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721" r:id="rId3"/>
  </p:sldMasterIdLst>
  <p:notesMasterIdLst>
    <p:notesMasterId r:id="rId22"/>
  </p:notesMasterIdLst>
  <p:handoutMasterIdLst>
    <p:handoutMasterId r:id="rId23"/>
  </p:handoutMasterIdLst>
  <p:sldIdLst>
    <p:sldId id="265" r:id="rId4"/>
    <p:sldId id="266" r:id="rId5"/>
    <p:sldId id="268" r:id="rId6"/>
    <p:sldId id="305" r:id="rId7"/>
    <p:sldId id="297" r:id="rId8"/>
    <p:sldId id="307" r:id="rId9"/>
    <p:sldId id="291" r:id="rId10"/>
    <p:sldId id="302" r:id="rId11"/>
    <p:sldId id="260" r:id="rId12"/>
    <p:sldId id="303" r:id="rId13"/>
    <p:sldId id="292" r:id="rId14"/>
    <p:sldId id="304" r:id="rId15"/>
    <p:sldId id="274" r:id="rId16"/>
    <p:sldId id="294" r:id="rId17"/>
    <p:sldId id="306" r:id="rId18"/>
    <p:sldId id="295" r:id="rId19"/>
    <p:sldId id="296"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00000"/>
    <a:srgbClr val="DA244F"/>
    <a:srgbClr val="B71E42"/>
    <a:srgbClr val="A50386"/>
    <a:srgbClr val="581174"/>
    <a:srgbClr val="7A0B7C"/>
    <a:srgbClr val="8E0781"/>
    <a:srgbClr val="A10485"/>
    <a:srgbClr val="2A19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72703" autoAdjust="0"/>
  </p:normalViewPr>
  <p:slideViewPr>
    <p:cSldViewPr snapToGrid="0">
      <p:cViewPr varScale="1">
        <p:scale>
          <a:sx n="75" d="100"/>
          <a:sy n="75" d="100"/>
        </p:scale>
        <p:origin x="408"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EF78F-2DCF-4944-8BA7-1A0230451509}" type="datetimeFigureOut">
              <a:rPr kumimoji="1" lang="ja-JP" altLang="en-US" smtClean="0"/>
              <a:t>2024/11/8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C0FC2E-4564-480D-B005-35DA00814A05}" type="slidenum">
              <a:rPr kumimoji="1" lang="ja-JP" altLang="en-US" smtClean="0"/>
              <a:t>‹#›</a:t>
            </a:fld>
            <a:endParaRPr kumimoji="1" lang="ja-JP" altLang="en-US"/>
          </a:p>
        </p:txBody>
      </p:sp>
    </p:spTree>
    <p:extLst>
      <p:ext uri="{BB962C8B-B14F-4D97-AF65-F5344CB8AC3E}">
        <p14:creationId xmlns:p14="http://schemas.microsoft.com/office/powerpoint/2010/main" val="3286615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1A70F-F6E7-4B9E-9623-00E585D67F5A}"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49CF0-CA77-42CF-BD06-7266C8E8AB86}" type="slidenum">
              <a:rPr kumimoji="1" lang="ja-JP" altLang="en-US" smtClean="0"/>
              <a:t>‹#›</a:t>
            </a:fld>
            <a:endParaRPr kumimoji="1" lang="ja-JP" altLang="en-US"/>
          </a:p>
        </p:txBody>
      </p:sp>
    </p:spTree>
    <p:extLst>
      <p:ext uri="{BB962C8B-B14F-4D97-AF65-F5344CB8AC3E}">
        <p14:creationId xmlns:p14="http://schemas.microsoft.com/office/powerpoint/2010/main" val="13060604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皆様こんにちは！</a:t>
            </a:r>
            <a:endParaRPr kumimoji="1" lang="en-US" altLang="ja-JP" dirty="0"/>
          </a:p>
          <a:p>
            <a:r>
              <a:rPr kumimoji="1" lang="ja-JP" altLang="en-US" dirty="0"/>
              <a:t>今年度職業奉仕委員長を務めております、</a:t>
            </a:r>
            <a:r>
              <a:rPr kumimoji="1" lang="en-US" altLang="ja-JP" dirty="0"/>
              <a:t>◯</a:t>
            </a:r>
            <a:r>
              <a:rPr kumimoji="1" lang="ja-JP" altLang="en-US" dirty="0"/>
              <a:t>◯でございます。</a:t>
            </a:r>
            <a:endParaRPr kumimoji="1" lang="en-US" altLang="ja-JP" dirty="0"/>
          </a:p>
          <a:p>
            <a:r>
              <a:rPr kumimoji="1" lang="ja-JP" altLang="en-US" dirty="0"/>
              <a:t>本日は、「卓話」の機会を頂き誠にありがとうございます。</a:t>
            </a:r>
            <a:endParaRPr kumimoji="1" lang="en-US" altLang="ja-JP" dirty="0"/>
          </a:p>
          <a:p>
            <a:r>
              <a:rPr kumimoji="1" lang="ja-JP" altLang="en-US" dirty="0"/>
              <a:t>これから３０分弱の卓話をさせて頂きますが、</a:t>
            </a:r>
            <a:endParaRPr kumimoji="1" lang="en-US" altLang="ja-JP" dirty="0"/>
          </a:p>
          <a:p>
            <a:r>
              <a:rPr kumimoji="1" lang="ja-JP" altLang="en-US" dirty="0"/>
              <a:t>諸先輩方を前に「職業奉仕」の卓話は大変荷が重く、お聞き苦しい点も多々有るかと存じます。</a:t>
            </a:r>
            <a:endParaRPr kumimoji="1" lang="en-US" altLang="ja-JP" dirty="0"/>
          </a:p>
          <a:p>
            <a:r>
              <a:rPr kumimoji="1" lang="ja-JP" altLang="en-US" dirty="0"/>
              <a:t>卓話が終わりましたら是非厳しくご評価をいただき、ご意見などもいただければと存じます。</a:t>
            </a:r>
            <a:endParaRPr kumimoji="1" lang="en-US" altLang="ja-JP" dirty="0"/>
          </a:p>
          <a:p>
            <a:r>
              <a:rPr kumimoji="1" lang="ja-JP" altLang="en-US" dirty="0"/>
              <a:t>どうぞ宜しくお願い申し上げます。</a:t>
            </a:r>
            <a:endParaRPr kumimoji="1" lang="en-US" altLang="ja-JP" dirty="0"/>
          </a:p>
        </p:txBody>
      </p:sp>
      <p:sp>
        <p:nvSpPr>
          <p:cNvPr id="4" name="スライド番号プレースホルダー 3"/>
          <p:cNvSpPr>
            <a:spLocks noGrp="1"/>
          </p:cNvSpPr>
          <p:nvPr>
            <p:ph type="sldNum" sz="quarter" idx="5"/>
          </p:nvPr>
        </p:nvSpPr>
        <p:spPr/>
        <p:txBody>
          <a:bodyPr/>
          <a:lstStyle/>
          <a:p>
            <a:fld id="{9BDAEBE8-CB31-4C61-BBB7-E25902BE81EE}" type="slidenum">
              <a:rPr kumimoji="1" lang="ja-JP" altLang="en-US" smtClean="0"/>
              <a:t>1</a:t>
            </a:fld>
            <a:endParaRPr kumimoji="1" lang="ja-JP" altLang="en-US"/>
          </a:p>
        </p:txBody>
      </p:sp>
    </p:spTree>
    <p:extLst>
      <p:ext uri="{BB962C8B-B14F-4D97-AF65-F5344CB8AC3E}">
        <p14:creationId xmlns:p14="http://schemas.microsoft.com/office/powerpoint/2010/main" val="816341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1932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年、シカゴのロータリアンであった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ハーバード・テイラーによって「四つ</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テスト」</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が考案</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されました。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次のページへ</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10</a:t>
            </a:fld>
            <a:endParaRPr kumimoji="1" lang="ja-JP" altLang="en-US"/>
          </a:p>
        </p:txBody>
      </p:sp>
    </p:spTree>
    <p:extLst>
      <p:ext uri="{BB962C8B-B14F-4D97-AF65-F5344CB8AC3E}">
        <p14:creationId xmlns:p14="http://schemas.microsoft.com/office/powerpoint/2010/main" val="122676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1932</a:t>
            </a:r>
            <a:r>
              <a:rPr kumimoji="1" lang="ja-JP" altLang="ja-JP" sz="1200" kern="1200" dirty="0">
                <a:solidFill>
                  <a:schemeClr val="tx1"/>
                </a:solidFill>
                <a:effectLst/>
                <a:latin typeface="+mn-lt"/>
                <a:ea typeface="+mn-ea"/>
                <a:cs typeface="+mn-cs"/>
              </a:rPr>
              <a:t>年</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世界大恐慌</a:t>
            </a:r>
            <a:r>
              <a:rPr kumimoji="1" lang="ja-JP" altLang="en-US" sz="1200" kern="1200" dirty="0">
                <a:solidFill>
                  <a:schemeClr val="tx1"/>
                </a:solidFill>
                <a:effectLst/>
                <a:latin typeface="+mn-lt"/>
                <a:ea typeface="+mn-ea"/>
                <a:cs typeface="+mn-cs"/>
              </a:rPr>
              <a:t>の真</a:t>
            </a:r>
            <a:r>
              <a:rPr kumimoji="1" lang="ja-JP" altLang="en-US" sz="1200" kern="1200" dirty="0" err="1">
                <a:solidFill>
                  <a:schemeClr val="tx1"/>
                </a:solidFill>
                <a:effectLst/>
                <a:latin typeface="+mn-lt"/>
                <a:ea typeface="+mn-ea"/>
                <a:cs typeface="+mn-cs"/>
              </a:rPr>
              <a:t>っ</a:t>
            </a:r>
            <a:r>
              <a:rPr kumimoji="1" lang="ja-JP" altLang="en-US" sz="1200" kern="1200" dirty="0">
                <a:solidFill>
                  <a:schemeClr val="tx1"/>
                </a:solidFill>
                <a:effectLst/>
                <a:latin typeface="+mn-lt"/>
                <a:ea typeface="+mn-ea"/>
                <a:cs typeface="+mn-cs"/>
              </a:rPr>
              <a:t>只中でありました。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テーラーは、</a:t>
            </a:r>
            <a:r>
              <a:rPr kumimoji="1" lang="ja-JP" altLang="ja-JP" sz="1200" kern="1200" dirty="0">
                <a:solidFill>
                  <a:schemeClr val="tx1"/>
                </a:solidFill>
                <a:effectLst/>
                <a:latin typeface="+mn-lt"/>
                <a:ea typeface="+mn-ea"/>
                <a:cs typeface="+mn-cs"/>
              </a:rPr>
              <a:t>大不況の中で</a:t>
            </a:r>
            <a:r>
              <a:rPr kumimoji="1" lang="ja-JP" altLang="en-US" sz="1200" kern="1200" dirty="0">
                <a:solidFill>
                  <a:schemeClr val="tx1"/>
                </a:solidFill>
                <a:effectLst/>
                <a:latin typeface="+mn-lt"/>
                <a:ea typeface="+mn-ea"/>
                <a:cs typeface="+mn-cs"/>
              </a:rPr>
              <a:t>破産の危機にある会社を救って欲しいと要請され、これを引き受けます。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再生するには同業者には無い何かを育成しなければなりません。</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🌟テーラーはその「何か」に社員の「人格」と「信頼性」と「奉仕の心」、言わば職業奉仕を選んだのです。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🌟その育成の指針として、会社の従業員が使える倫理上の尺度になる項目、</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🌟４つのテストを作りました。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これにより、見事に危機的な状況から会社を再生させる事に成功したのです。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その後、１９４５年に</a:t>
            </a:r>
            <a:r>
              <a:rPr kumimoji="1" lang="en-US" altLang="ja-JP" sz="1200" kern="1200" dirty="0">
                <a:solidFill>
                  <a:schemeClr val="tx1"/>
                </a:solidFill>
                <a:effectLst/>
                <a:latin typeface="+mn-lt"/>
                <a:ea typeface="+mn-ea"/>
                <a:cs typeface="+mn-cs"/>
              </a:rPr>
              <a:t>RI</a:t>
            </a:r>
            <a:r>
              <a:rPr kumimoji="1" lang="ja-JP" altLang="en-US" sz="1200" kern="1200" dirty="0">
                <a:solidFill>
                  <a:schemeClr val="tx1"/>
                </a:solidFill>
                <a:effectLst/>
                <a:latin typeface="+mn-lt"/>
                <a:ea typeface="+mn-ea"/>
                <a:cs typeface="+mn-cs"/>
              </a:rPr>
              <a:t>理事会はロータリーにも４つのテストを取り入れるべきであると決定するとともに、２００４年の規定審議会において４つのテストを明記した決議を行なっています。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４つのテストは、「職業奉仕の理念を端的に表すもの」として、</a:t>
            </a:r>
            <a:r>
              <a:rPr kumimoji="1" lang="en-US" altLang="ja-JP" sz="1200" kern="1200" dirty="0">
                <a:solidFill>
                  <a:schemeClr val="tx1"/>
                </a:solidFill>
                <a:effectLst/>
                <a:latin typeface="+mn-lt"/>
                <a:ea typeface="+mn-ea"/>
                <a:cs typeface="+mn-cs"/>
              </a:rPr>
              <a:t>RI</a:t>
            </a:r>
            <a:r>
              <a:rPr kumimoji="1" lang="ja-JP" altLang="en-US" sz="1200" kern="1200" dirty="0">
                <a:solidFill>
                  <a:schemeClr val="tx1"/>
                </a:solidFill>
                <a:effectLst/>
                <a:latin typeface="+mn-lt"/>
                <a:ea typeface="+mn-ea"/>
                <a:cs typeface="+mn-cs"/>
              </a:rPr>
              <a:t>から多くの言語で出版されています。</a:t>
            </a:r>
            <a:endParaRPr kumimoji="1" lang="en-US" altLang="ja-JP" sz="1200" kern="1200" dirty="0">
              <a:solidFill>
                <a:schemeClr val="tx1"/>
              </a:solidFill>
              <a:effectLst/>
              <a:latin typeface="+mn-lt"/>
              <a:ea typeface="+mn-ea"/>
              <a:cs typeface="+mn-cs"/>
            </a:endParaRPr>
          </a:p>
          <a:p>
            <a:r>
              <a:rPr lang="ja-JP" altLang="en-US" dirty="0"/>
              <a:t>日常の商取引、職場や生活のあらゆる場面で、倫理的言動・行動を実践するための指針となっています。</a:t>
            </a:r>
            <a:endParaRPr lang="en-US" altLang="ja-JP" dirty="0"/>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私達も改めて、職業人としてロータリアンとして、道しる</a:t>
            </a:r>
            <a:r>
              <a:rPr kumimoji="1" lang="ja-JP" altLang="en-US" sz="1200" kern="1200" dirty="0" err="1">
                <a:solidFill>
                  <a:schemeClr val="tx1"/>
                </a:solidFill>
                <a:effectLst/>
                <a:latin typeface="+mn-lt"/>
                <a:ea typeface="+mn-ea"/>
                <a:cs typeface="+mn-cs"/>
              </a:rPr>
              <a:t>べ</a:t>
            </a:r>
            <a:r>
              <a:rPr kumimoji="1" lang="ja-JP" altLang="en-US" sz="1200" kern="1200" dirty="0">
                <a:solidFill>
                  <a:schemeClr val="tx1"/>
                </a:solidFill>
                <a:effectLst/>
                <a:latin typeface="+mn-lt"/>
                <a:ea typeface="+mn-ea"/>
                <a:cs typeface="+mn-cs"/>
              </a:rPr>
              <a:t>となる４つのテストによって自身を律し、言動　行動をして参りましょう。</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11</a:t>
            </a:fld>
            <a:endParaRPr kumimoji="1" lang="ja-JP" altLang="en-US"/>
          </a:p>
        </p:txBody>
      </p:sp>
    </p:spTree>
    <p:extLst>
      <p:ext uri="{BB962C8B-B14F-4D97-AF65-F5344CB8AC3E}">
        <p14:creationId xmlns:p14="http://schemas.microsoft.com/office/powerpoint/2010/main" val="350831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その後も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1987</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年、「職業奉仕」に関する声明が発表されるなど、時代の変化に合わせ考え方の小さな修正はされてきましたが、シェルドンやテイラー達が唱えた職業奉仕の理念は、今も脈々と我々に受け継がれています。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そして現在の職業奉仕は、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2016</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年の規定審議会によって採択された条文に記されています。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次のページへ</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12</a:t>
            </a:fld>
            <a:endParaRPr kumimoji="1" lang="ja-JP" altLang="en-US"/>
          </a:p>
        </p:txBody>
      </p:sp>
    </p:spTree>
    <p:extLst>
      <p:ext uri="{BB962C8B-B14F-4D97-AF65-F5344CB8AC3E}">
        <p14:creationId xmlns:p14="http://schemas.microsoft.com/office/powerpoint/2010/main" val="148536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8817" y="4822269"/>
            <a:ext cx="5510530" cy="4321255"/>
          </a:xfrm>
        </p:spPr>
        <p:txBody>
          <a:bodyPr/>
          <a:lstStyle/>
          <a:p>
            <a:pPr defTabSz="923178">
              <a:lnSpc>
                <a:spcPct val="150000"/>
              </a:lnSpc>
              <a:defRPr/>
            </a:pPr>
            <a:r>
              <a:rPr lang="ja-JP" altLang="en-US" dirty="0">
                <a:solidFill>
                  <a:prstClr val="black"/>
                </a:solidFill>
                <a:latin typeface="+mn-ea"/>
              </a:rPr>
              <a:t>職業奉仕の歴史と、キーマンとなった人物達、「ロータリーの目的」や「四つのテスト」をご紹介して参りましましたが、</a:t>
            </a:r>
            <a:endParaRPr lang="en-US" altLang="ja-JP" dirty="0">
              <a:solidFill>
                <a:prstClr val="black"/>
              </a:solidFill>
              <a:latin typeface="+mn-ea"/>
            </a:endParaRPr>
          </a:p>
          <a:p>
            <a:pPr defTabSz="923178">
              <a:lnSpc>
                <a:spcPct val="150000"/>
              </a:lnSpc>
              <a:defRPr/>
            </a:pPr>
            <a:r>
              <a:rPr lang="ja-JP" altLang="en-US" dirty="0">
                <a:solidFill>
                  <a:prstClr val="black"/>
                </a:solidFill>
                <a:latin typeface="+mn-ea"/>
              </a:rPr>
              <a:t>結局のところ「職業奉仕とは何か」については、この条文となります。</a:t>
            </a:r>
            <a:endParaRPr lang="en-US" altLang="ja-JP" dirty="0">
              <a:solidFill>
                <a:prstClr val="black"/>
              </a:solidFill>
              <a:latin typeface="+mn-ea"/>
            </a:endParaRPr>
          </a:p>
          <a:p>
            <a:pPr defTabSz="923178">
              <a:lnSpc>
                <a:spcPct val="150000"/>
              </a:lnSpc>
              <a:defRPr/>
            </a:pPr>
            <a:endParaRPr lang="en-US" altLang="ja-JP" dirty="0">
              <a:solidFill>
                <a:prstClr val="black"/>
              </a:solidFill>
              <a:latin typeface="+mn-ea"/>
            </a:endParaRPr>
          </a:p>
          <a:p>
            <a:pPr defTabSz="923178">
              <a:lnSpc>
                <a:spcPct val="150000"/>
              </a:lnSpc>
              <a:defRPr/>
            </a:pPr>
            <a:r>
              <a:rPr lang="ja-JP" altLang="en-US" dirty="0">
                <a:solidFill>
                  <a:prstClr val="black"/>
                </a:solidFill>
                <a:latin typeface="+mn-ea"/>
              </a:rPr>
              <a:t>★「職業奉仕は、事業および専門職務の道徳的水準を高め、</a:t>
            </a:r>
            <a:r>
              <a:rPr lang="ja-JP" altLang="en-US" sz="1400" b="1" dirty="0">
                <a:solidFill>
                  <a:prstClr val="black"/>
                </a:solidFill>
                <a:effectLst>
                  <a:glow rad="177800">
                    <a:srgbClr val="FFC000">
                      <a:alpha val="60000"/>
                    </a:srgbClr>
                  </a:glow>
                </a:effectLst>
                <a:latin typeface="+mn-ea"/>
              </a:rPr>
              <a:t>あらゆる職業に携わる中で奉仕の理念を実践してくという</a:t>
            </a:r>
            <a:r>
              <a:rPr lang="ja-JP" altLang="en-US" dirty="0">
                <a:solidFill>
                  <a:prstClr val="black"/>
                </a:solidFill>
                <a:latin typeface="+mn-ea"/>
              </a:rPr>
              <a:t>目的を持つものである。会員の役割には、</a:t>
            </a:r>
            <a:r>
              <a:rPr lang="ja-JP" altLang="en-US" sz="1400" b="1" dirty="0">
                <a:solidFill>
                  <a:prstClr val="black"/>
                </a:solidFill>
                <a:effectLst>
                  <a:glow rad="165100">
                    <a:srgbClr val="FFC000">
                      <a:alpha val="60000"/>
                    </a:srgbClr>
                  </a:glow>
                </a:effectLst>
                <a:latin typeface="+mn-ea"/>
              </a:rPr>
              <a:t>ロータリーの理念にしたがって自分自身を律し事業を行う</a:t>
            </a:r>
            <a:r>
              <a:rPr lang="ja-JP" altLang="en-US" dirty="0">
                <a:solidFill>
                  <a:prstClr val="black"/>
                </a:solidFill>
                <a:latin typeface="+mn-ea"/>
              </a:rPr>
              <a:t>」とあります。</a:t>
            </a:r>
            <a:endParaRPr lang="en-US" altLang="ja-JP" dirty="0">
              <a:solidFill>
                <a:prstClr val="black"/>
              </a:solidFill>
              <a:latin typeface="+mn-ea"/>
            </a:endParaRPr>
          </a:p>
          <a:p>
            <a:pPr defTabSz="923178">
              <a:lnSpc>
                <a:spcPct val="150000"/>
              </a:lnSpc>
              <a:defRPr/>
            </a:pPr>
            <a:endParaRPr lang="en-US" altLang="ja-JP" dirty="0">
              <a:solidFill>
                <a:prstClr val="black"/>
              </a:solidFill>
              <a:latin typeface="+mn-ea"/>
            </a:endParaRPr>
          </a:p>
          <a:p>
            <a:pPr defTabSz="923178">
              <a:lnSpc>
                <a:spcPct val="150000"/>
              </a:lnSpc>
              <a:defRPr/>
            </a:pPr>
            <a:r>
              <a:rPr lang="ja-JP" altLang="en-US" dirty="0">
                <a:solidFill>
                  <a:prstClr val="black"/>
                </a:solidFill>
                <a:latin typeface="+mn-ea"/>
              </a:rPr>
              <a:t>先ずは、この黄色の部分、</a:t>
            </a:r>
            <a:endParaRPr lang="en-US" altLang="ja-JP" dirty="0">
              <a:solidFill>
                <a:prstClr val="black"/>
              </a:solidFill>
              <a:latin typeface="+mn-ea"/>
            </a:endParaRPr>
          </a:p>
          <a:p>
            <a:pPr defTabSz="923178">
              <a:lnSpc>
                <a:spcPct val="150000"/>
              </a:lnSpc>
              <a:defRPr/>
            </a:pPr>
            <a:r>
              <a:rPr lang="ja-JP" altLang="en-US" b="1" dirty="0">
                <a:solidFill>
                  <a:prstClr val="black"/>
                </a:solidFill>
                <a:latin typeface="+mn-ea"/>
              </a:rPr>
              <a:t>★高い倫理基準と高潔性を兼ね備えた職業人として「奉仕の理念」「４つのテスト」を道しる</a:t>
            </a:r>
            <a:r>
              <a:rPr lang="ja-JP" altLang="en-US" b="1" dirty="0" err="1">
                <a:solidFill>
                  <a:prstClr val="black"/>
                </a:solidFill>
                <a:latin typeface="+mn-ea"/>
              </a:rPr>
              <a:t>べ</a:t>
            </a:r>
            <a:r>
              <a:rPr lang="ja-JP" altLang="en-US" b="1" dirty="0">
                <a:solidFill>
                  <a:prstClr val="black"/>
                </a:solidFill>
                <a:latin typeface="+mn-ea"/>
              </a:rPr>
              <a:t>とし職業を遂行しましょう、</a:t>
            </a:r>
            <a:endParaRPr lang="en-US" altLang="ja-JP" b="1" dirty="0">
              <a:solidFill>
                <a:prstClr val="black"/>
              </a:solidFill>
              <a:latin typeface="+mn-ea"/>
            </a:endParaRPr>
          </a:p>
          <a:p>
            <a:pPr defTabSz="923178">
              <a:lnSpc>
                <a:spcPct val="150000"/>
              </a:lnSpc>
              <a:defRPr/>
            </a:pPr>
            <a:r>
              <a:rPr lang="ja-JP" altLang="en-US" dirty="0">
                <a:solidFill>
                  <a:prstClr val="black"/>
                </a:solidFill>
                <a:latin typeface="+mn-ea"/>
              </a:rPr>
              <a:t>それこそが「職業奉仕」ですよと明記されています。「言わばシェルドンやテーラーの思いがギュッと詰まっている部分ですね」</a:t>
            </a:r>
            <a:endParaRPr lang="en-US" altLang="ja-JP" dirty="0">
              <a:solidFill>
                <a:prstClr val="black"/>
              </a:solidFill>
              <a:latin typeface="+mn-ea"/>
            </a:endParaRPr>
          </a:p>
          <a:p>
            <a:pPr defTabSz="923178">
              <a:lnSpc>
                <a:spcPct val="150000"/>
              </a:lnSpc>
              <a:defRPr/>
            </a:pPr>
            <a:endParaRPr lang="en-US" altLang="ja-JP" dirty="0">
              <a:solidFill>
                <a:prstClr val="black"/>
              </a:solidFill>
              <a:latin typeface="+mn-ea"/>
            </a:endParaRPr>
          </a:p>
          <a:p>
            <a:pPr defTabSz="923178"/>
            <a:r>
              <a:rPr lang="ja-JP" altLang="en-US" dirty="0">
                <a:solidFill>
                  <a:prstClr val="black"/>
                </a:solidFill>
                <a:latin typeface="+mn-ea"/>
              </a:rPr>
              <a:t>そして、青色の部分、この部分が２０１６年に追記された箇所になります。</a:t>
            </a:r>
            <a:endParaRPr lang="en-US" altLang="ja-JP" dirty="0">
              <a:solidFill>
                <a:prstClr val="black"/>
              </a:solidFill>
              <a:latin typeface="+mn-ea"/>
            </a:endParaRPr>
          </a:p>
          <a:p>
            <a:pPr defTabSz="923178"/>
            <a:r>
              <a:rPr lang="ja-JP" altLang="en-US" dirty="0">
                <a:solidFill>
                  <a:prstClr val="black"/>
                </a:solidFill>
                <a:latin typeface="+mn-ea"/>
              </a:rPr>
              <a:t>「</a:t>
            </a:r>
            <a:r>
              <a:rPr kumimoji="1" lang="ja-JP" altLang="en-US" sz="1200" b="1" dirty="0">
                <a:solidFill>
                  <a:prstClr val="black"/>
                </a:solidFill>
                <a:effectLst>
                  <a:glow rad="228600">
                    <a:srgbClr val="00B0F0">
                      <a:alpha val="40000"/>
                    </a:srgbClr>
                  </a:glow>
                </a:effectLst>
                <a:latin typeface="+mn-ea"/>
              </a:rPr>
              <a:t>自己の職業上の手腕を社会の問題やニーズに役立てるために、クラブが開発したプロジェクトに応えること」</a:t>
            </a:r>
            <a:r>
              <a:rPr kumimoji="1" lang="ja-JP" altLang="en-US" sz="1200" b="0" dirty="0">
                <a:solidFill>
                  <a:prstClr val="black"/>
                </a:solidFill>
                <a:effectLst>
                  <a:glow rad="228600">
                    <a:srgbClr val="00B0F0">
                      <a:alpha val="40000"/>
                    </a:srgbClr>
                  </a:glow>
                </a:effectLst>
                <a:latin typeface="+mn-ea"/>
              </a:rPr>
              <a:t>と明記されています。</a:t>
            </a:r>
            <a:endParaRPr kumimoji="1" lang="en-US" altLang="ja-JP" sz="1200" b="0" dirty="0">
              <a:solidFill>
                <a:prstClr val="black"/>
              </a:solidFill>
              <a:effectLst>
                <a:glow rad="228600">
                  <a:srgbClr val="00B0F0">
                    <a:alpha val="40000"/>
                  </a:srgbClr>
                </a:glow>
              </a:effectLst>
              <a:latin typeface="+mn-ea"/>
            </a:endParaRPr>
          </a:p>
          <a:p>
            <a:pPr defTabSz="923178"/>
            <a:r>
              <a:rPr kumimoji="1" lang="ja-JP" altLang="en-US" sz="1200" b="0" dirty="0">
                <a:solidFill>
                  <a:prstClr val="black"/>
                </a:solidFill>
                <a:effectLst>
                  <a:glow rad="228600">
                    <a:srgbClr val="00B0F0">
                      <a:alpha val="40000"/>
                    </a:srgbClr>
                  </a:glow>
                </a:effectLst>
                <a:latin typeface="+mn-ea"/>
              </a:rPr>
              <a:t>★クラブの奉仕プロジェクトにおいても自身の職業スキルを活かして、社会問題やニーズに役立てるための活動をしていこうということが書かれています。</a:t>
            </a:r>
            <a:endParaRPr kumimoji="1" lang="en-US" altLang="ja-JP" sz="1200" b="0" dirty="0">
              <a:solidFill>
                <a:prstClr val="black"/>
              </a:solidFill>
              <a:effectLst>
                <a:glow rad="228600">
                  <a:srgbClr val="00B0F0">
                    <a:alpha val="40000"/>
                  </a:srgbClr>
                </a:glow>
              </a:effectLst>
              <a:latin typeface="+mn-ea"/>
            </a:endParaRPr>
          </a:p>
          <a:p>
            <a:pPr defTabSz="923178"/>
            <a:endParaRPr kumimoji="1" lang="en-US" altLang="ja-JP" sz="1200" b="0" dirty="0">
              <a:solidFill>
                <a:prstClr val="black"/>
              </a:solidFill>
              <a:effectLst>
                <a:glow rad="228600">
                  <a:srgbClr val="00B0F0">
                    <a:alpha val="40000"/>
                  </a:srgbClr>
                </a:glow>
              </a:effectLst>
              <a:latin typeface="+mn-ea"/>
            </a:endParaRPr>
          </a:p>
          <a:p>
            <a:pPr defTabSz="923178"/>
            <a:r>
              <a:rPr kumimoji="1" lang="ja-JP" altLang="en-US" sz="1200" b="0" dirty="0">
                <a:solidFill>
                  <a:prstClr val="black"/>
                </a:solidFill>
                <a:effectLst>
                  <a:glow rad="228600">
                    <a:srgbClr val="00B0F0">
                      <a:alpha val="40000"/>
                    </a:srgbClr>
                  </a:glow>
                </a:effectLst>
                <a:latin typeface="+mn-ea"/>
              </a:rPr>
              <a:t>職業奉仕を一言で伝えるのは、確かに難しいですね。</a:t>
            </a:r>
            <a:endParaRPr kumimoji="1" lang="en-US" altLang="ja-JP" sz="1200" b="0" dirty="0">
              <a:solidFill>
                <a:prstClr val="black"/>
              </a:solidFill>
              <a:effectLst>
                <a:glow rad="228600">
                  <a:srgbClr val="00B0F0">
                    <a:alpha val="40000"/>
                  </a:srgbClr>
                </a:glow>
              </a:effectLst>
              <a:latin typeface="+mn-ea"/>
            </a:endParaRPr>
          </a:p>
          <a:p>
            <a:pPr defTabSz="923178"/>
            <a:r>
              <a:rPr kumimoji="1" lang="ja-JP" altLang="en-US" sz="1200" b="0" dirty="0">
                <a:solidFill>
                  <a:prstClr val="black"/>
                </a:solidFill>
                <a:effectLst>
                  <a:glow rad="228600">
                    <a:srgbClr val="00B0F0">
                      <a:alpha val="40000"/>
                    </a:srgbClr>
                  </a:glow>
                </a:effectLst>
                <a:latin typeface="+mn-ea"/>
              </a:rPr>
              <a:t>ただ、歴史の話も少し交えながら、この黄色と青について、伝えていく事で理解は深まると思います。</a:t>
            </a:r>
            <a:endParaRPr kumimoji="1" lang="en-US" altLang="ja-JP" sz="1200" b="0" dirty="0">
              <a:solidFill>
                <a:prstClr val="black"/>
              </a:solidFill>
              <a:effectLst>
                <a:glow rad="228600">
                  <a:srgbClr val="00B0F0">
                    <a:alpha val="40000"/>
                  </a:srgbClr>
                </a:glow>
              </a:effectLst>
              <a:latin typeface="+mn-ea"/>
            </a:endParaRPr>
          </a:p>
          <a:p>
            <a:pPr defTabSz="923178"/>
            <a:endParaRPr kumimoji="1" lang="en-US" altLang="ja-JP" sz="1200" b="0" dirty="0">
              <a:solidFill>
                <a:prstClr val="black"/>
              </a:solidFill>
              <a:effectLst>
                <a:glow rad="228600">
                  <a:srgbClr val="00B0F0">
                    <a:alpha val="40000"/>
                  </a:srgbClr>
                </a:glow>
              </a:effectLst>
              <a:latin typeface="+mn-ea"/>
            </a:endParaRPr>
          </a:p>
        </p:txBody>
      </p:sp>
      <p:sp>
        <p:nvSpPr>
          <p:cNvPr id="4" name="スライド番号プレースホルダー 3"/>
          <p:cNvSpPr>
            <a:spLocks noGrp="1"/>
          </p:cNvSpPr>
          <p:nvPr>
            <p:ph type="sldNum" sz="quarter" idx="5"/>
          </p:nvPr>
        </p:nvSpPr>
        <p:spPr/>
        <p:txBody>
          <a:bodyPr/>
          <a:lstStyle/>
          <a:p>
            <a:fld id="{9BDAEBE8-CB31-4C61-BBB7-E25902BE81EE}" type="slidenum">
              <a:rPr kumimoji="1" lang="ja-JP" altLang="en-US" smtClean="0"/>
              <a:t>13</a:t>
            </a:fld>
            <a:endParaRPr kumimoji="1" lang="ja-JP" altLang="en-US"/>
          </a:p>
        </p:txBody>
      </p:sp>
    </p:spTree>
    <p:extLst>
      <p:ext uri="{BB962C8B-B14F-4D97-AF65-F5344CB8AC3E}">
        <p14:creationId xmlns:p14="http://schemas.microsoft.com/office/powerpoint/2010/main" val="4148509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latin typeface="Helvetica Neue" panose="02000503000000020004" pitchFamily="2" charset="0"/>
              </a:rPr>
              <a:t>これは、</a:t>
            </a:r>
            <a:r>
              <a:rPr lang="en-US" altLang="ja-JP" sz="1800" dirty="0">
                <a:effectLst/>
                <a:latin typeface="Helvetica Neue" panose="02000503000000020004" pitchFamily="2" charset="0"/>
              </a:rPr>
              <a:t>2008 </a:t>
            </a:r>
            <a:r>
              <a:rPr lang="ja-JP" altLang="en-US" sz="1800" dirty="0">
                <a:effectLst/>
                <a:latin typeface="Helvetica Neue" panose="02000503000000020004" pitchFamily="2" charset="0"/>
              </a:rPr>
              <a:t>年</a:t>
            </a:r>
            <a:r>
              <a:rPr lang="en" altLang="ja-JP" sz="1800" dirty="0">
                <a:effectLst/>
                <a:latin typeface="Helvetica Neue" panose="02000503000000020004" pitchFamily="2" charset="0"/>
              </a:rPr>
              <a:t>RI </a:t>
            </a:r>
            <a:r>
              <a:rPr lang="ja-JP" altLang="en-US" sz="1800" dirty="0">
                <a:effectLst/>
                <a:latin typeface="Helvetica Neue" panose="02000503000000020004" pitchFamily="2" charset="0"/>
              </a:rPr>
              <a:t>国際協議会の全体会議において、渡辺好政 </a:t>
            </a:r>
            <a:r>
              <a:rPr lang="en" altLang="ja-JP" sz="1800" dirty="0">
                <a:effectLst/>
                <a:latin typeface="Helvetica Neue" panose="02000503000000020004" pitchFamily="2" charset="0"/>
              </a:rPr>
              <a:t>RI </a:t>
            </a:r>
            <a:r>
              <a:rPr lang="ja-JP" altLang="en-US" sz="1800" dirty="0">
                <a:effectLst/>
                <a:latin typeface="Helvetica Neue" panose="02000503000000020004" pitchFamily="2" charset="0"/>
              </a:rPr>
              <a:t>理事が「ロータリーの樹・</a:t>
            </a:r>
            <a:r>
              <a:rPr lang="en-US" altLang="ja-JP" sz="1800" dirty="0">
                <a:effectLst/>
                <a:latin typeface="Helvetica Neue" panose="02000503000000020004" pitchFamily="2" charset="0"/>
              </a:rPr>
              <a:t>2008</a:t>
            </a:r>
            <a:r>
              <a:rPr lang="ja-JP" altLang="en-US" sz="1800" dirty="0">
                <a:effectLst/>
                <a:latin typeface="Helvetica Neue" panose="02000503000000020004" pitchFamily="2" charset="0"/>
              </a:rPr>
              <a:t>」と銘打ってロータリーを「一本の樹」に例えて、ロータリーの奉仕活動における職業</a:t>
            </a:r>
          </a:p>
          <a:p>
            <a:r>
              <a:rPr lang="ja-JP" altLang="en-US" sz="1800" dirty="0">
                <a:effectLst/>
                <a:latin typeface="Helvetica Neue" panose="02000503000000020004" pitchFamily="2" charset="0"/>
              </a:rPr>
              <a:t>奉仕の位置づけを行いながら、 「ロータリーにおける職業奉仕の重要性について」の講演を行った時のものを一部修正し、シカゴにおいて開催された「</a:t>
            </a:r>
            <a:r>
              <a:rPr lang="en-US" altLang="ja-JP" sz="1800" dirty="0">
                <a:effectLst/>
                <a:latin typeface="Helvetica Neue" panose="02000503000000020004" pitchFamily="2" charset="0"/>
              </a:rPr>
              <a:t>2013 </a:t>
            </a:r>
            <a:r>
              <a:rPr lang="ja-JP" altLang="en-US" sz="1800" dirty="0">
                <a:effectLst/>
                <a:latin typeface="Helvetica Neue" panose="02000503000000020004" pitchFamily="2" charset="0"/>
              </a:rPr>
              <a:t>年</a:t>
            </a:r>
            <a:r>
              <a:rPr lang="en" altLang="ja-JP" sz="1800" dirty="0">
                <a:effectLst/>
                <a:latin typeface="Helvetica Neue" panose="02000503000000020004" pitchFamily="2" charset="0"/>
              </a:rPr>
              <a:t>RI </a:t>
            </a:r>
            <a:r>
              <a:rPr lang="ja-JP" altLang="en-US" sz="1800" dirty="0">
                <a:effectLst/>
                <a:latin typeface="Helvetica Neue" panose="02000503000000020004" pitchFamily="2" charset="0"/>
              </a:rPr>
              <a:t>規定審議会の審議を</a:t>
            </a:r>
          </a:p>
          <a:p>
            <a:r>
              <a:rPr lang="ja-JP" altLang="en-US" sz="1800" dirty="0">
                <a:effectLst/>
                <a:latin typeface="Helvetica Neue" panose="02000503000000020004" pitchFamily="2" charset="0"/>
              </a:rPr>
              <a:t>経て採択されたものです。　皆様は何度も見てこられた資料と話だと思いますが、改めて</a:t>
            </a:r>
            <a:r>
              <a:rPr lang="en-US" altLang="ja-JP" sz="1800" dirty="0">
                <a:effectLst/>
                <a:latin typeface="Helvetica Neue" panose="02000503000000020004" pitchFamily="2" charset="0"/>
              </a:rPr>
              <a:t> </a:t>
            </a:r>
            <a:r>
              <a:rPr lang="ja-JP" altLang="en-US" sz="1800" dirty="0">
                <a:effectLst/>
                <a:latin typeface="Helvetica Neue" panose="02000503000000020004" pitchFamily="2" charset="0"/>
              </a:rPr>
              <a:t>渡辺好政氏の当時の説明の一部をご紹介します。</a:t>
            </a:r>
          </a:p>
          <a:p>
            <a:r>
              <a:rPr lang="ja-JP" altLang="en-US" sz="1800" dirty="0">
                <a:effectLst/>
                <a:latin typeface="Helvetica Neue" panose="02000503000000020004" pitchFamily="2" charset="0"/>
              </a:rPr>
              <a:t>「</a:t>
            </a:r>
            <a:r>
              <a:rPr lang="en-US" altLang="ja-JP" sz="1800" dirty="0">
                <a:effectLst/>
                <a:latin typeface="Helvetica Neue" panose="02000503000000020004" pitchFamily="2" charset="0"/>
              </a:rPr>
              <a:t>1905 </a:t>
            </a:r>
            <a:r>
              <a:rPr lang="ja-JP" altLang="en-US" sz="1800" dirty="0">
                <a:effectLst/>
                <a:latin typeface="Helvetica Neue" panose="02000503000000020004" pitchFamily="2" charset="0"/>
              </a:rPr>
              <a:t>年、ポール・ハリスら４名によって創始された最初のロータリークラブは、その歴史が示すように、初めに、親睦、助け合いから始まりました。すなわち、ロータリーの樹</a:t>
            </a:r>
          </a:p>
          <a:p>
            <a:r>
              <a:rPr lang="ja-JP" altLang="en-US" sz="1800" dirty="0">
                <a:effectLst/>
                <a:latin typeface="Helvetica Neue" panose="02000503000000020004" pitchFamily="2" charset="0"/>
              </a:rPr>
              <a:t>に水と栄養を送る「根」は「クラブ奉仕」であります。ロータリークラブ会員は、クラブという学校で相手のことに思いを馳せ、相手を助けるという</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奉仕の理想</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を学び、その真意</a:t>
            </a:r>
          </a:p>
          <a:p>
            <a:r>
              <a:rPr lang="ja-JP" altLang="en-US" sz="1800" dirty="0">
                <a:effectLst/>
                <a:latin typeface="Helvetica Neue" panose="02000503000000020004" pitchFamily="2" charset="0"/>
              </a:rPr>
              <a:t>が</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共存共栄</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であることがわかります。</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クラブ会員</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は、ロータリーの目的を基本として、</a:t>
            </a:r>
            <a:r>
              <a:rPr lang="en" altLang="ja-JP" sz="1800" dirty="0">
                <a:effectLst/>
                <a:latin typeface="Helvetica Neue" panose="02000503000000020004" pitchFamily="2" charset="0"/>
              </a:rPr>
              <a:t>H.</a:t>
            </a:r>
            <a:r>
              <a:rPr lang="ja-JP" altLang="en-US" sz="1800" dirty="0">
                <a:effectLst/>
                <a:latin typeface="Helvetica Neue" panose="02000503000000020004" pitchFamily="2" charset="0"/>
              </a:rPr>
              <a:t>テーラーによって実証され、ロータリアンの行動規範である「四つのテスト」による奉仕活動の実際を体得することによって、</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ロータリアン</a:t>
            </a:r>
            <a:r>
              <a:rPr lang="en-US" altLang="ja-JP" sz="1800" dirty="0">
                <a:effectLst/>
                <a:latin typeface="Helvetica Neue" panose="02000503000000020004" pitchFamily="2" charset="0"/>
              </a:rPr>
              <a:t>』</a:t>
            </a:r>
            <a:r>
              <a:rPr lang="ja-JP" altLang="en-US" sz="1800" dirty="0" err="1">
                <a:effectLst/>
                <a:latin typeface="Helvetica Neue" panose="02000503000000020004" pitchFamily="2" charset="0"/>
              </a:rPr>
              <a:t>に進</a:t>
            </a:r>
            <a:r>
              <a:rPr lang="ja-JP" altLang="en-US" sz="1800" dirty="0">
                <a:effectLst/>
                <a:latin typeface="Helvetica Neue" panose="02000503000000020004" pitchFamily="2" charset="0"/>
              </a:rPr>
              <a:t>化してまいります。ロータリークラブ会員からロータリアンに進化してゆく過程の基盤には、</a:t>
            </a:r>
            <a:r>
              <a:rPr lang="en" altLang="ja-JP" sz="1800" dirty="0">
                <a:effectLst/>
                <a:latin typeface="Helvetica Neue" panose="02000503000000020004" pitchFamily="2" charset="0"/>
              </a:rPr>
              <a:t>A.</a:t>
            </a:r>
            <a:r>
              <a:rPr lang="ja-JP" altLang="en-US" sz="1800" dirty="0">
                <a:effectLst/>
                <a:latin typeface="Helvetica Neue" panose="02000503000000020004" pitchFamily="2" charset="0"/>
              </a:rPr>
              <a:t>シェルドンの</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超我の奉仕</a:t>
            </a:r>
            <a:r>
              <a:rPr lang="en-US" altLang="ja-JP" sz="1800" dirty="0">
                <a:effectLst/>
                <a:latin typeface="Helvetica Neue" panose="02000503000000020004" pitchFamily="2" charset="0"/>
              </a:rPr>
              <a:t>』</a:t>
            </a:r>
            <a:r>
              <a:rPr lang="ja-JP" altLang="en-US" sz="1800" dirty="0" err="1">
                <a:effectLst/>
                <a:latin typeface="Helvetica Neue" panose="02000503000000020004" pitchFamily="2" charset="0"/>
              </a:rPr>
              <a:t>、</a:t>
            </a:r>
            <a:r>
              <a:rPr lang="ja-JP" altLang="en-US" sz="1800" dirty="0">
                <a:effectLst/>
                <a:latin typeface="Helvetica Neue" panose="02000503000000020004" pitchFamily="2" charset="0"/>
              </a:rPr>
              <a:t> </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もっとも奉仕するもの、最も多く報いられる</a:t>
            </a:r>
            <a:r>
              <a:rPr lang="en-US" altLang="ja-JP" sz="1800" dirty="0">
                <a:effectLst/>
                <a:latin typeface="Helvetica Neue" panose="02000503000000020004" pitchFamily="2" charset="0"/>
              </a:rPr>
              <a:t>』</a:t>
            </a:r>
            <a:r>
              <a:rPr lang="ja-JP" altLang="en-US" sz="1800" dirty="0">
                <a:effectLst/>
                <a:latin typeface="Helvetica Neue" panose="02000503000000020004" pitchFamily="2" charset="0"/>
              </a:rPr>
              <a:t>が存在いたします。私たちは、この２つのモットーを１枚のコインの表・裏と考えながら、日常の奉仕活動に邁進しております。</a:t>
            </a:r>
            <a:r>
              <a:rPr lang="ja-JP" altLang="en-US" sz="1800" dirty="0">
                <a:effectLst/>
                <a:latin typeface="Hiragino Sans" panose="020B0400000000000000" pitchFamily="34" charset="-128"/>
                <a:ea typeface="Hiragino Sans" panose="020B0400000000000000" pitchFamily="34" charset="-128"/>
              </a:rPr>
              <a:t>ロータリーは「理念の高唱」に終わるのではなく、「行動の哲学」なのであります。</a:t>
            </a:r>
            <a:r>
              <a:rPr lang="ja-JP" altLang="en-US" sz="1800" dirty="0">
                <a:effectLst/>
                <a:latin typeface="Helvetica Neue" panose="02000503000000020004" pitchFamily="2" charset="0"/>
                <a:ea typeface="Hiragino Sans" panose="020B0400000000000000" pitchFamily="34" charset="-128"/>
              </a:rPr>
              <a:t> </a:t>
            </a:r>
            <a:r>
              <a:rPr lang="ja-JP" altLang="en-US" sz="1800" dirty="0">
                <a:effectLst/>
                <a:latin typeface="Hiragino Sans" panose="020B0400000000000000" pitchFamily="34" charset="-128"/>
                <a:ea typeface="Hiragino Sans" panose="020B0400000000000000" pitchFamily="34"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非常</a:t>
            </a:r>
            <a:r>
              <a:rPr lang="ja-JP" altLang="en-US" sz="12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に明快に解説</a:t>
            </a:r>
            <a:r>
              <a:rPr lang="ja-JP" altLang="en-US" sz="120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されておられる、改めて見ても大変素晴らしい資料ですね。</a:t>
            </a:r>
            <a:endParaRPr lang="en-US" altLang="ja-JP" sz="1200" dirty="0"/>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14</a:t>
            </a:fld>
            <a:endParaRPr kumimoji="1" lang="ja-JP" altLang="en-US"/>
          </a:p>
        </p:txBody>
      </p:sp>
    </p:spTree>
    <p:extLst>
      <p:ext uri="{BB962C8B-B14F-4D97-AF65-F5344CB8AC3E}">
        <p14:creationId xmlns:p14="http://schemas.microsoft.com/office/powerpoint/2010/main" val="1837569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クラブ奉仕は★ロータリーの 樹に水と栄養を送る 「根」 であり、★職業奉仕はその上に成長する 「 幹 」です。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★根か ら吸収された 「水」 と 「栄養」 はロータリーの根幹といわれる職業奉仕の 「幹」 に 入り、</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幹の中にある 「</a:t>
            </a:r>
            <a:r>
              <a:rPr lang="ja-JP" altLang="en-US" sz="1200"/>
              <a:t>奉仕の理想」 </a:t>
            </a:r>
            <a:r>
              <a:rPr lang="ja-JP" altLang="en-US" sz="1200" dirty="0"/>
              <a:t>という導管を通って★ 「社会奉仕」、「国際奉仕」、 「青少年奉仕」 という枝や葉に届き、</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★そして 「ロータリー財団」 や 「米山奨学会」 と いう花を咲かせ、多くの 「実」 を結んでいます。 </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★クラブ奉仕を通じて会員相互が高め合い奉仕の理念を学び、それを自身の職業で実践する。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高い倫理基準を持った高潔な職業人として成長し一層幹が太くなり、</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社会奉仕・国際奉仕・青少年奉仕によって多くの実を結ぶ。</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その根幹は「職業奉仕」で有り、この樹こそがロータリーの姿で</a:t>
            </a:r>
            <a:r>
              <a:rPr lang="ja-JP" altLang="en-US" sz="1200"/>
              <a:t>有ります。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20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秒くらい見せてから次のページへ）</a:t>
            </a:r>
            <a:endParaRPr lang="en-US" altLang="ja-JP" sz="12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15</a:t>
            </a:fld>
            <a:endParaRPr kumimoji="1" lang="ja-JP" altLang="en-US"/>
          </a:p>
        </p:txBody>
      </p:sp>
    </p:spTree>
    <p:extLst>
      <p:ext uri="{BB962C8B-B14F-4D97-AF65-F5344CB8AC3E}">
        <p14:creationId xmlns:p14="http://schemas.microsoft.com/office/powerpoint/2010/main" val="17565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それでは、最後に職業奉仕の実践例を２つご紹介したいと思います。</a:t>
            </a:r>
            <a:endParaRPr kumimoji="1" lang="en-US" altLang="ja-JP" dirty="0"/>
          </a:p>
          <a:p>
            <a:endParaRPr kumimoji="1" lang="en-US" altLang="ja-JP" dirty="0"/>
          </a:p>
          <a:p>
            <a:r>
              <a:rPr kumimoji="1" lang="ja-JP" altLang="en-US"/>
              <a:t>まずは、相模原</a:t>
            </a:r>
            <a:r>
              <a:rPr kumimoji="1" lang="ja-JP" altLang="en-US" dirty="0"/>
              <a:t>南ロータリークラブの</a:t>
            </a:r>
            <a:r>
              <a:rPr kumimoji="1" lang="ja-JP" altLang="en-US"/>
              <a:t>出前授業です。</a:t>
            </a:r>
            <a:endParaRPr kumimoji="1" lang="en-US" altLang="ja-JP" dirty="0"/>
          </a:p>
          <a:p>
            <a:r>
              <a:rPr kumimoji="1" lang="ja-JP" altLang="en-US"/>
              <a:t>生徒達が将来就きたいと思える職種を見つける事を目的として「職業を知る」をテーマに、会員</a:t>
            </a:r>
            <a:r>
              <a:rPr kumimoji="1" lang="en-US" altLang="ja-JP" dirty="0"/>
              <a:t>10</a:t>
            </a:r>
            <a:r>
              <a:rPr kumimoji="1" lang="ja-JP" altLang="en-US"/>
              <a:t>名が講演を行いました。</a:t>
            </a:r>
            <a:endParaRPr kumimoji="1" lang="en-US" altLang="ja-JP" dirty="0"/>
          </a:p>
          <a:p>
            <a:r>
              <a:rPr kumimoji="1" lang="ja-JP" altLang="en-US"/>
              <a:t>会員個々の職業を通じ、知識、技術を紹介し、将来の職業を考える機会を提供するという職業奉仕です。</a:t>
            </a:r>
            <a:endParaRPr kumimoji="1" lang="en-US" altLang="ja-JP" dirty="0"/>
          </a:p>
          <a:p>
            <a:r>
              <a:rPr kumimoji="1" lang="ja-JP" altLang="en-US"/>
              <a:t>生徒達からは、「好きなことをしているところがカッコイイ」「自分の将来を考える時の参考にしたい」などの声が寄せられたとの事です。</a:t>
            </a:r>
            <a:endParaRPr kumimoji="1" lang="en-US" altLang="ja-JP" dirty="0"/>
          </a:p>
          <a:p>
            <a:r>
              <a:rPr kumimoji="1" lang="ja-JP" altLang="en-US"/>
              <a:t>素晴らしい職業奉仕活動ですね。</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179736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ja-JP" altLang="en-US"/>
              <a:t>大和ロータリークラブの実践例</a:t>
            </a:r>
            <a:r>
              <a:rPr kumimoji="1" lang="ja-JP" altLang="en-US" dirty="0"/>
              <a:t>を紹介したいと思います。</a:t>
            </a:r>
            <a:endParaRPr kumimoji="1" lang="en-US" altLang="ja-JP" dirty="0"/>
          </a:p>
          <a:p>
            <a:r>
              <a:rPr kumimoji="1" lang="ja-JP" altLang="en-US" dirty="0"/>
              <a:t>大和ロータリークラブは</a:t>
            </a:r>
            <a:r>
              <a:rPr kumimoji="1" lang="en-US" altLang="ja-JP" dirty="0"/>
              <a:t>2019</a:t>
            </a:r>
            <a:r>
              <a:rPr kumimoji="1" lang="ja-JP" altLang="en-US" dirty="0"/>
              <a:t>年に創立</a:t>
            </a:r>
            <a:r>
              <a:rPr kumimoji="1" lang="en-US" altLang="ja-JP" dirty="0"/>
              <a:t>60</a:t>
            </a:r>
            <a:r>
              <a:rPr kumimoji="1" lang="ja-JP" altLang="en-US" dirty="0"/>
              <a:t>周年を記念する事業として「やまと児童絵画コンクール」</a:t>
            </a:r>
            <a:r>
              <a:rPr kumimoji="1" lang="ja-JP" altLang="en-US"/>
              <a:t>を開催し継続しています。</a:t>
            </a:r>
            <a:endParaRPr kumimoji="1" lang="en-US" altLang="ja-JP" dirty="0"/>
          </a:p>
          <a:p>
            <a:r>
              <a:rPr kumimoji="1" lang="ja-JP" altLang="en-US" dirty="0"/>
              <a:t>今年度</a:t>
            </a:r>
            <a:r>
              <a:rPr kumimoji="1" lang="ja-JP" altLang="en-US"/>
              <a:t>で５回目を迎えた「</a:t>
            </a:r>
            <a:r>
              <a:rPr kumimoji="1" lang="ja-JP" altLang="en-US" dirty="0"/>
              <a:t>絵画コンクール」では、市内の小学校児童を中心に、毎年夏休みの課題に絵画のテーマを設定し、展示や表彰、画材の贈呈などを行っています。</a:t>
            </a:r>
            <a:endParaRPr kumimoji="1" lang="en-US" altLang="ja-JP" dirty="0"/>
          </a:p>
          <a:p>
            <a:r>
              <a:rPr kumimoji="1" lang="ja-JP" altLang="en-US" dirty="0"/>
              <a:t>コロナ禍で</a:t>
            </a:r>
            <a:r>
              <a:rPr kumimoji="1" lang="ja-JP" altLang="en-US"/>
              <a:t>の開催時には、職業でインターネットを活用している会員のリードにより、</a:t>
            </a:r>
            <a:r>
              <a:rPr kumimoji="1" lang="en-US" altLang="ja-JP" dirty="0"/>
              <a:t>QR</a:t>
            </a:r>
            <a:r>
              <a:rPr kumimoji="1" lang="ja-JP" altLang="en-US"/>
              <a:t>コードを用いた</a:t>
            </a:r>
            <a:r>
              <a:rPr kumimoji="1" lang="en-US" altLang="ja-JP" dirty="0"/>
              <a:t>WEB</a:t>
            </a:r>
            <a:r>
              <a:rPr kumimoji="1" lang="ja-JP" altLang="en-US"/>
              <a:t>展示や</a:t>
            </a:r>
            <a:r>
              <a:rPr kumimoji="1" lang="en-US" altLang="ja-JP" dirty="0"/>
              <a:t>VR</a:t>
            </a:r>
            <a:r>
              <a:rPr kumimoji="1" lang="ja-JP" altLang="en-US"/>
              <a:t>展示など、会場外からの鑑賞も可能</a:t>
            </a:r>
            <a:r>
              <a:rPr kumimoji="1" lang="ja-JP" altLang="en-US" dirty="0"/>
              <a:t>に</a:t>
            </a:r>
            <a:r>
              <a:rPr kumimoji="1" lang="ja-JP" altLang="en-US"/>
              <a:t>する取り組みも行いました。</a:t>
            </a:r>
            <a:endParaRPr kumimoji="1" lang="en-US" altLang="ja-JP" dirty="0"/>
          </a:p>
          <a:p>
            <a:pPr marL="0" algn="l" rtl="0" latinLnBrk="0">
              <a:spcBef>
                <a:spcPts val="0"/>
              </a:spcBef>
              <a:spcAft>
                <a:spcPts val="0"/>
              </a:spcAft>
            </a:pPr>
            <a:r>
              <a:rPr lang="ja-JP" altLang="en-US" b="0" i="0" u="none" strike="noStrike">
                <a:solidFill>
                  <a:srgbClr val="000000"/>
                </a:solidFill>
                <a:effectLst/>
                <a:latin typeface="ms pgothic, sans-serif"/>
              </a:rPr>
              <a:t>「審査は会員全員で行います。」</a:t>
            </a:r>
            <a:endParaRPr lang="en-US" altLang="ja-JP" b="0" i="0" u="none" strike="noStrike" dirty="0">
              <a:solidFill>
                <a:srgbClr val="000000"/>
              </a:solidFill>
              <a:effectLst/>
              <a:latin typeface="ms pgothic, sans-serif"/>
            </a:endParaRPr>
          </a:p>
          <a:p>
            <a:pPr marL="0" algn="l" rtl="0" latinLnBrk="0">
              <a:spcBef>
                <a:spcPts val="0"/>
              </a:spcBef>
              <a:spcAft>
                <a:spcPts val="0"/>
              </a:spcAft>
            </a:pPr>
            <a:r>
              <a:rPr lang="ja-JP" altLang="en-US" b="0" i="0" u="none" strike="noStrike">
                <a:solidFill>
                  <a:srgbClr val="000000"/>
                </a:solidFill>
                <a:effectLst/>
                <a:latin typeface="ms pgothic, sans-serif"/>
              </a:rPr>
              <a:t>児童の純粋な感性に触れ、こころ洗われる思いを毎年しているとのこと。特に低学年の作品の感性は素晴らしく、形を右脳で表現する達人ばかりで選考には大変悩まされるとの事でした。</a:t>
            </a:r>
            <a:endParaRPr lang="ja-JP" altLang="en-US" b="0" i="0" u="none" strike="noStrike">
              <a:solidFill>
                <a:srgbClr val="000000"/>
              </a:solidFill>
              <a:effectLst/>
              <a:latin typeface="Yu Gothic Regular"/>
            </a:endParaRPr>
          </a:p>
          <a:p>
            <a:pPr marL="0" algn="l" rtl="0" latinLnBrk="0">
              <a:spcBef>
                <a:spcPts val="0"/>
              </a:spcBef>
              <a:spcAft>
                <a:spcPts val="0"/>
              </a:spcAft>
            </a:pPr>
            <a:r>
              <a:rPr lang="ja-JP" altLang="en-US" b="0" i="0" u="none" strike="noStrike">
                <a:solidFill>
                  <a:srgbClr val="000000"/>
                </a:solidFill>
                <a:effectLst/>
                <a:latin typeface="ms pgothic, sans-serif"/>
              </a:rPr>
              <a:t>会場は、各学校長、職員、父兄に連れ添われた児童で大変にぎわい、「作品を前にした児童と審査したクラブ会員の語らう言葉を最も大切に」、</a:t>
            </a:r>
            <a:endParaRPr lang="en-US" altLang="ja-JP" b="0" i="0" u="none" strike="noStrike" dirty="0">
              <a:solidFill>
                <a:srgbClr val="000000"/>
              </a:solidFill>
              <a:effectLst/>
              <a:latin typeface="ms pgothic, sans-serif"/>
            </a:endParaRPr>
          </a:p>
          <a:p>
            <a:pPr marL="0" algn="l" rtl="0" latinLnBrk="0">
              <a:spcBef>
                <a:spcPts val="0"/>
              </a:spcBef>
              <a:spcAft>
                <a:spcPts val="0"/>
              </a:spcAft>
            </a:pPr>
            <a:r>
              <a:rPr lang="ja-JP" altLang="en-US" b="0" i="0" u="none" strike="noStrike">
                <a:solidFill>
                  <a:srgbClr val="000000"/>
                </a:solidFill>
                <a:effectLst/>
                <a:latin typeface="ms pgothic, sans-serif"/>
              </a:rPr>
              <a:t>「子供たちの将来の夢」を実現するためのアドバイスを、会員の経験や職業と照らしながら話をするなど、職業奉仕を軸とした青少年奉仕活動を行っていらっしゃるとの事です。</a:t>
            </a:r>
            <a:endParaRPr lang="en-US" altLang="ja-JP" b="0" i="0" u="none" strike="noStrike" dirty="0">
              <a:solidFill>
                <a:srgbClr val="000000"/>
              </a:solidFill>
              <a:effectLst/>
              <a:latin typeface="ms pgothic, sans-serif"/>
            </a:endParaRPr>
          </a:p>
          <a:p>
            <a:pPr marL="0" algn="l" rtl="0" latinLnBrk="0">
              <a:spcBef>
                <a:spcPts val="0"/>
              </a:spcBef>
              <a:spcAft>
                <a:spcPts val="0"/>
              </a:spcAft>
            </a:pPr>
            <a:r>
              <a:rPr lang="ja-JP" altLang="en-US" b="0" i="0" u="none" strike="noStrike">
                <a:solidFill>
                  <a:srgbClr val="000000"/>
                </a:solidFill>
                <a:effectLst/>
                <a:latin typeface="ms pgothic, sans-serif"/>
              </a:rPr>
              <a:t>素晴らしい職業奉仕の実践例ですね。</a:t>
            </a:r>
            <a:endParaRPr lang="en-US" altLang="ja-JP" b="0" i="0" u="none" strike="noStrike" dirty="0">
              <a:solidFill>
                <a:srgbClr val="000000"/>
              </a:solidFill>
              <a:effectLst/>
              <a:latin typeface="ms pgothic, sans-serif"/>
            </a:endParaRPr>
          </a:p>
          <a:p>
            <a:pPr marL="0" algn="l" rtl="0" latinLnBrk="0">
              <a:spcBef>
                <a:spcPts val="0"/>
              </a:spcBef>
              <a:spcAft>
                <a:spcPts val="0"/>
              </a:spcAft>
            </a:pPr>
            <a:endParaRPr lang="en-US" altLang="ja-JP" b="0" i="0" u="none" strike="noStrike" dirty="0">
              <a:solidFill>
                <a:srgbClr val="000000"/>
              </a:solidFill>
              <a:effectLst/>
              <a:latin typeface="ms pgothic, sans-serif"/>
            </a:endParaRPr>
          </a:p>
          <a:p>
            <a:pPr marL="0" algn="l" rtl="0" latinLnBrk="0">
              <a:spcBef>
                <a:spcPts val="0"/>
              </a:spcBef>
              <a:spcAft>
                <a:spcPts val="0"/>
              </a:spcAft>
            </a:pPr>
            <a:endParaRPr lang="ja-JP" altLang="en-US" b="0" i="0" u="none" strike="noStrike">
              <a:solidFill>
                <a:srgbClr val="000000"/>
              </a:solidFill>
              <a:effectLst/>
              <a:latin typeface="Yu Gothic Regular"/>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solidFill>
                  <a:prstClr val="black"/>
                </a:solidFill>
              </a:rPr>
              <a:pPr/>
              <a:t>17</a:t>
            </a:fld>
            <a:endParaRPr kumimoji="1" lang="ja-JP" altLang="en-US">
              <a:solidFill>
                <a:prstClr val="black"/>
              </a:solidFill>
            </a:endParaRPr>
          </a:p>
        </p:txBody>
      </p:sp>
    </p:spTree>
    <p:extLst>
      <p:ext uri="{BB962C8B-B14F-4D97-AF65-F5344CB8AC3E}">
        <p14:creationId xmlns:p14="http://schemas.microsoft.com/office/powerpoint/2010/main" val="247265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1252538"/>
            <a:ext cx="6015037" cy="3382962"/>
          </a:xfrm>
        </p:spPr>
      </p:sp>
      <p:sp>
        <p:nvSpPr>
          <p:cNvPr id="3" name="ノート プレースホルダー 2"/>
          <p:cNvSpPr>
            <a:spLocks noGrp="1"/>
          </p:cNvSpPr>
          <p:nvPr>
            <p:ph type="body" idx="1"/>
          </p:nvPr>
        </p:nvSpPr>
        <p:spPr/>
        <p:txBody>
          <a:bodyPr/>
          <a:lstStyle/>
          <a:p>
            <a:r>
              <a:rPr kumimoji="1" lang="ja-JP" altLang="en-US" dirty="0"/>
              <a:t>ロータリーを通して学んでいる「奉仕の理念」を職場に</a:t>
            </a:r>
            <a:r>
              <a:rPr kumimoji="1" lang="ja-JP" altLang="en-US"/>
              <a:t>持ち帰り、職業</a:t>
            </a:r>
            <a:r>
              <a:rPr kumimoji="1" lang="ja-JP" altLang="en-US" dirty="0"/>
              <a:t>で世の中に貢献し、奉仕</a:t>
            </a:r>
            <a:r>
              <a:rPr kumimoji="1" lang="ja-JP" altLang="en-US"/>
              <a:t>する。</a:t>
            </a:r>
            <a:endParaRPr kumimoji="1" lang="en-US" altLang="ja-JP" dirty="0"/>
          </a:p>
          <a:p>
            <a:r>
              <a:rPr kumimoji="1" lang="ja-JP" altLang="en-US"/>
              <a:t>また、その職業スキルをクラブの奉仕プロジェクトで発揮する。</a:t>
            </a:r>
            <a:endParaRPr kumimoji="1" lang="en-US" altLang="ja-JP" dirty="0"/>
          </a:p>
          <a:p>
            <a:endParaRPr kumimoji="1" lang="en-US" altLang="ja-JP" dirty="0"/>
          </a:p>
          <a:p>
            <a:r>
              <a:rPr kumimoji="1" lang="ja-JP" altLang="en-US" dirty="0"/>
              <a:t>職業奉仕を実践しましょう！</a:t>
            </a:r>
            <a:endParaRPr kumimoji="1" lang="en-US" altLang="ja-JP" dirty="0"/>
          </a:p>
          <a:p>
            <a:endParaRPr kumimoji="1" lang="en-US" altLang="ja-JP" dirty="0"/>
          </a:p>
          <a:p>
            <a:r>
              <a:rPr kumimoji="1" lang="ja-JP" altLang="en-US" dirty="0"/>
              <a:t>本日は、卓話の機会をいただき本当に有難うございました。</a:t>
            </a:r>
            <a:endParaRPr kumimoji="1" lang="en-US" altLang="ja-JP" dirty="0"/>
          </a:p>
          <a:p>
            <a:endParaRPr kumimoji="1" lang="en-US" altLang="ja-JP" dirty="0"/>
          </a:p>
          <a:p>
            <a:r>
              <a:rPr kumimoji="1" lang="ja-JP" altLang="en-US" dirty="0"/>
              <a:t>ご清聴有難うございました。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9BDAEBE8-CB31-4C61-BBB7-E25902BE81EE}" type="slidenum">
              <a:rPr kumimoji="1" lang="ja-JP" altLang="en-US" smtClean="0"/>
              <a:t>18</a:t>
            </a:fld>
            <a:endParaRPr kumimoji="1" lang="ja-JP" altLang="en-US"/>
          </a:p>
        </p:txBody>
      </p:sp>
    </p:spTree>
    <p:extLst>
      <p:ext uri="{BB962C8B-B14F-4D97-AF65-F5344CB8AC3E}">
        <p14:creationId xmlns:p14="http://schemas.microsoft.com/office/powerpoint/2010/main" val="158223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1252538"/>
            <a:ext cx="6015037" cy="3382962"/>
          </a:xfrm>
        </p:spPr>
      </p:sp>
      <p:sp>
        <p:nvSpPr>
          <p:cNvPr id="3" name="ノート プレースホルダー 2"/>
          <p:cNvSpPr>
            <a:spLocks noGrp="1"/>
          </p:cNvSpPr>
          <p:nvPr>
            <p:ph type="body" idx="1"/>
          </p:nvPr>
        </p:nvSpPr>
        <p:spPr/>
        <p:txBody>
          <a:bodyPr/>
          <a:lstStyle/>
          <a:p>
            <a:r>
              <a:rPr kumimoji="1" lang="ja-JP" altLang="en-US" dirty="0"/>
              <a:t>改めまして、</a:t>
            </a:r>
            <a:endParaRPr kumimoji="1" lang="en-US" altLang="ja-JP" dirty="0"/>
          </a:p>
          <a:p>
            <a:r>
              <a:rPr kumimoji="1" lang="en-US" altLang="ja-JP" dirty="0"/>
              <a:t>◯</a:t>
            </a:r>
            <a:r>
              <a:rPr kumimoji="1" lang="ja-JP" altLang="en-US" dirty="0"/>
              <a:t>◯◯◯でございます。</a:t>
            </a:r>
            <a:endParaRPr kumimoji="1" lang="en-US" altLang="ja-JP" dirty="0"/>
          </a:p>
          <a:p>
            <a:endParaRPr kumimoji="1" lang="en-US" altLang="ja-JP" dirty="0"/>
          </a:p>
          <a:p>
            <a:r>
              <a:rPr kumimoji="1" lang="en-US" altLang="ja-JP" dirty="0"/>
              <a:t>〜</a:t>
            </a:r>
            <a:r>
              <a:rPr kumimoji="1" lang="ja-JP" altLang="en-US" dirty="0"/>
              <a:t>自己紹介</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9BDAEBE8-CB31-4C61-BBB7-E25902BE81EE}" type="slidenum">
              <a:rPr kumimoji="1" lang="ja-JP" altLang="en-US" smtClean="0"/>
              <a:t>2</a:t>
            </a:fld>
            <a:endParaRPr kumimoji="1" lang="ja-JP" altLang="en-US"/>
          </a:p>
        </p:txBody>
      </p:sp>
    </p:spTree>
    <p:extLst>
      <p:ext uri="{BB962C8B-B14F-4D97-AF65-F5344CB8AC3E}">
        <p14:creationId xmlns:p14="http://schemas.microsoft.com/office/powerpoint/2010/main" val="124834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さて、「職業奉仕は難しくてなかなか理解できないと思い込んでいるロータリアン」は、かなり多いようです。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★職業奉仕とは一生懸命仕事に精を出すことだ、と誤解したり。　社会奉仕と混同する会員がいる一方で職業奉仕は分からないと言いつつ、</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実は立派に職業奉仕を実践されているロータリアンが殆どであることからも、職業奉仕の理論が十分に理解されていないことは確かかもしれません。</a:t>
            </a:r>
            <a:endParaRPr kumimoji="1"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E8949CF0-CA77-42CF-BD06-7266C8E8AB86}" type="slidenum">
              <a:rPr kumimoji="1" lang="ja-JP" altLang="en-US" smtClean="0"/>
              <a:t>3</a:t>
            </a:fld>
            <a:endParaRPr kumimoji="1" lang="ja-JP" altLang="en-US"/>
          </a:p>
        </p:txBody>
      </p:sp>
    </p:spTree>
    <p:extLst>
      <p:ext uri="{BB962C8B-B14F-4D97-AF65-F5344CB8AC3E}">
        <p14:creationId xmlns:p14="http://schemas.microsoft.com/office/powerpoint/2010/main" val="251337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職業人で構成されているロータリークラブですが、</a:t>
            </a:r>
            <a:br>
              <a:rPr lang="ja-JP" altLang="en-US" dirty="0"/>
            </a:br>
            <a:r>
              <a:rPr kumimoji="1" lang="ja-JP" altLang="en-US" sz="1200" b="0" i="0" kern="1200" dirty="0">
                <a:solidFill>
                  <a:schemeClr val="tx1"/>
                </a:solidFill>
                <a:effectLst/>
                <a:latin typeface="+mn-lt"/>
                <a:ea typeface="+mn-ea"/>
                <a:cs typeface="+mn-cs"/>
              </a:rPr>
              <a:t>ロータリアンにとって会員個人の事業母体の発展や安定的な維持、利益の向上を図ることが</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ロータリー運営を持続し発展するための大前提なのは間違いのないことだと思います。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その大前提をより大きく太くしていく為に、</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★「職業人として、ロータリアンとして、何を基準としてどう行動していくのか」について、</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分かりやすい共通言語にした言葉が★「職業奉仕」であリます。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本日は、改めてロータリーの根幹である「実は凄くわかりやすく、皆さんが日々実践しておられるこの</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職業奉仕</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について、一緒に振り返りたいと思います」</a:t>
            </a:r>
            <a:endParaRPr kumimoji="1" lang="en-US" altLang="ja-JP" sz="12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8949CF0-CA77-42CF-BD06-7266C8E8AB86}" type="slidenum">
              <a:rPr kumimoji="1" lang="ja-JP" altLang="en-US" smtClean="0"/>
              <a:t>4</a:t>
            </a:fld>
            <a:endParaRPr kumimoji="1" lang="ja-JP" altLang="en-US"/>
          </a:p>
        </p:txBody>
      </p:sp>
    </p:spTree>
    <p:extLst>
      <p:ext uri="{BB962C8B-B14F-4D97-AF65-F5344CB8AC3E}">
        <p14:creationId xmlns:p14="http://schemas.microsoft.com/office/powerpoint/2010/main" val="273276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さて、ロータリーの誕生、職業奉仕の歴史について</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振り返ってみたいと思います。</a:t>
            </a:r>
            <a:endPar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1905</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年ポールハリスによって「親睦」と「実業互恵」を目的としたロータリーが誕生しました。　</a:t>
            </a:r>
            <a:endPar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スタート時点では</a:t>
            </a:r>
            <a:r>
              <a:rPr kumimoji="1" lang="ja-JP" altLang="en-US" sz="1800" kern="1200" dirty="0">
                <a:solidFill>
                  <a:schemeClr val="tx1"/>
                </a:solidFill>
                <a:effectLst/>
                <a:latin typeface="+mn-lt"/>
                <a:ea typeface="+mn-ea"/>
                <a:cs typeface="+mn-cs"/>
              </a:rPr>
              <a:t>「</a:t>
            </a:r>
            <a:r>
              <a:rPr kumimoji="1" lang="ja-JP" altLang="ja-JP" sz="1800" kern="1200" dirty="0">
                <a:solidFill>
                  <a:schemeClr val="tx1"/>
                </a:solidFill>
                <a:effectLst/>
                <a:latin typeface="+mn-lt"/>
                <a:ea typeface="+mn-ea"/>
                <a:cs typeface="+mn-cs"/>
              </a:rPr>
              <a:t>奉仕</a:t>
            </a:r>
            <a:r>
              <a:rPr kumimoji="1" lang="ja-JP" altLang="en-US" sz="1800" kern="1200" dirty="0">
                <a:solidFill>
                  <a:schemeClr val="tx1"/>
                </a:solidFill>
                <a:effectLst/>
                <a:latin typeface="+mn-lt"/>
                <a:ea typeface="+mn-ea"/>
                <a:cs typeface="+mn-cs"/>
              </a:rPr>
              <a:t>」</a:t>
            </a:r>
            <a:r>
              <a:rPr kumimoji="1" lang="ja-JP" altLang="ja-JP" sz="1800" kern="1200" dirty="0">
                <a:solidFill>
                  <a:schemeClr val="tx1"/>
                </a:solidFill>
                <a:effectLst/>
                <a:latin typeface="+mn-lt"/>
                <a:ea typeface="+mn-ea"/>
                <a:cs typeface="+mn-cs"/>
              </a:rPr>
              <a:t>の</a:t>
            </a:r>
            <a:r>
              <a:rPr kumimoji="1" lang="ja-JP" altLang="en-US" sz="1800" kern="1200" dirty="0">
                <a:solidFill>
                  <a:schemeClr val="tx1"/>
                </a:solidFill>
                <a:effectLst/>
                <a:latin typeface="+mn-lt"/>
                <a:ea typeface="+mn-ea"/>
                <a:cs typeface="+mn-cs"/>
              </a:rPr>
              <a:t>理念</a:t>
            </a:r>
            <a:r>
              <a:rPr kumimoji="1" lang="ja-JP" altLang="ja-JP" sz="1800" kern="1200" dirty="0">
                <a:solidFill>
                  <a:schemeClr val="tx1"/>
                </a:solidFill>
                <a:effectLst/>
                <a:latin typeface="+mn-lt"/>
                <a:ea typeface="+mn-ea"/>
                <a:cs typeface="+mn-cs"/>
              </a:rPr>
              <a:t>は</a:t>
            </a:r>
            <a:r>
              <a:rPr kumimoji="1" lang="ja-JP" altLang="en-US" sz="1800" kern="1200" dirty="0">
                <a:solidFill>
                  <a:schemeClr val="tx1"/>
                </a:solidFill>
                <a:effectLst/>
                <a:latin typeface="+mn-lt"/>
                <a:ea typeface="+mn-ea"/>
                <a:cs typeface="+mn-cs"/>
              </a:rPr>
              <a:t>まだ無かった</a:t>
            </a:r>
            <a:r>
              <a:rPr kumimoji="1" lang="ja-JP" altLang="ja-JP" sz="1800" kern="1200" dirty="0">
                <a:solidFill>
                  <a:schemeClr val="tx1"/>
                </a:solidFill>
                <a:effectLst/>
                <a:latin typeface="+mn-lt"/>
                <a:ea typeface="+mn-ea"/>
                <a:cs typeface="+mn-cs"/>
              </a:rPr>
              <a:t>ようです</a:t>
            </a:r>
            <a:r>
              <a:rPr kumimoji="1" lang="ja-JP" altLang="en-US" sz="1800" kern="1200" dirty="0">
                <a:solidFill>
                  <a:schemeClr val="tx1"/>
                </a:solidFill>
                <a:effectLst/>
                <a:latin typeface="+mn-lt"/>
                <a:ea typeface="+mn-ea"/>
                <a:cs typeface="+mn-cs"/>
              </a:rPr>
              <a:t>ね</a:t>
            </a:r>
            <a:r>
              <a:rPr kumimoji="1" lang="ja-JP" altLang="ja-JP" sz="1800" kern="1200" dirty="0">
                <a:solidFill>
                  <a:schemeClr val="tx1"/>
                </a:solidFill>
                <a:effectLst/>
                <a:latin typeface="+mn-lt"/>
                <a:ea typeface="+mn-ea"/>
                <a:cs typeface="+mn-cs"/>
              </a:rPr>
              <a:t>。</a:t>
            </a:r>
            <a:endParaRPr kumimoji="1" lang="en-US" altLang="ja-JP"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ロータリークラブの会員間だけのエゴイズム的な相互扶助（ふじょ）の方針には賛同できず、誘われても入会を拒否していたドナルド・カーターは、</a:t>
            </a:r>
            <a:endParaRPr kumimoji="1" lang="en-US" altLang="ja-JP"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自分達が金儲けをするだけでなく、シカゴ全体の発展に繋げていく活動や、地域社会への貢献が大切であるとハリスに語り、</a:t>
            </a:r>
            <a:endParaRPr kumimoji="1" lang="en-US" altLang="ja-JP"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地域貢献が大切であると気付かされたハリスは、社会貢献についてクラブ定款に書き加え、それを機にカーターも入会したというエピソードがあります。</a:t>
            </a:r>
            <a:endParaRPr kumimoji="1" lang="en-US" altLang="ja-JP"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そして職業奉仕の父とも言える人物、アーサーシェルドンが奉仕を用いた販売</a:t>
            </a:r>
            <a:r>
              <a:rPr kumimoji="1" lang="ja-JP" altLang="en-US" sz="1800" kern="1200" dirty="0" err="1">
                <a:solidFill>
                  <a:schemeClr val="tx1"/>
                </a:solidFill>
                <a:effectLst/>
                <a:latin typeface="+mn-lt"/>
                <a:ea typeface="+mn-ea"/>
                <a:cs typeface="+mn-cs"/>
              </a:rPr>
              <a:t>哲学ををロータリーに</a:t>
            </a:r>
            <a:r>
              <a:rPr kumimoji="1" lang="ja-JP" altLang="en-US" sz="1800" kern="1200" dirty="0">
                <a:solidFill>
                  <a:schemeClr val="tx1"/>
                </a:solidFill>
                <a:effectLst/>
                <a:latin typeface="+mn-lt"/>
                <a:ea typeface="+mn-ea"/>
                <a:cs typeface="+mn-cs"/>
              </a:rPr>
              <a:t>持ち込みます。</a:t>
            </a:r>
            <a:endParaRPr kumimoji="1" lang="en-US" altLang="ja-JP"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次のページへ</a:t>
            </a:r>
            <a:endParaRPr lang="en-US" altLang="ja-JP" sz="2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5</a:t>
            </a:fld>
            <a:endParaRPr kumimoji="1" lang="ja-JP" altLang="en-US"/>
          </a:p>
        </p:txBody>
      </p:sp>
    </p:spTree>
    <p:extLst>
      <p:ext uri="{BB962C8B-B14F-4D97-AF65-F5344CB8AC3E}">
        <p14:creationId xmlns:p14="http://schemas.microsoft.com/office/powerpoint/2010/main" val="3905439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rgbClr val="333333"/>
                </a:solidFill>
                <a:effectLst/>
                <a:latin typeface="+mn-ea"/>
              </a:rPr>
              <a:t>シェルドンは、ミシガン大学の経営学部で</a:t>
            </a: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販売学を専攻し、修士課程をトップの成績で卒業</a:t>
            </a:r>
            <a:r>
              <a:rPr kumimoji="0" lang="ja-JP" altLang="en-US" sz="2800" b="0" i="0" u="none" strike="noStrike" cap="none" normalizeH="0" baseline="0" dirty="0">
                <a:ln>
                  <a:noFill/>
                </a:ln>
                <a:solidFill>
                  <a:srgbClr val="333333"/>
                </a:solidFill>
                <a:effectLst/>
                <a:latin typeface="+mn-ea"/>
              </a:rPr>
              <a:t>。</a:t>
            </a:r>
            <a:br>
              <a:rPr kumimoji="0" lang="ja-JP" altLang="ja-JP" sz="24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当時開発されつつあった販売学の大家</a:t>
            </a:r>
            <a:r>
              <a:rPr kumimoji="0" lang="ja-JP" altLang="en-US" sz="2800" b="0" i="0" u="none" strike="noStrike" cap="none" normalizeH="0" baseline="0" dirty="0">
                <a:ln>
                  <a:noFill/>
                </a:ln>
                <a:solidFill>
                  <a:srgbClr val="333333"/>
                </a:solidFill>
                <a:effectLst/>
                <a:latin typeface="+mn-ea"/>
              </a:rPr>
              <a:t>（たいか）</a:t>
            </a:r>
            <a:r>
              <a:rPr kumimoji="0" lang="ja-JP" altLang="ja-JP" sz="2800" b="0" i="0" u="none" strike="noStrike" cap="none" normalizeH="0" baseline="0" dirty="0">
                <a:ln>
                  <a:noFill/>
                </a:ln>
                <a:solidFill>
                  <a:srgbClr val="333333"/>
                </a:solidFill>
                <a:effectLst/>
                <a:latin typeface="+mn-ea"/>
              </a:rPr>
              <a:t>で</a:t>
            </a:r>
            <a:r>
              <a:rPr kumimoji="0" lang="ja-JP" altLang="en-US" sz="2800" b="0" i="0" u="none" strike="noStrike" cap="none" normalizeH="0" baseline="0" dirty="0">
                <a:ln>
                  <a:noFill/>
                </a:ln>
                <a:solidFill>
                  <a:srgbClr val="333333"/>
                </a:solidFill>
                <a:effectLst/>
                <a:latin typeface="+mn-ea"/>
              </a:rPr>
              <a:t>あります。</a:t>
            </a:r>
            <a:br>
              <a:rPr kumimoji="0" lang="ja-JP" altLang="ja-JP" sz="2400" b="0" i="0" u="none" strike="noStrike" cap="none" normalizeH="0" baseline="0" dirty="0">
                <a:ln>
                  <a:noFill/>
                </a:ln>
                <a:solidFill>
                  <a:schemeClr val="tx1"/>
                </a:solidFill>
                <a:effectLst/>
                <a:latin typeface="+mn-ea"/>
              </a:rPr>
            </a:br>
            <a:endParaRPr kumimoji="0" lang="en-US" altLang="ja-JP" sz="24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シェルドンの販売学理論によれば</a:t>
            </a:r>
            <a:br>
              <a:rPr kumimoji="0" lang="ja-JP" altLang="ja-JP" sz="24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A52A2A"/>
                </a:solidFill>
                <a:effectLst/>
                <a:latin typeface="+mn-ea"/>
              </a:rPr>
              <a:t>商取引というものは</a:t>
            </a:r>
            <a:r>
              <a:rPr kumimoji="0" lang="ja-JP" altLang="en-US" sz="2800" b="0" i="0" u="none" strike="noStrike" cap="none" normalizeH="0" baseline="0" dirty="0">
                <a:ln>
                  <a:noFill/>
                </a:ln>
                <a:solidFill>
                  <a:srgbClr val="A52A2A"/>
                </a:solidFill>
                <a:effectLst/>
                <a:latin typeface="+mn-ea"/>
              </a:rPr>
              <a:t>、</a:t>
            </a:r>
            <a:r>
              <a:rPr kumimoji="0" lang="ja-JP" altLang="ja-JP" sz="2800" b="0" i="0" u="none" strike="noStrike" cap="none" normalizeH="0" baseline="0" dirty="0">
                <a:ln>
                  <a:noFill/>
                </a:ln>
                <a:solidFill>
                  <a:srgbClr val="A52A2A"/>
                </a:solidFill>
                <a:effectLst/>
                <a:latin typeface="+mn-ea"/>
              </a:rPr>
              <a:t>売手買手の双方に満足なくして成り立つものではないということ、</a:t>
            </a:r>
            <a:br>
              <a:rPr kumimoji="0" lang="ja-JP" altLang="ja-JP" sz="2800" b="0" i="0" u="none" strike="noStrike" cap="none" normalizeH="0" baseline="0" dirty="0">
                <a:ln>
                  <a:noFill/>
                </a:ln>
                <a:solidFill>
                  <a:srgbClr val="A52A2A"/>
                </a:solidFill>
                <a:effectLst/>
                <a:latin typeface="+mn-ea"/>
              </a:rPr>
            </a:br>
            <a:r>
              <a:rPr kumimoji="0" lang="ja-JP" altLang="ja-JP" sz="2800" b="0" i="0" u="none" strike="noStrike" cap="none" normalizeH="0" baseline="0" dirty="0">
                <a:ln>
                  <a:noFill/>
                </a:ln>
                <a:solidFill>
                  <a:srgbClr val="A52A2A"/>
                </a:solidFill>
                <a:effectLst/>
                <a:latin typeface="+mn-ea"/>
              </a:rPr>
              <a:t>長期的に商売を成立させるためには、売手と買手の間に信用と呼ばれる信頼関係が確立されることが眼目であって、</a:t>
            </a:r>
            <a:endParaRPr kumimoji="0" lang="en-US" altLang="ja-JP" sz="2800" b="0" i="0" u="none" strike="noStrike" cap="none" normalizeH="0" baseline="0" dirty="0">
              <a:ln>
                <a:noFill/>
              </a:ln>
              <a:solidFill>
                <a:srgbClr val="A52A2A"/>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rgbClr val="A52A2A"/>
                </a:solidFill>
                <a:effectLst/>
                <a:latin typeface="+mn-ea"/>
              </a:rPr>
              <a:t>長期的に安定した利潤をあげることは、この信用</a:t>
            </a:r>
            <a:r>
              <a:rPr kumimoji="0" lang="ja-JP" altLang="en-US" sz="2800" b="0" i="0" u="none" strike="noStrike" cap="none" normalizeH="0" baseline="0" dirty="0">
                <a:ln>
                  <a:noFill/>
                </a:ln>
                <a:solidFill>
                  <a:srgbClr val="A52A2A"/>
                </a:solidFill>
                <a:effectLst/>
                <a:latin typeface="+mn-ea"/>
              </a:rPr>
              <a:t>と</a:t>
            </a:r>
            <a:r>
              <a:rPr kumimoji="0" lang="ja-JP" altLang="ja-JP" sz="2800" b="0" i="0" u="none" strike="noStrike" cap="none" normalizeH="0" baseline="0" dirty="0">
                <a:ln>
                  <a:noFill/>
                </a:ln>
                <a:solidFill>
                  <a:srgbClr val="A52A2A"/>
                </a:solidFill>
                <a:effectLst/>
                <a:latin typeface="+mn-ea"/>
              </a:rPr>
              <a:t>いう精神的境地の確立と表裏一体の関係にある。</a:t>
            </a:r>
            <a:br>
              <a:rPr kumimoji="0" lang="ja-JP" altLang="ja-JP" sz="24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と述べています。</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40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また彼は、</a:t>
            </a:r>
            <a:br>
              <a:rPr kumimoji="0" lang="ja-JP" altLang="ja-JP" sz="24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どんな手段を講じようとも、富を得たものが成功者としてもてはやされた19世紀の利己的な経営手法を批判</a:t>
            </a:r>
            <a:r>
              <a:rPr kumimoji="0" lang="ja-JP" altLang="en-US" sz="2800" b="0" i="0" u="none" strike="noStrike" cap="none" normalizeH="0" baseline="0" dirty="0">
                <a:ln>
                  <a:noFill/>
                </a:ln>
                <a:solidFill>
                  <a:srgbClr val="333333"/>
                </a:solidFill>
                <a:effectLst/>
                <a:latin typeface="+mn-ea"/>
              </a:rPr>
              <a:t>し、</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400" b="0" i="0" kern="1200" dirty="0">
                <a:solidFill>
                  <a:schemeClr val="tx1"/>
                </a:solidFill>
                <a:effectLst/>
                <a:latin typeface="+mn-lt"/>
                <a:ea typeface="+mn-ea"/>
                <a:cs typeface="+mn-cs"/>
              </a:rPr>
              <a:t>単に自分だけが儲けようという商売から脱して、</a:t>
            </a:r>
            <a:r>
              <a:rPr lang="ja-JP" altLang="en-US" sz="2000" dirty="0"/>
              <a:t>★</a:t>
            </a:r>
            <a:r>
              <a:rPr kumimoji="1" lang="ja-JP" altLang="en-US" sz="2400" b="0" i="0" kern="1200" dirty="0">
                <a:solidFill>
                  <a:schemeClr val="tx1"/>
                </a:solidFill>
                <a:effectLst/>
                <a:latin typeface="+mn-lt"/>
                <a:ea typeface="+mn-ea"/>
                <a:cs typeface="+mn-cs"/>
              </a:rPr>
              <a:t>商売とは他人に対してサービスすることであることを力説し、</a:t>
            </a:r>
            <a:br>
              <a:rPr kumimoji="0" lang="ja-JP" altLang="ja-JP" sz="2400" b="0" i="0" u="none" strike="noStrike" cap="none" normalizeH="0" baseline="0" dirty="0">
                <a:ln>
                  <a:noFill/>
                </a:ln>
                <a:solidFill>
                  <a:schemeClr val="tx1"/>
                </a:solidFill>
                <a:effectLst/>
                <a:latin typeface="+mn-ea"/>
              </a:rPr>
            </a:br>
            <a:r>
              <a:rPr kumimoji="0" lang="ja-JP" altLang="en-US" sz="2400" b="0" i="0" u="none" strike="noStrike" cap="none" normalizeH="0" baseline="0" dirty="0">
                <a:ln>
                  <a:noFill/>
                </a:ln>
                <a:solidFill>
                  <a:schemeClr val="tx1"/>
                </a:solidFill>
                <a:effectLst/>
                <a:latin typeface="+mn-ea"/>
              </a:rPr>
              <a:t>★</a:t>
            </a:r>
            <a:r>
              <a:rPr kumimoji="0" lang="ja-JP" altLang="ja-JP" sz="2800" b="0" i="0" u="none" strike="noStrike" cap="none" normalizeH="0" baseline="0" dirty="0">
                <a:ln>
                  <a:noFill/>
                </a:ln>
                <a:solidFill>
                  <a:srgbClr val="333333"/>
                </a:solidFill>
                <a:effectLst/>
                <a:latin typeface="+mn-ea"/>
              </a:rPr>
              <a:t>20世紀の実業人を成功に導く方法は、利益を他人とシェアするというサービス学を遵守することである。</a:t>
            </a:r>
            <a:br>
              <a:rPr kumimoji="0" lang="ja-JP" altLang="ja-JP" sz="24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と説きました。</a:t>
            </a:r>
            <a:br>
              <a:rPr kumimoji="0" lang="ja-JP" altLang="ja-JP" sz="2400" b="0" i="0" u="none" strike="noStrike" cap="none" normalizeH="0" baseline="0" dirty="0">
                <a:ln>
                  <a:noFill/>
                </a:ln>
                <a:solidFill>
                  <a:schemeClr val="tx1"/>
                </a:solidFill>
                <a:effectLst/>
                <a:latin typeface="+mn-ea"/>
              </a:rPr>
            </a:br>
            <a:br>
              <a:rPr kumimoji="0" lang="ja-JP" altLang="ja-JP" sz="40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さらにシェルドンは、</a:t>
            </a:r>
            <a:br>
              <a:rPr kumimoji="0" lang="ja-JP" altLang="ja-JP" sz="2400" b="0" i="0" u="none" strike="noStrike" cap="none" normalizeH="0" baseline="0" dirty="0">
                <a:ln>
                  <a:noFill/>
                </a:ln>
                <a:solidFill>
                  <a:schemeClr val="tx1"/>
                </a:solidFill>
                <a:effectLst/>
                <a:latin typeface="+mn-ea"/>
              </a:rPr>
            </a:br>
            <a:r>
              <a:rPr kumimoji="0" lang="ja-JP" altLang="ja-JP" sz="2800" b="0" i="0" u="none" strike="noStrike" cap="none" normalizeH="0" baseline="0" dirty="0">
                <a:ln>
                  <a:noFill/>
                </a:ln>
                <a:solidFill>
                  <a:srgbClr val="333333"/>
                </a:solidFill>
                <a:effectLst/>
                <a:latin typeface="+mn-ea"/>
              </a:rPr>
              <a:t>持続して繁栄</a:t>
            </a:r>
            <a:r>
              <a:rPr kumimoji="0" lang="ja-JP" altLang="en-US" sz="2800" b="0" i="0" u="none" strike="noStrike" cap="none" normalizeH="0" baseline="0" dirty="0">
                <a:ln>
                  <a:noFill/>
                </a:ln>
                <a:solidFill>
                  <a:srgbClr val="333333"/>
                </a:solidFill>
                <a:effectLst/>
                <a:latin typeface="+mn-ea"/>
              </a:rPr>
              <a:t>し</a:t>
            </a:r>
            <a:r>
              <a:rPr kumimoji="0" lang="ja-JP" altLang="ja-JP" sz="2800" b="0" i="0" u="none" strike="noStrike" cap="none" normalizeH="0" baseline="0" dirty="0">
                <a:ln>
                  <a:noFill/>
                </a:ln>
                <a:solidFill>
                  <a:srgbClr val="333333"/>
                </a:solidFill>
                <a:effectLst/>
                <a:latin typeface="+mn-ea"/>
              </a:rPr>
              <a:t>発展しているいくつかの企業に共通して見られる特徴を、</a:t>
            </a:r>
            <a:r>
              <a:rPr kumimoji="0" lang="ja-JP" altLang="en-US" sz="2800" b="0" i="0" u="none" strike="noStrike" cap="none" normalizeH="0" baseline="0" dirty="0">
                <a:ln>
                  <a:noFill/>
                </a:ln>
                <a:solidFill>
                  <a:srgbClr val="333333"/>
                </a:solidFill>
                <a:effectLst/>
                <a:latin typeface="+mn-ea"/>
              </a:rPr>
              <a:t>★</a:t>
            </a:r>
            <a:r>
              <a:rPr kumimoji="0" lang="ja-JP" altLang="ja-JP" sz="2800" b="1" i="0" u="sng" strike="noStrike" cap="none" normalizeH="0" baseline="0" dirty="0">
                <a:ln>
                  <a:noFill/>
                </a:ln>
                <a:solidFill>
                  <a:srgbClr val="FF0000"/>
                </a:solidFill>
                <a:effectLst/>
                <a:latin typeface="+mn-ea"/>
              </a:rPr>
              <a:t>サービスと</a:t>
            </a:r>
            <a:r>
              <a:rPr kumimoji="1" lang="ja-JP" altLang="ja-JP" sz="2800" b="1" u="sng" kern="1200" dirty="0">
                <a:solidFill>
                  <a:srgbClr val="FF0000"/>
                </a:solidFill>
                <a:effectLst/>
                <a:latin typeface="+mn-lt"/>
                <a:ea typeface="+mn-ea"/>
                <a:cs typeface="+mn-cs"/>
              </a:rPr>
              <a:t>いう言葉で表現しました。</a:t>
            </a:r>
            <a:endParaRPr kumimoji="0" lang="en-US" altLang="ja-JP" sz="2800" b="1" i="0" u="sng" strike="noStrike" cap="none" normalizeH="0" baseline="0" dirty="0">
              <a:ln>
                <a:noFill/>
              </a:ln>
              <a:solidFill>
                <a:srgbClr val="FF0000"/>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1" u="sng" kern="1200" dirty="0">
                <a:solidFill>
                  <a:schemeClr val="tx1"/>
                </a:solidFill>
                <a:effectLst/>
                <a:latin typeface="+mn-lt"/>
                <a:ea typeface="+mn-ea"/>
                <a:cs typeface="+mn-cs"/>
              </a:rPr>
              <a:t>★日</a:t>
            </a:r>
            <a:r>
              <a:rPr kumimoji="1" lang="ja-JP" altLang="ja-JP" sz="2800" b="1" u="sng" kern="1200" dirty="0">
                <a:solidFill>
                  <a:schemeClr val="tx1"/>
                </a:solidFill>
                <a:effectLst/>
                <a:latin typeface="+mn-lt"/>
                <a:ea typeface="+mn-ea"/>
                <a:cs typeface="+mn-cs"/>
              </a:rPr>
              <a:t>本で</a:t>
            </a:r>
            <a:r>
              <a:rPr kumimoji="1" lang="ja-JP" altLang="en-US" sz="2800" b="1" u="sng" kern="1200" dirty="0">
                <a:solidFill>
                  <a:schemeClr val="tx1"/>
                </a:solidFill>
                <a:effectLst/>
                <a:latin typeface="+mn-lt"/>
                <a:ea typeface="+mn-ea"/>
                <a:cs typeface="+mn-cs"/>
              </a:rPr>
              <a:t>「</a:t>
            </a:r>
            <a:r>
              <a:rPr kumimoji="1" lang="ja-JP" altLang="ja-JP" sz="2800" b="1" u="sng" kern="1200" dirty="0">
                <a:solidFill>
                  <a:schemeClr val="tx1"/>
                </a:solidFill>
                <a:effectLst/>
                <a:latin typeface="+mn-lt"/>
                <a:ea typeface="+mn-ea"/>
                <a:cs typeface="+mn-cs"/>
              </a:rPr>
              <a:t>サービスとは価格が安いこと</a:t>
            </a:r>
            <a:r>
              <a:rPr kumimoji="1" lang="ja-JP" altLang="en-US" sz="2800" b="1" u="sng" kern="1200" dirty="0">
                <a:solidFill>
                  <a:schemeClr val="tx1"/>
                </a:solidFill>
                <a:effectLst/>
                <a:latin typeface="+mn-lt"/>
                <a:ea typeface="+mn-ea"/>
                <a:cs typeface="+mn-cs"/>
              </a:rPr>
              <a:t>や、特典」</a:t>
            </a:r>
            <a:r>
              <a:rPr kumimoji="1" lang="ja-JP" altLang="ja-JP" sz="2800" b="1" u="sng" kern="1200" dirty="0">
                <a:solidFill>
                  <a:schemeClr val="tx1"/>
                </a:solidFill>
                <a:effectLst/>
                <a:latin typeface="+mn-lt"/>
                <a:ea typeface="+mn-ea"/>
                <a:cs typeface="+mn-cs"/>
              </a:rPr>
              <a:t>などを指しますが、</a:t>
            </a:r>
            <a:r>
              <a:rPr kumimoji="1" lang="ja-JP" altLang="en-US" sz="2800" b="1" u="sng" kern="1200" dirty="0">
                <a:solidFill>
                  <a:schemeClr val="tx1"/>
                </a:solidFill>
                <a:effectLst/>
                <a:latin typeface="+mn-lt"/>
                <a:ea typeface="+mn-ea"/>
                <a:cs typeface="+mn-cs"/>
              </a:rPr>
              <a:t>★</a:t>
            </a:r>
            <a:r>
              <a:rPr kumimoji="1" lang="ja-JP" altLang="ja-JP" sz="2800" b="1" u="sng" kern="1200" dirty="0">
                <a:solidFill>
                  <a:schemeClr val="tx1"/>
                </a:solidFill>
                <a:effectLst/>
                <a:latin typeface="+mn-lt"/>
                <a:ea typeface="+mn-ea"/>
                <a:cs typeface="+mn-cs"/>
              </a:rPr>
              <a:t>英語では</a:t>
            </a:r>
            <a:r>
              <a:rPr kumimoji="1" lang="ja-JP" altLang="en-US" sz="2800" b="1" u="sng" kern="1200" dirty="0">
                <a:solidFill>
                  <a:schemeClr val="tx1"/>
                </a:solidFill>
                <a:effectLst/>
                <a:latin typeface="+mn-lt"/>
                <a:ea typeface="+mn-ea"/>
                <a:cs typeface="+mn-cs"/>
              </a:rPr>
              <a:t>「</a:t>
            </a:r>
            <a:r>
              <a:rPr kumimoji="1" lang="ja-JP" altLang="ja-JP" sz="2800" b="1" u="sng" kern="1200" dirty="0">
                <a:solidFill>
                  <a:schemeClr val="tx1"/>
                </a:solidFill>
                <a:effectLst/>
                <a:latin typeface="+mn-lt"/>
                <a:ea typeface="+mn-ea"/>
                <a:cs typeface="+mn-cs"/>
              </a:rPr>
              <a:t>奉仕</a:t>
            </a:r>
            <a:r>
              <a:rPr kumimoji="1" lang="ja-JP" altLang="en-US" sz="2800" b="1" u="sng" kern="1200" dirty="0">
                <a:solidFill>
                  <a:schemeClr val="tx1"/>
                </a:solidFill>
                <a:effectLst/>
                <a:latin typeface="+mn-lt"/>
                <a:ea typeface="+mn-ea"/>
                <a:cs typeface="+mn-cs"/>
              </a:rPr>
              <a:t>」</a:t>
            </a:r>
            <a:r>
              <a:rPr kumimoji="1" lang="ja-JP" altLang="ja-JP" sz="2800" b="1" u="sng" kern="1200" dirty="0">
                <a:solidFill>
                  <a:schemeClr val="tx1"/>
                </a:solidFill>
                <a:effectLst/>
                <a:latin typeface="+mn-lt"/>
                <a:ea typeface="+mn-ea"/>
                <a:cs typeface="+mn-cs"/>
              </a:rPr>
              <a:t>や</a:t>
            </a:r>
            <a:r>
              <a:rPr kumimoji="1" lang="ja-JP" altLang="en-US" sz="2800" b="1" u="sng" kern="1200" dirty="0">
                <a:solidFill>
                  <a:schemeClr val="tx1"/>
                </a:solidFill>
                <a:effectLst/>
                <a:latin typeface="+mn-lt"/>
                <a:ea typeface="+mn-ea"/>
                <a:cs typeface="+mn-cs"/>
              </a:rPr>
              <a:t>「</a:t>
            </a:r>
            <a:r>
              <a:rPr kumimoji="1" lang="ja-JP" altLang="ja-JP" sz="2800" b="1" u="sng" kern="1200" dirty="0">
                <a:solidFill>
                  <a:schemeClr val="tx1"/>
                </a:solidFill>
                <a:effectLst/>
                <a:latin typeface="+mn-lt"/>
                <a:ea typeface="+mn-ea"/>
                <a:cs typeface="+mn-cs"/>
              </a:rPr>
              <a:t>人の役に立つ</a:t>
            </a:r>
            <a:r>
              <a:rPr kumimoji="1" lang="ja-JP" altLang="en-US" sz="2800" b="1" u="sng" kern="1200" dirty="0">
                <a:solidFill>
                  <a:schemeClr val="tx1"/>
                </a:solidFill>
                <a:effectLst/>
                <a:latin typeface="+mn-lt"/>
                <a:ea typeface="+mn-ea"/>
                <a:cs typeface="+mn-cs"/>
              </a:rPr>
              <a:t>」</a:t>
            </a:r>
            <a:r>
              <a:rPr kumimoji="1" lang="ja-JP" altLang="ja-JP" sz="2800" b="1" u="sng" kern="1200" dirty="0">
                <a:solidFill>
                  <a:schemeClr val="tx1"/>
                </a:solidFill>
                <a:effectLst/>
                <a:latin typeface="+mn-lt"/>
                <a:ea typeface="+mn-ea"/>
                <a:cs typeface="+mn-cs"/>
              </a:rPr>
              <a:t>という意味</a:t>
            </a:r>
            <a:r>
              <a:rPr kumimoji="1" lang="ja-JP" altLang="en-US" sz="2800" b="1" u="sng" kern="1200" dirty="0">
                <a:solidFill>
                  <a:schemeClr val="tx1"/>
                </a:solidFill>
                <a:effectLst/>
                <a:latin typeface="+mn-lt"/>
                <a:ea typeface="+mn-ea"/>
                <a:cs typeface="+mn-cs"/>
              </a:rPr>
              <a:t>なの</a:t>
            </a:r>
            <a:r>
              <a:rPr kumimoji="1" lang="ja-JP" altLang="ja-JP" sz="2800" b="1" u="sng" kern="1200" dirty="0">
                <a:solidFill>
                  <a:schemeClr val="tx1"/>
                </a:solidFill>
                <a:effectLst/>
                <a:latin typeface="+mn-lt"/>
                <a:ea typeface="+mn-ea"/>
                <a:cs typeface="+mn-cs"/>
              </a:rPr>
              <a:t>です。</a:t>
            </a:r>
            <a:endParaRPr kumimoji="1" lang="en-US" altLang="ja-JP" sz="2800" b="1" u="sng"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店主や従業員の顧客への態度や気配り</a:t>
            </a:r>
            <a:r>
              <a:rPr kumimoji="0" lang="ja-JP" altLang="en-US" sz="2800" b="0" i="0" u="none" strike="noStrike" cap="none" normalizeH="0" baseline="0" dirty="0">
                <a:ln>
                  <a:noFill/>
                </a:ln>
                <a:solidFill>
                  <a:srgbClr val="333333"/>
                </a:solidFill>
                <a:effectLst/>
                <a:latin typeface="+mn-ea"/>
              </a:rPr>
              <a:t>」</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商品や業務に対する責任</a:t>
            </a:r>
            <a:r>
              <a:rPr kumimoji="0" lang="ja-JP" altLang="en-US" sz="2800" b="0" i="0" u="none" strike="noStrike" cap="none" normalizeH="0" baseline="0" dirty="0">
                <a:ln>
                  <a:noFill/>
                </a:ln>
                <a:solidFill>
                  <a:srgbClr val="333333"/>
                </a:solidFill>
                <a:effectLst/>
                <a:latin typeface="+mn-ea"/>
              </a:rPr>
              <a:t>」</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顧客</a:t>
            </a:r>
            <a:r>
              <a:rPr kumimoji="0" lang="ja-JP" altLang="en-US" sz="2800" b="0" i="0" u="none" strike="noStrike" cap="none" normalizeH="0" baseline="0" dirty="0">
                <a:ln>
                  <a:noFill/>
                </a:ln>
                <a:solidFill>
                  <a:srgbClr val="333333"/>
                </a:solidFill>
                <a:effectLst/>
                <a:latin typeface="+mn-ea"/>
              </a:rPr>
              <a:t>や取引先そして従業員</a:t>
            </a:r>
            <a:r>
              <a:rPr kumimoji="0" lang="ja-JP" altLang="ja-JP" sz="2800" b="0" i="0" u="none" strike="noStrike" cap="none" normalizeH="0" baseline="0" dirty="0">
                <a:ln>
                  <a:noFill/>
                </a:ln>
                <a:solidFill>
                  <a:srgbClr val="333333"/>
                </a:solidFill>
                <a:effectLst/>
                <a:latin typeface="+mn-ea"/>
              </a:rPr>
              <a:t>が感じる満足感と公平感</a:t>
            </a: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a:t>
            </a:r>
            <a:br>
              <a:rPr kumimoji="0" lang="ja-JP" altLang="ja-JP" sz="2400" b="0" i="0" u="none" strike="noStrike" cap="none" normalizeH="0" baseline="0" dirty="0">
                <a:ln>
                  <a:noFill/>
                </a:ln>
                <a:solidFill>
                  <a:schemeClr val="tx1"/>
                </a:solidFill>
                <a:effectLst/>
                <a:latin typeface="+mn-ea"/>
              </a:rPr>
            </a:br>
            <a:r>
              <a:rPr kumimoji="0" lang="ja-JP" altLang="en-US" sz="2800" b="0" i="0" u="none" strike="noStrike" cap="none" normalizeH="0" baseline="0" dirty="0">
                <a:ln>
                  <a:noFill/>
                </a:ln>
                <a:solidFill>
                  <a:srgbClr val="333333"/>
                </a:solidFill>
                <a:effectLst/>
                <a:latin typeface="+mn-ea"/>
              </a:rPr>
              <a:t>これら全てを達成する為に奉仕（＝</a:t>
            </a:r>
            <a:r>
              <a:rPr kumimoji="0" lang="ja-JP" altLang="ja-JP" sz="2800" b="0" i="0" u="none" strike="noStrike" cap="none" normalizeH="0" baseline="0" dirty="0">
                <a:ln>
                  <a:noFill/>
                </a:ln>
                <a:solidFill>
                  <a:srgbClr val="333333"/>
                </a:solidFill>
                <a:effectLst/>
                <a:latin typeface="+mn-ea"/>
              </a:rPr>
              <a:t>サービス</a:t>
            </a:r>
            <a:r>
              <a:rPr kumimoji="0" lang="ja-JP" altLang="en-US" sz="2800" b="0" i="0" u="none" strike="noStrike" cap="none" normalizeH="0" baseline="0" dirty="0">
                <a:ln>
                  <a:noFill/>
                </a:ln>
                <a:solidFill>
                  <a:srgbClr val="333333"/>
                </a:solidFill>
                <a:effectLst/>
                <a:latin typeface="+mn-ea"/>
              </a:rPr>
              <a:t>）が必要で</a:t>
            </a:r>
            <a:r>
              <a:rPr kumimoji="0" lang="ja-JP" altLang="ja-JP" sz="2800" b="0" i="0" u="none" strike="noStrike" cap="none" normalizeH="0" baseline="0" dirty="0">
                <a:ln>
                  <a:noFill/>
                </a:ln>
                <a:solidFill>
                  <a:srgbClr val="333333"/>
                </a:solidFill>
                <a:effectLst/>
                <a:latin typeface="+mn-ea"/>
              </a:rPr>
              <a:t>あり、</a:t>
            </a:r>
            <a:r>
              <a:rPr kumimoji="0" lang="ja-JP" altLang="en-US" sz="2800" b="0" i="0" u="none" strike="noStrike" cap="none" normalizeH="0" baseline="0" dirty="0">
                <a:ln>
                  <a:noFill/>
                </a:ln>
                <a:solidFill>
                  <a:srgbClr val="333333"/>
                </a:solidFill>
                <a:effectLst/>
                <a:latin typeface="+mn-ea"/>
              </a:rPr>
              <a:t>「自身の職業に関わる全ての人に対する奉仕（＝</a:t>
            </a:r>
            <a:r>
              <a:rPr kumimoji="0" lang="ja-JP" altLang="ja-JP" sz="2800" b="0" i="0" u="none" strike="noStrike" cap="none" normalizeH="0" baseline="0" dirty="0">
                <a:ln>
                  <a:noFill/>
                </a:ln>
                <a:solidFill>
                  <a:srgbClr val="333333"/>
                </a:solidFill>
                <a:effectLst/>
                <a:latin typeface="+mn-ea"/>
              </a:rPr>
              <a:t>サービス</a:t>
            </a: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こそが</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企業の永続的発展と成功を保証する唯一の方法である</a:t>
            </a:r>
            <a:r>
              <a:rPr kumimoji="0" lang="ja-JP" altLang="en-US" sz="2800" b="0" i="0" u="none" strike="noStrike" cap="none" normalizeH="0" baseline="0" dirty="0">
                <a:ln>
                  <a:noFill/>
                </a:ln>
                <a:solidFill>
                  <a:srgbClr val="333333"/>
                </a:solidFill>
                <a:effectLst/>
                <a:latin typeface="+mn-ea"/>
              </a:rPr>
              <a:t>」と提唱しました。</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4000" b="0" i="0" u="none" strike="noStrike" cap="none" normalizeH="0" baseline="0" dirty="0">
                <a:ln>
                  <a:noFill/>
                </a:ln>
                <a:solidFill>
                  <a:schemeClr val="tx1"/>
                </a:solidFill>
                <a:effectLst/>
                <a:latin typeface="+mn-ea"/>
              </a:rPr>
            </a:br>
            <a:r>
              <a:rPr kumimoji="0" lang="ja-JP" altLang="en-US" sz="4000" b="0" i="0" u="none" strike="noStrike" cap="none" normalizeH="0" baseline="0" dirty="0">
                <a:ln>
                  <a:noFill/>
                </a:ln>
                <a:solidFill>
                  <a:schemeClr val="tx1"/>
                </a:solidFill>
                <a:effectLst/>
                <a:latin typeface="+mn-ea"/>
              </a:rPr>
              <a:t>★</a:t>
            </a:r>
            <a:r>
              <a:rPr kumimoji="0" lang="ja-JP" altLang="ja-JP" sz="2800" b="0" i="0" u="none" strike="noStrike" cap="none" normalizeH="0" baseline="0" dirty="0">
                <a:ln>
                  <a:noFill/>
                </a:ln>
                <a:solidFill>
                  <a:srgbClr val="333333"/>
                </a:solidFill>
                <a:effectLst/>
                <a:latin typeface="+mn-ea"/>
              </a:rPr>
              <a:t>シェルドンが、</a:t>
            </a:r>
            <a:r>
              <a:rPr kumimoji="0" lang="ja-JP" altLang="en-US" sz="2800" b="0" i="0" u="none" strike="noStrike" cap="none" normalizeH="0" baseline="0" dirty="0">
                <a:ln>
                  <a:noFill/>
                </a:ln>
                <a:solidFill>
                  <a:srgbClr val="333333"/>
                </a:solidFill>
                <a:effectLst/>
                <a:latin typeface="+mn-ea"/>
              </a:rPr>
              <a:t>★</a:t>
            </a:r>
            <a:r>
              <a:rPr kumimoji="0" lang="ja-JP" altLang="ja-JP" sz="2800" b="0" i="0" u="none" strike="noStrike" cap="none" normalizeH="0" baseline="0" dirty="0">
                <a:ln>
                  <a:noFill/>
                </a:ln>
                <a:solidFill>
                  <a:srgbClr val="333333"/>
                </a:solidFill>
                <a:effectLst/>
                <a:latin typeface="+mn-ea"/>
              </a:rPr>
              <a:t>「サービス=奉仕」の取り込みに力を入れたのは</a:t>
            </a:r>
            <a:r>
              <a:rPr lang="ja-JP" altLang="en-US" sz="2400" b="0" dirty="0">
                <a:latin typeface="+mn-ea"/>
              </a:rPr>
              <a:t>、</a:t>
            </a:r>
            <a:r>
              <a:rPr kumimoji="0" lang="ja-JP" altLang="ja-JP" sz="2800" b="0" i="0" u="none" strike="noStrike" cap="none" normalizeH="0" baseline="0" dirty="0">
                <a:ln>
                  <a:noFill/>
                </a:ln>
                <a:solidFill>
                  <a:srgbClr val="333333"/>
                </a:solidFill>
                <a:effectLst/>
                <a:latin typeface="+mn-ea"/>
              </a:rPr>
              <a:t>この考えがあったからなのですね。</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これが、ロータリーにおける「職業奉仕」のスタートであります。</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職業奉仕が良く分からないというロータリアンの方々も、ご自身の職業でこの「職業奉仕」を常に意識され、</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rgbClr val="333333"/>
                </a:solidFill>
                <a:effectLst/>
                <a:latin typeface="+mn-ea"/>
              </a:rPr>
              <a:t>既に日々実践されていらっしゃる事と思います。</a:t>
            </a: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800" b="0" i="0" u="none" strike="noStrike" cap="none" normalizeH="0" baseline="0" dirty="0">
              <a:ln>
                <a:noFill/>
              </a:ln>
              <a:solidFill>
                <a:srgbClr val="333333"/>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そして、</a:t>
            </a:r>
            <a:r>
              <a:rPr lang="en-US" altLang="ja-JP"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1911</a:t>
            </a:r>
            <a:r>
              <a:rPr lang="ja-JP" altLang="en-US"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年の第</a:t>
            </a:r>
            <a:r>
              <a:rPr lang="en-US" altLang="ja-JP"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2</a:t>
            </a:r>
            <a:r>
              <a:rPr lang="ja-JP" altLang="en-US"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回全米ロータリー連合会のポートランド大会において</a:t>
            </a:r>
            <a:br>
              <a:rPr lang="ja-JP" altLang="en-US" sz="5400" dirty="0"/>
            </a:br>
            <a:r>
              <a:rPr lang="ja-JP" altLang="en-US" sz="5400" dirty="0"/>
              <a:t>★　</a:t>
            </a:r>
            <a:r>
              <a:rPr lang="en" altLang="ja-JP" sz="5400" b="1" i="0" u="none" strike="noStrike" dirty="0">
                <a:solidFill>
                  <a:srgbClr val="A52A2A"/>
                </a:solidFill>
                <a:effectLst/>
                <a:latin typeface="ヒラギノ角ゴ Pro W3" panose="020B0300000000000000" pitchFamily="34" charset="-128"/>
                <a:ea typeface="ヒラギノ角ゴ Pro W3" panose="020B0300000000000000" pitchFamily="34" charset="-128"/>
              </a:rPr>
              <a:t>He profits most who serves best.</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5400" b="1" i="0" u="none" strike="noStrike" dirty="0">
                <a:solidFill>
                  <a:srgbClr val="A52A2A"/>
                </a:solidFill>
                <a:effectLst/>
                <a:latin typeface="ヒラギノ角ゴ Pro W3" panose="020B0300000000000000" pitchFamily="34" charset="-128"/>
                <a:ea typeface="ヒラギノ角ゴ Pro W3" panose="020B0300000000000000" pitchFamily="34" charset="-128"/>
              </a:rPr>
              <a:t>「最もよく奉仕する者、最も多く報いられる」</a:t>
            </a:r>
            <a:br>
              <a:rPr lang="ja-JP" altLang="en-US" sz="5400" b="1" i="0" u="none" strike="noStrike" dirty="0">
                <a:solidFill>
                  <a:srgbClr val="A52A2A"/>
                </a:solidFill>
                <a:effectLst/>
                <a:latin typeface="ヒラギノ角ゴ Pro W3" panose="020B0300000000000000" pitchFamily="34" charset="-128"/>
                <a:ea typeface="ヒラギノ角ゴ Pro W3" panose="020B0300000000000000" pitchFamily="34" charset="-128"/>
              </a:rPr>
            </a:br>
            <a:br>
              <a:rPr lang="en" altLang="ja-JP" sz="5400" dirty="0"/>
            </a:br>
            <a:r>
              <a:rPr lang="ja-JP" altLang="en-US"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というシェルドンの標語が発表され、大会決議委員長は、これをロータリー宣言の最後に加えるべきだと提案し、標語はロータリーの世界に君臨し始めました。</a:t>
            </a:r>
            <a:endParaRPr lang="en-US" altLang="ja-JP" sz="5400" b="0" i="0" u="none" strike="noStrike" dirty="0">
              <a:solidFill>
                <a:srgbClr val="333333"/>
              </a:solidFill>
              <a:effectLst/>
              <a:latin typeface="ヒラギノ角ゴ Pro W3" panose="020B0300000000000000" pitchFamily="34" charset="-128"/>
              <a:ea typeface="ヒラギノ角ゴ Pro W3" panose="020B0300000000000000"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5400" b="0" i="0" u="none" strike="noStrike" dirty="0">
              <a:solidFill>
                <a:srgbClr val="333333"/>
              </a:solidFill>
              <a:effectLst/>
              <a:latin typeface="ヒラギノ角ゴ Pro W3" panose="020B0300000000000000" pitchFamily="34" charset="-128"/>
              <a:ea typeface="ヒラギノ角ゴ Pro W3" panose="020B0300000000000000"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5400" b="0" i="0" u="none" strike="noStrike" dirty="0">
                <a:solidFill>
                  <a:srgbClr val="333333"/>
                </a:solidFill>
                <a:effectLst/>
                <a:latin typeface="ヒラギノ角ゴ Pro W3" panose="020B0300000000000000" pitchFamily="34" charset="-128"/>
                <a:ea typeface="ヒラギノ角ゴ Pro W3" panose="020B0300000000000000" pitchFamily="34" charset="-128"/>
              </a:rPr>
              <a:t>次へ</a:t>
            </a:r>
            <a:endParaRPr lang="en-US" altLang="ja-JP" sz="5400" b="0" i="0" u="none" strike="noStrike" dirty="0">
              <a:solidFill>
                <a:srgbClr val="333333"/>
              </a:solidFill>
              <a:effectLst/>
              <a:latin typeface="ヒラギノ角ゴ Pro W3" panose="020B0300000000000000" pitchFamily="34" charset="-128"/>
              <a:ea typeface="ヒラギノ角ゴ Pro W3" panose="020B0300000000000000" pitchFamily="34" charset="-128"/>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6</a:t>
            </a:fld>
            <a:endParaRPr kumimoji="1" lang="ja-JP" altLang="en-US"/>
          </a:p>
        </p:txBody>
      </p:sp>
    </p:spTree>
    <p:extLst>
      <p:ext uri="{BB962C8B-B14F-4D97-AF65-F5344CB8AC3E}">
        <p14:creationId xmlns:p14="http://schemas.microsoft.com/office/powerpoint/2010/main" val="421952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t>★アーサー・シェルドンらの努力によって、「ロータリー活動の基本は自身の職業に関わるすべてへの奉仕である」、というロータリーの根本原理が定着しました。</a:t>
            </a:r>
            <a:endParaRPr lang="en-US" altLang="ja-JP" sz="1800" dirty="0"/>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t>★職業奉仕は、ロータリアン一人一人が例会に出席し、他の会員との交流・親睦を通してモラルを高め、日常の生活では自分の職業に真剣に取り組み、社員はもとより仕入先や顧客など★周囲の人達のモラルを向上させ、業界の手本となり、★その業界のモラルを向上させていくことなのです。クラブの会員一人一人が、それそれぞれの業界を受け持って、職業奉仕の活動を続けていけば、やがては★社会全体のモラルが高まっていくことになるのです。</a:t>
            </a:r>
            <a:endParaRPr lang="en-US" altLang="ja-JP" sz="1800" dirty="0"/>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t>🌟 ポール・ハリスの「ロータリーへの私の道」に、</a:t>
            </a:r>
            <a:endParaRPr lang="en-US" altLang="ja-JP" sz="1800" dirty="0"/>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800" dirty="0"/>
              <a:t>「ロータリークラブの会員は、その一人一人が自分の職業とロータリーの理想とを結ぶ環である」と書かれています。</a:t>
            </a:r>
            <a:endParaRPr kumimoji="0" lang="ja-JP" altLang="ja-JP" sz="18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mn-ea"/>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7</a:t>
            </a:fld>
            <a:endParaRPr kumimoji="1" lang="ja-JP" altLang="en-US"/>
          </a:p>
        </p:txBody>
      </p:sp>
    </p:spTree>
    <p:extLst>
      <p:ext uri="{BB962C8B-B14F-4D97-AF65-F5344CB8AC3E}">
        <p14:creationId xmlns:p14="http://schemas.microsoft.com/office/powerpoint/2010/main" val="135888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そしてその翌年の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1912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年、</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現在でいう「ロータリーの目的」</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旧「ロータリーの綱領（こうりょう）」</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が制定されました。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次のページへ</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8</a:t>
            </a:fld>
            <a:endParaRPr kumimoji="1" lang="ja-JP" altLang="en-US"/>
          </a:p>
        </p:txBody>
      </p:sp>
    </p:spTree>
    <p:extLst>
      <p:ext uri="{BB962C8B-B14F-4D97-AF65-F5344CB8AC3E}">
        <p14:creationId xmlns:p14="http://schemas.microsoft.com/office/powerpoint/2010/main" val="368057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ロータリーの目的は、</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a:t>
            </a:r>
            <a:r>
              <a:rPr kumimoji="1" lang="en-US" altLang="ja-JP" b="0" dirty="0"/>
              <a:t>1</a:t>
            </a:r>
            <a:r>
              <a:rPr kumimoji="1" lang="ja-JP" altLang="en-US" b="0" dirty="0" err="1"/>
              <a:t>、</a:t>
            </a:r>
            <a:r>
              <a:rPr lang="ja-JP" altLang="en-US" b="0" i="0" dirty="0">
                <a:solidFill>
                  <a:srgbClr val="111111"/>
                </a:solidFill>
                <a:effectLst/>
                <a:latin typeface="+mn-ea"/>
              </a:rPr>
              <a:t>知り合いを広めることによって奉仕の機会とすること。</a:t>
            </a:r>
            <a:endParaRPr lang="en-US" altLang="ja-JP" b="0" i="0" dirty="0">
              <a:solidFill>
                <a:srgbClr val="111111"/>
              </a:solidFill>
              <a:effectLst/>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★２、</a:t>
            </a:r>
            <a:r>
              <a:rPr lang="ja-JP" altLang="en-US" b="0" dirty="0">
                <a:solidFill>
                  <a:srgbClr val="111111"/>
                </a:solidFill>
                <a:latin typeface="+mn-ea"/>
              </a:rPr>
              <a:t>職業上の高い倫理基準を保ち、役立つ仕事はすべて価値あるものと認識し、社会に奉仕する機会としてロータリアン各自の職業を高潔なものにすること。</a:t>
            </a:r>
            <a:endParaRPr lang="en-US" altLang="ja-JP" b="0" dirty="0">
              <a:solidFill>
                <a:srgbClr val="11111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solidFill>
                  <a:srgbClr val="111111"/>
                </a:solidFill>
                <a:latin typeface="+mn-ea"/>
              </a:rPr>
              <a:t>★３、ロータリアン一人一人が、個人として、また事業および社会生活において、日々、奉仕の理念を実践すること。</a:t>
            </a:r>
            <a:endParaRPr lang="en-US" altLang="ja-JP" b="0" dirty="0">
              <a:solidFill>
                <a:srgbClr val="11111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solidFill>
                  <a:srgbClr val="111111"/>
                </a:solidFill>
                <a:latin typeface="+mn-ea"/>
              </a:rPr>
              <a:t>★４、奉仕の理念で結ばれた職業人が、世界的ネットワークを通じて、国際理解、親善、平和を推進すること。</a:t>
            </a:r>
            <a:endParaRPr lang="en-US" altLang="ja-JP" b="0" dirty="0">
              <a:solidFill>
                <a:srgbClr val="11111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solidFill>
                <a:srgbClr val="11111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ロータリーの存在目的とロータリアンの責務について記した声明ですね。</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★職業奉仕は、「目的」の第</a:t>
            </a:r>
            <a:r>
              <a:rPr lang="en-US" altLang="ja-JP" dirty="0"/>
              <a:t>2</a:t>
            </a:r>
            <a:r>
              <a:rPr lang="ja-JP" altLang="en-US" dirty="0"/>
              <a:t>項を土台としており、</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ロータリアンは「・職業上の高い倫理基準 </a:t>
            </a:r>
            <a:r>
              <a:rPr lang="en-US" altLang="ja-JP" dirty="0"/>
              <a:t>• </a:t>
            </a:r>
            <a:r>
              <a:rPr lang="ja-JP" altLang="en-US" dirty="0"/>
              <a:t>役立つ仕事はすべて価値あるものという認識 </a:t>
            </a:r>
            <a:r>
              <a:rPr lang="en-US" altLang="ja-JP" dirty="0"/>
              <a:t>• </a:t>
            </a:r>
            <a:r>
              <a:rPr lang="ja-JP" altLang="en-US" dirty="0"/>
              <a:t>社会に奉仕する機会としてロータリアン各自の職業を高潔なものとすること」</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を奨励し、育むことが求められています。</a:t>
            </a:r>
            <a:endParaRPr lang="en-US" altLang="ja-JP" b="0" dirty="0">
              <a:solidFill>
                <a:srgbClr val="111111"/>
              </a:solidFill>
              <a:latin typeface="+mn-ea"/>
            </a:endParaRPr>
          </a:p>
        </p:txBody>
      </p:sp>
      <p:sp>
        <p:nvSpPr>
          <p:cNvPr id="4" name="スライド番号プレースホルダー 3"/>
          <p:cNvSpPr>
            <a:spLocks noGrp="1"/>
          </p:cNvSpPr>
          <p:nvPr>
            <p:ph type="sldNum" sz="quarter" idx="5"/>
          </p:nvPr>
        </p:nvSpPr>
        <p:spPr/>
        <p:txBody>
          <a:bodyPr/>
          <a:lstStyle/>
          <a:p>
            <a:fld id="{E8949CF0-CA77-42CF-BD06-7266C8E8AB86}" type="slidenum">
              <a:rPr kumimoji="1" lang="ja-JP" altLang="en-US" smtClean="0"/>
              <a:t>9</a:t>
            </a:fld>
            <a:endParaRPr kumimoji="1" lang="ja-JP" altLang="en-US"/>
          </a:p>
        </p:txBody>
      </p:sp>
    </p:spTree>
    <p:extLst>
      <p:ext uri="{BB962C8B-B14F-4D97-AF65-F5344CB8AC3E}">
        <p14:creationId xmlns:p14="http://schemas.microsoft.com/office/powerpoint/2010/main" val="119574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39FFF79E-BEE1-440A-97BC-386368CBFC25}" type="slidenum">
              <a:rPr kumimoji="1" lang="ja-JP" altLang="en-US" smtClean="0"/>
              <a:t>‹#›</a:t>
            </a:fld>
            <a:endParaRPr kumimoji="1" lang="ja-JP" altLang="en-US"/>
          </a:p>
        </p:txBody>
      </p:sp>
      <p:cxnSp>
        <p:nvCxnSpPr>
          <p:cNvPr id="15" name="Straight Connector 14"/>
          <p:cNvCxnSpPr/>
          <p:nvPr/>
        </p:nvCxnSpPr>
        <p:spPr>
          <a:xfrm>
            <a:off x="2417780" y="2945218"/>
            <a:ext cx="798746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560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89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190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364805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218015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9052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363918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110230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278620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2716389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58046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33" name="Straight Connector 32"/>
          <p:cNvCxnSpPr/>
          <p:nvPr userDrawn="1"/>
        </p:nvCxnSpPr>
        <p:spPr>
          <a:xfrm>
            <a:off x="1453896" y="1435139"/>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907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197506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388136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313640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0867C7B-3812-452A-8D94-BC3783C4C732}" type="datetimeFigureOut">
              <a:rPr kumimoji="1" lang="ja-JP" altLang="en-US" smtClean="0"/>
              <a:t>2024/11/8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185871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1863534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8" name="Straight Connector 32"/>
          <p:cNvCxnSpPr/>
          <p:nvPr userDrawn="1"/>
        </p:nvCxnSpPr>
        <p:spPr>
          <a:xfrm>
            <a:off x="1453896" y="1565767"/>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5785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77429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2293494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126840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71054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964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245912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422149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850805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203008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1954217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110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2920556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947163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542521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377103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1301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124413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375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423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spTree>
    <p:extLst>
      <p:ext uri="{BB962C8B-B14F-4D97-AF65-F5344CB8AC3E}">
        <p14:creationId xmlns:p14="http://schemas.microsoft.com/office/powerpoint/2010/main" val="181113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F6E7A7-CF1A-4608-887C-7331A64FD964}"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60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6F6E7A7-CF1A-4608-887C-7331A64FD964}"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39FFF79E-BEE1-440A-97BC-386368CBFC25}"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476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image" Target="../media/image5.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jpg"/><Relationship Id="rId10" Type="http://schemas.openxmlformats.org/officeDocument/2006/relationships/slideLayout" Target="../slideLayouts/slideLayout33.xml"/><Relationship Id="rId19"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9FFF79E-BEE1-440A-97BC-386368CBFC25}"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684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67C7B-3812-452A-8D94-BC3783C4C732}" type="datetimeFigureOut">
              <a:rPr kumimoji="1" lang="ja-JP" altLang="en-US" smtClean="0"/>
              <a:t>2024/11/8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8A0EB-A617-4941-B4C1-18BF926C7599}" type="slidenum">
              <a:rPr kumimoji="1" lang="ja-JP" altLang="en-US" smtClean="0"/>
              <a:t>‹#›</a:t>
            </a:fld>
            <a:endParaRPr kumimoji="1" lang="ja-JP" altLang="en-US"/>
          </a:p>
        </p:txBody>
      </p:sp>
    </p:spTree>
    <p:extLst>
      <p:ext uri="{BB962C8B-B14F-4D97-AF65-F5344CB8AC3E}">
        <p14:creationId xmlns:p14="http://schemas.microsoft.com/office/powerpoint/2010/main" val="38358318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F6E7A7-CF1A-4608-887C-7331A64FD964}" type="datetimeFigureOut">
              <a:rPr kumimoji="1" lang="ja-JP" altLang="en-US" smtClean="0"/>
              <a:t>2024/11/8</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9FFF79E-BEE1-440A-97BC-386368CBFC25}" type="slidenum">
              <a:rPr kumimoji="1" lang="ja-JP" altLang="en-US" smtClean="0"/>
              <a:t>‹#›</a:t>
            </a:fld>
            <a:endParaRPr kumimoji="1" lang="ja-JP" altLang="en-US"/>
          </a:p>
        </p:txBody>
      </p:sp>
      <p:pic>
        <p:nvPicPr>
          <p:cNvPr id="13" name="Picture 6"/>
          <p:cNvPicPr>
            <a:picLocks noChangeAspect="1"/>
          </p:cNvPicPr>
          <p:nvPr userDrawn="1"/>
        </p:nvPicPr>
        <p:blipFill rotWithShape="1">
          <a:blip r:embed="rId2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807414339"/>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5.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511EF1-C236-42F0-9B51-B7D853217125}"/>
              </a:ext>
            </a:extLst>
          </p:cNvPr>
          <p:cNvSpPr>
            <a:spLocks noGrp="1"/>
          </p:cNvSpPr>
          <p:nvPr>
            <p:ph type="ctrTitle"/>
          </p:nvPr>
        </p:nvSpPr>
        <p:spPr>
          <a:xfrm>
            <a:off x="3635234" y="1241064"/>
            <a:ext cx="6277369" cy="1519763"/>
          </a:xfrm>
        </p:spPr>
        <p:txBody>
          <a:bodyPr/>
          <a:lstStyle/>
          <a:p>
            <a:r>
              <a:rPr kumimoji="1" lang="ja-JP" altLang="en-US" sz="4800" b="1" dirty="0">
                <a:latin typeface="+mn-ea"/>
                <a:ea typeface="+mn-ea"/>
              </a:rPr>
              <a:t>職業</a:t>
            </a:r>
            <a:r>
              <a:rPr kumimoji="1" lang="ja-JP" altLang="en-US" sz="4800" b="1">
                <a:latin typeface="+mn-ea"/>
                <a:ea typeface="+mn-ea"/>
              </a:rPr>
              <a:t>奉仕月間卓話</a:t>
            </a:r>
            <a:endParaRPr kumimoji="1" lang="ja-JP" altLang="en-US" sz="4800" b="1" dirty="0">
              <a:latin typeface="+mn-ea"/>
              <a:ea typeface="+mn-ea"/>
            </a:endParaRPr>
          </a:p>
        </p:txBody>
      </p:sp>
      <p:sp>
        <p:nvSpPr>
          <p:cNvPr id="3" name="字幕 2">
            <a:extLst>
              <a:ext uri="{FF2B5EF4-FFF2-40B4-BE49-F238E27FC236}">
                <a16:creationId xmlns:a16="http://schemas.microsoft.com/office/drawing/2014/main" id="{616AB2AB-B650-44EA-8FA8-376590C46353}"/>
              </a:ext>
            </a:extLst>
          </p:cNvPr>
          <p:cNvSpPr>
            <a:spLocks noGrp="1"/>
          </p:cNvSpPr>
          <p:nvPr>
            <p:ph type="subTitle" idx="1"/>
          </p:nvPr>
        </p:nvSpPr>
        <p:spPr>
          <a:xfrm>
            <a:off x="1562100" y="4438650"/>
            <a:ext cx="9070848" cy="895350"/>
          </a:xfrm>
        </p:spPr>
        <p:txBody>
          <a:bodyPr>
            <a:noAutofit/>
          </a:bodyPr>
          <a:lstStyle/>
          <a:p>
            <a:r>
              <a:rPr lang="en-US" altLang="ja-JP" sz="2400" b="1" dirty="0">
                <a:solidFill>
                  <a:schemeClr val="tx2">
                    <a:lumMod val="75000"/>
                  </a:schemeClr>
                </a:solidFill>
                <a:latin typeface="+mn-ea"/>
              </a:rPr>
              <a:t>2023-2024</a:t>
            </a:r>
            <a:r>
              <a:rPr kumimoji="1" lang="ja-JP" altLang="en-US" sz="2400" b="1" dirty="0">
                <a:solidFill>
                  <a:schemeClr val="tx2">
                    <a:lumMod val="75000"/>
                  </a:schemeClr>
                </a:solidFill>
                <a:latin typeface="+mn-ea"/>
              </a:rPr>
              <a:t>年度</a:t>
            </a:r>
            <a:endParaRPr kumimoji="1" lang="en-US" altLang="ja-JP" sz="2400" b="1" dirty="0">
              <a:latin typeface="+mn-ea"/>
            </a:endParaRPr>
          </a:p>
          <a:p>
            <a:r>
              <a:rPr lang="ja-JP" altLang="en-US" sz="2400" b="1" dirty="0">
                <a:latin typeface="+mn-ea"/>
              </a:rPr>
              <a:t>国際ロータリー第</a:t>
            </a:r>
            <a:r>
              <a:rPr lang="en-US" altLang="ja-JP" sz="2400" b="1" dirty="0">
                <a:latin typeface="+mn-ea"/>
              </a:rPr>
              <a:t>2780</a:t>
            </a:r>
            <a:r>
              <a:rPr lang="ja-JP" altLang="en-US" sz="2400" b="1" dirty="0">
                <a:latin typeface="+mn-ea"/>
              </a:rPr>
              <a:t>地区　職業奉仕委員会</a:t>
            </a:r>
          </a:p>
        </p:txBody>
      </p:sp>
    </p:spTree>
    <p:extLst>
      <p:ext uri="{BB962C8B-B14F-4D97-AF65-F5344CB8AC3E}">
        <p14:creationId xmlns:p14="http://schemas.microsoft.com/office/powerpoint/2010/main" val="129313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530677" y="5745202"/>
            <a:ext cx="4698722" cy="338554"/>
          </a:xfrm>
          <a:prstGeom prst="rect">
            <a:avLst/>
          </a:prstGeom>
          <a:noFill/>
        </p:spPr>
        <p:txBody>
          <a:bodyPr wrap="none" rtlCol="0">
            <a:spAutoFit/>
          </a:bodyPr>
          <a:lstStyle/>
          <a:p>
            <a:r>
              <a:rPr kumimoji="1" lang="ja-JP" altLang="en-US" sz="1600" b="1" dirty="0"/>
              <a:t>（クラブ奉仕、職業奉仕、社会奉仕、国際奉仕）</a:t>
            </a:r>
          </a:p>
        </p:txBody>
      </p:sp>
      <p:sp>
        <p:nvSpPr>
          <p:cNvPr id="52" name="正方形/長方形 51"/>
          <p:cNvSpPr/>
          <p:nvPr/>
        </p:nvSpPr>
        <p:spPr>
          <a:xfrm>
            <a:off x="6141361" y="4148332"/>
            <a:ext cx="878913" cy="682171"/>
          </a:xfrm>
          <a:prstGeom prst="rect">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131006" y="3190741"/>
            <a:ext cx="878913" cy="682171"/>
          </a:xfrm>
          <a:prstGeom prst="rect">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123762" y="2127240"/>
            <a:ext cx="878913" cy="682171"/>
          </a:xfrm>
          <a:prstGeom prst="rect">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141361" y="5062732"/>
            <a:ext cx="878913" cy="682171"/>
          </a:xfrm>
          <a:prstGeom prst="rect">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29069" y="5196323"/>
            <a:ext cx="878913" cy="682171"/>
          </a:xfrm>
          <a:prstGeom prst="rect">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29069" y="4187306"/>
            <a:ext cx="878913" cy="682171"/>
          </a:xfrm>
          <a:prstGeom prst="rect">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29069" y="3137175"/>
            <a:ext cx="878913" cy="682171"/>
          </a:xfrm>
          <a:prstGeom prst="rect">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9069" y="2144146"/>
            <a:ext cx="878913" cy="682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31035" y="2140288"/>
            <a:ext cx="340847" cy="3739796"/>
          </a:xfrm>
          <a:prstGeom prst="rect">
            <a:avLst/>
          </a:prstGeom>
          <a:gradFill flip="none" rotWithShape="1">
            <a:gsLst>
              <a:gs pos="0">
                <a:srgbClr val="002060"/>
              </a:gs>
              <a:gs pos="68000">
                <a:srgbClr val="531273"/>
              </a:gs>
              <a:gs pos="100000">
                <a:srgbClr val="8E078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17FB59F-3D82-287E-B542-FFAC0DD711EF}"/>
              </a:ext>
            </a:extLst>
          </p:cNvPr>
          <p:cNvSpPr>
            <a:spLocks noGrp="1"/>
          </p:cNvSpPr>
          <p:nvPr>
            <p:ph type="title"/>
          </p:nvPr>
        </p:nvSpPr>
        <p:spPr/>
        <p:txBody>
          <a:bodyPr/>
          <a:lstStyle/>
          <a:p>
            <a:r>
              <a:rPr kumimoji="1" lang="ja-JP" altLang="en-US" b="1" dirty="0">
                <a:latin typeface="+mn-ea"/>
                <a:ea typeface="+mn-ea"/>
              </a:rPr>
              <a:t>ロータリーと職業奉仕の歴史と変貌</a:t>
            </a:r>
          </a:p>
        </p:txBody>
      </p:sp>
      <p:sp>
        <p:nvSpPr>
          <p:cNvPr id="7" name="円/楕円 6"/>
          <p:cNvSpPr/>
          <p:nvPr/>
        </p:nvSpPr>
        <p:spPr>
          <a:xfrm>
            <a:off x="866898" y="2145463"/>
            <a:ext cx="682171" cy="68217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61404" y="2163383"/>
            <a:ext cx="3416320" cy="646331"/>
          </a:xfrm>
          <a:prstGeom prst="rect">
            <a:avLst/>
          </a:prstGeom>
          <a:noFill/>
        </p:spPr>
        <p:txBody>
          <a:bodyPr wrap="none" rtlCol="0">
            <a:spAutoFit/>
          </a:bodyPr>
          <a:lstStyle/>
          <a:p>
            <a:r>
              <a:rPr kumimoji="1" lang="ja-JP" altLang="en-US" b="1" dirty="0"/>
              <a:t>ロータリーの誕生　</a:t>
            </a:r>
            <a:r>
              <a:rPr kumimoji="1" lang="en-US" altLang="ja-JP" b="1" dirty="0"/>
              <a:t>in</a:t>
            </a:r>
            <a:r>
              <a:rPr kumimoji="1" lang="ja-JP" altLang="en-US" b="1" dirty="0"/>
              <a:t>シカゴ</a:t>
            </a:r>
            <a:endParaRPr kumimoji="1" lang="en-US" altLang="ja-JP" b="1" dirty="0"/>
          </a:p>
          <a:p>
            <a:r>
              <a:rPr kumimoji="1" lang="ja-JP" altLang="en-US" b="1" dirty="0">
                <a:solidFill>
                  <a:srgbClr val="C00000"/>
                </a:solidFill>
              </a:rPr>
              <a:t>「親睦」</a:t>
            </a:r>
            <a:r>
              <a:rPr kumimoji="1" lang="ja-JP" altLang="en-US" b="1" dirty="0"/>
              <a:t>と</a:t>
            </a:r>
            <a:r>
              <a:rPr kumimoji="1" lang="ja-JP" altLang="en-US" b="1" dirty="0">
                <a:solidFill>
                  <a:srgbClr val="C00000"/>
                </a:solidFill>
              </a:rPr>
              <a:t>「実業互恵」</a:t>
            </a:r>
            <a:r>
              <a:rPr kumimoji="1" lang="ja-JP" altLang="en-US" b="1" dirty="0"/>
              <a:t>が目的</a:t>
            </a:r>
          </a:p>
        </p:txBody>
      </p:sp>
      <p:sp>
        <p:nvSpPr>
          <p:cNvPr id="11" name="テキスト ボックス 10"/>
          <p:cNvSpPr txBox="1"/>
          <p:nvPr/>
        </p:nvSpPr>
        <p:spPr>
          <a:xfrm>
            <a:off x="749535" y="2301882"/>
            <a:ext cx="716863" cy="369332"/>
          </a:xfrm>
          <a:prstGeom prst="rect">
            <a:avLst/>
          </a:prstGeom>
          <a:noFill/>
        </p:spPr>
        <p:txBody>
          <a:bodyPr wrap="none" rtlCol="0">
            <a:spAutoFit/>
          </a:bodyPr>
          <a:lstStyle/>
          <a:p>
            <a:r>
              <a:rPr kumimoji="1" lang="en-US" altLang="ja-JP" b="1" dirty="0">
                <a:solidFill>
                  <a:schemeClr val="bg1"/>
                </a:solidFill>
                <a:latin typeface="+mn-ea"/>
              </a:rPr>
              <a:t>1905</a:t>
            </a:r>
          </a:p>
        </p:txBody>
      </p:sp>
      <p:sp>
        <p:nvSpPr>
          <p:cNvPr id="12" name="円/楕円 11"/>
          <p:cNvSpPr/>
          <p:nvPr/>
        </p:nvSpPr>
        <p:spPr>
          <a:xfrm>
            <a:off x="866898" y="3136063"/>
            <a:ext cx="682171" cy="682171"/>
          </a:xfrm>
          <a:prstGeom prst="ellipse">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866898" y="4186532"/>
            <a:ext cx="682171" cy="682171"/>
          </a:xfrm>
          <a:prstGeom prst="ellipse">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66898" y="5197913"/>
            <a:ext cx="682171" cy="682171"/>
          </a:xfrm>
          <a:prstGeom prst="ellipse">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49535" y="4368757"/>
            <a:ext cx="716863" cy="369332"/>
          </a:xfrm>
          <a:prstGeom prst="rect">
            <a:avLst/>
          </a:prstGeom>
          <a:noFill/>
        </p:spPr>
        <p:txBody>
          <a:bodyPr wrap="none" rtlCol="0">
            <a:spAutoFit/>
          </a:bodyPr>
          <a:lstStyle/>
          <a:p>
            <a:r>
              <a:rPr kumimoji="1" lang="en-US" altLang="ja-JP" b="1" dirty="0">
                <a:solidFill>
                  <a:schemeClr val="bg1"/>
                </a:solidFill>
                <a:latin typeface="+mn-ea"/>
              </a:rPr>
              <a:t>1912</a:t>
            </a:r>
            <a:endParaRPr kumimoji="1" lang="ja-JP" altLang="en-US" b="1" dirty="0">
              <a:solidFill>
                <a:schemeClr val="bg1"/>
              </a:solidFill>
              <a:latin typeface="+mn-ea"/>
            </a:endParaRPr>
          </a:p>
        </p:txBody>
      </p:sp>
      <p:sp>
        <p:nvSpPr>
          <p:cNvPr id="14" name="テキスト ボックス 13"/>
          <p:cNvSpPr txBox="1"/>
          <p:nvPr/>
        </p:nvSpPr>
        <p:spPr>
          <a:xfrm>
            <a:off x="1661404" y="4230258"/>
            <a:ext cx="3185487" cy="646331"/>
          </a:xfrm>
          <a:prstGeom prst="rect">
            <a:avLst/>
          </a:prstGeom>
          <a:noFill/>
        </p:spPr>
        <p:txBody>
          <a:bodyPr wrap="none" rtlCol="0">
            <a:spAutoFit/>
          </a:bodyPr>
          <a:lstStyle/>
          <a:p>
            <a:r>
              <a:rPr kumimoji="1" lang="ja-JP" altLang="en-US" b="1" dirty="0">
                <a:solidFill>
                  <a:srgbClr val="C00000"/>
                </a:solidFill>
              </a:rPr>
              <a:t>「ロータリーの目的」</a:t>
            </a:r>
            <a:r>
              <a:rPr kumimoji="1" lang="ja-JP" altLang="en-US" b="1" dirty="0"/>
              <a:t>を制定</a:t>
            </a:r>
            <a:endParaRPr kumimoji="1" lang="en-US" altLang="ja-JP" b="1" dirty="0"/>
          </a:p>
          <a:p>
            <a:r>
              <a:rPr kumimoji="1" lang="ja-JP" altLang="en-US" b="1" dirty="0"/>
              <a:t>　</a:t>
            </a:r>
            <a:r>
              <a:rPr kumimoji="1" lang="en-US" altLang="ja-JP" b="1" dirty="0"/>
              <a:t>(</a:t>
            </a:r>
            <a:r>
              <a:rPr kumimoji="1" lang="ja-JP" altLang="en-US" b="1" dirty="0"/>
              <a:t>旧「ロータリーの綱領」</a:t>
            </a:r>
            <a:r>
              <a:rPr kumimoji="1" lang="en-US" altLang="ja-JP" b="1" dirty="0"/>
              <a:t>)</a:t>
            </a:r>
            <a:endParaRPr kumimoji="1" lang="ja-JP" altLang="en-US" b="1" dirty="0"/>
          </a:p>
        </p:txBody>
      </p:sp>
      <p:sp>
        <p:nvSpPr>
          <p:cNvPr id="19" name="テキスト ボックス 18"/>
          <p:cNvSpPr txBox="1"/>
          <p:nvPr/>
        </p:nvSpPr>
        <p:spPr>
          <a:xfrm>
            <a:off x="749535" y="5375684"/>
            <a:ext cx="716863" cy="369332"/>
          </a:xfrm>
          <a:prstGeom prst="rect">
            <a:avLst/>
          </a:prstGeom>
          <a:noFill/>
        </p:spPr>
        <p:txBody>
          <a:bodyPr wrap="none" rtlCol="0">
            <a:spAutoFit/>
          </a:bodyPr>
          <a:lstStyle/>
          <a:p>
            <a:r>
              <a:rPr kumimoji="1" lang="en-US" altLang="ja-JP" b="1" dirty="0">
                <a:solidFill>
                  <a:schemeClr val="bg1"/>
                </a:solidFill>
                <a:latin typeface="+mn-ea"/>
              </a:rPr>
              <a:t>1927</a:t>
            </a:r>
            <a:endParaRPr kumimoji="1" lang="ja-JP" altLang="en-US" b="1" dirty="0">
              <a:solidFill>
                <a:schemeClr val="bg1"/>
              </a:solidFill>
              <a:latin typeface="+mn-ea"/>
            </a:endParaRPr>
          </a:p>
        </p:txBody>
      </p:sp>
      <p:sp>
        <p:nvSpPr>
          <p:cNvPr id="20" name="テキスト ボックス 19"/>
          <p:cNvSpPr txBox="1"/>
          <p:nvPr/>
        </p:nvSpPr>
        <p:spPr>
          <a:xfrm>
            <a:off x="1661404" y="5193459"/>
            <a:ext cx="3980577" cy="615553"/>
          </a:xfrm>
          <a:prstGeom prst="rect">
            <a:avLst/>
          </a:prstGeom>
          <a:noFill/>
        </p:spPr>
        <p:txBody>
          <a:bodyPr wrap="none" rtlCol="0">
            <a:spAutoFit/>
          </a:bodyPr>
          <a:lstStyle/>
          <a:p>
            <a:r>
              <a:rPr kumimoji="1" lang="ja-JP" altLang="en-US" sz="1600" b="1" dirty="0"/>
              <a:t>ベルギーオステンド国際大会</a:t>
            </a:r>
            <a:endParaRPr kumimoji="1" lang="en-US" altLang="ja-JP" sz="1600" b="1" dirty="0"/>
          </a:p>
          <a:p>
            <a:r>
              <a:rPr kumimoji="1" lang="ja-JP" altLang="en-US" sz="1600" b="1" dirty="0"/>
              <a:t>奉仕部門を</a:t>
            </a:r>
            <a:r>
              <a:rPr kumimoji="1" lang="ja-JP" altLang="en-US" b="1" dirty="0">
                <a:solidFill>
                  <a:srgbClr val="B71E42"/>
                </a:solidFill>
              </a:rPr>
              <a:t>四大奉仕</a:t>
            </a:r>
            <a:r>
              <a:rPr kumimoji="1" lang="ja-JP" altLang="en-US" sz="1600" b="1" dirty="0"/>
              <a:t>に分けることを決定</a:t>
            </a:r>
            <a:endParaRPr kumimoji="1" lang="en-US" altLang="ja-JP" sz="1600" b="1" dirty="0"/>
          </a:p>
        </p:txBody>
      </p:sp>
      <p:sp>
        <p:nvSpPr>
          <p:cNvPr id="29" name="テキスト ボックス 28"/>
          <p:cNvSpPr txBox="1"/>
          <p:nvPr/>
        </p:nvSpPr>
        <p:spPr>
          <a:xfrm>
            <a:off x="749535" y="3302692"/>
            <a:ext cx="716863" cy="369332"/>
          </a:xfrm>
          <a:prstGeom prst="rect">
            <a:avLst/>
          </a:prstGeom>
          <a:noFill/>
        </p:spPr>
        <p:txBody>
          <a:bodyPr wrap="none" rtlCol="0">
            <a:spAutoFit/>
          </a:bodyPr>
          <a:lstStyle/>
          <a:p>
            <a:r>
              <a:rPr kumimoji="1" lang="en-US" altLang="ja-JP" b="1" dirty="0">
                <a:solidFill>
                  <a:schemeClr val="bg1"/>
                </a:solidFill>
                <a:latin typeface="+mn-ea"/>
              </a:rPr>
              <a:t>1911</a:t>
            </a:r>
            <a:endParaRPr kumimoji="1" lang="ja-JP" altLang="en-US" b="1" dirty="0">
              <a:solidFill>
                <a:schemeClr val="bg1"/>
              </a:solidFill>
              <a:latin typeface="+mn-ea"/>
            </a:endParaRPr>
          </a:p>
        </p:txBody>
      </p:sp>
      <p:sp>
        <p:nvSpPr>
          <p:cNvPr id="30" name="テキスト ボックス 29"/>
          <p:cNvSpPr txBox="1"/>
          <p:nvPr/>
        </p:nvSpPr>
        <p:spPr>
          <a:xfrm>
            <a:off x="1661404" y="3164193"/>
            <a:ext cx="3647152" cy="923330"/>
          </a:xfrm>
          <a:prstGeom prst="rect">
            <a:avLst/>
          </a:prstGeom>
          <a:noFill/>
        </p:spPr>
        <p:txBody>
          <a:bodyPr wrap="none" rtlCol="0">
            <a:spAutoFit/>
          </a:bodyPr>
          <a:lstStyle/>
          <a:p>
            <a:r>
              <a:rPr kumimoji="1" lang="ja-JP" altLang="en-US" b="1" dirty="0">
                <a:latin typeface="+mn-ea"/>
              </a:rPr>
              <a:t>アーサーシェルドン</a:t>
            </a:r>
            <a:endParaRPr kumimoji="1" lang="en-US" altLang="ja-JP" b="1" dirty="0">
              <a:latin typeface="+mn-ea"/>
            </a:endParaRPr>
          </a:p>
          <a:p>
            <a:r>
              <a:rPr kumimoji="1" lang="ja-JP" altLang="en-US" b="1" dirty="0">
                <a:solidFill>
                  <a:srgbClr val="C00000"/>
                </a:solidFill>
                <a:latin typeface="+mn-ea"/>
              </a:rPr>
              <a:t>「</a:t>
            </a:r>
            <a:r>
              <a:rPr lang="ja-JP" altLang="en-US" b="1" dirty="0">
                <a:solidFill>
                  <a:srgbClr val="C00000"/>
                </a:solidFill>
              </a:rPr>
              <a:t>最もよく奉仕する者、</a:t>
            </a:r>
            <a:endParaRPr lang="en-US" altLang="ja-JP" b="1" dirty="0">
              <a:solidFill>
                <a:srgbClr val="C00000"/>
              </a:solidFill>
            </a:endParaRPr>
          </a:p>
          <a:p>
            <a:r>
              <a:rPr lang="ja-JP" altLang="en-US" b="1" dirty="0">
                <a:solidFill>
                  <a:srgbClr val="C00000"/>
                </a:solidFill>
              </a:rPr>
              <a:t>　　　　　最も多く報いられる</a:t>
            </a:r>
            <a:r>
              <a:rPr kumimoji="1" lang="ja-JP" altLang="en-US" b="1" dirty="0">
                <a:solidFill>
                  <a:srgbClr val="C00000"/>
                </a:solidFill>
                <a:latin typeface="+mn-ea"/>
              </a:rPr>
              <a:t>」</a:t>
            </a:r>
            <a:endParaRPr kumimoji="1" lang="en-US" altLang="ja-JP" b="1" dirty="0">
              <a:solidFill>
                <a:srgbClr val="C00000"/>
              </a:solidFill>
              <a:latin typeface="+mn-ea"/>
            </a:endParaRPr>
          </a:p>
        </p:txBody>
      </p:sp>
      <p:sp>
        <p:nvSpPr>
          <p:cNvPr id="25" name="円/楕円 24"/>
          <p:cNvSpPr/>
          <p:nvPr/>
        </p:nvSpPr>
        <p:spPr>
          <a:xfrm>
            <a:off x="6666325" y="3184254"/>
            <a:ext cx="682171" cy="682171"/>
          </a:xfrm>
          <a:prstGeom prst="ellipse">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548962" y="3340673"/>
            <a:ext cx="716863" cy="369332"/>
          </a:xfrm>
          <a:prstGeom prst="rect">
            <a:avLst/>
          </a:prstGeom>
          <a:noFill/>
        </p:spPr>
        <p:txBody>
          <a:bodyPr wrap="none" rtlCol="0">
            <a:spAutoFit/>
          </a:bodyPr>
          <a:lstStyle/>
          <a:p>
            <a:r>
              <a:rPr kumimoji="1" lang="en-US" altLang="ja-JP" b="1" dirty="0">
                <a:solidFill>
                  <a:schemeClr val="bg1"/>
                </a:solidFill>
                <a:latin typeface="+mn-ea"/>
              </a:rPr>
              <a:t>1987</a:t>
            </a:r>
            <a:endParaRPr kumimoji="1" lang="ja-JP" altLang="en-US" b="1" dirty="0">
              <a:solidFill>
                <a:schemeClr val="bg1"/>
              </a:solidFill>
              <a:latin typeface="+mn-ea"/>
            </a:endParaRPr>
          </a:p>
        </p:txBody>
      </p:sp>
      <p:sp>
        <p:nvSpPr>
          <p:cNvPr id="27" name="テキスト ボックス 26"/>
          <p:cNvSpPr txBox="1"/>
          <p:nvPr/>
        </p:nvSpPr>
        <p:spPr>
          <a:xfrm>
            <a:off x="7410031" y="3340673"/>
            <a:ext cx="2492990" cy="369332"/>
          </a:xfrm>
          <a:prstGeom prst="rect">
            <a:avLst/>
          </a:prstGeom>
          <a:noFill/>
        </p:spPr>
        <p:txBody>
          <a:bodyPr wrap="none" rtlCol="0">
            <a:spAutoFit/>
          </a:bodyPr>
          <a:lstStyle/>
          <a:p>
            <a:r>
              <a:rPr kumimoji="1" lang="ja-JP" altLang="en-US" b="1" dirty="0"/>
              <a:t>職業奉仕に関する声明</a:t>
            </a:r>
          </a:p>
        </p:txBody>
      </p:sp>
      <p:sp>
        <p:nvSpPr>
          <p:cNvPr id="31" name="円/楕円 30"/>
          <p:cNvSpPr/>
          <p:nvPr/>
        </p:nvSpPr>
        <p:spPr>
          <a:xfrm>
            <a:off x="6666325" y="5065745"/>
            <a:ext cx="682171" cy="682171"/>
          </a:xfrm>
          <a:prstGeom prst="ellipse">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548962" y="5222164"/>
            <a:ext cx="716863" cy="369332"/>
          </a:xfrm>
          <a:prstGeom prst="rect">
            <a:avLst/>
          </a:prstGeom>
          <a:noFill/>
        </p:spPr>
        <p:txBody>
          <a:bodyPr wrap="none" rtlCol="0">
            <a:spAutoFit/>
          </a:bodyPr>
          <a:lstStyle/>
          <a:p>
            <a:r>
              <a:rPr kumimoji="1" lang="en-US" altLang="ja-JP" b="1" dirty="0">
                <a:solidFill>
                  <a:schemeClr val="bg1"/>
                </a:solidFill>
                <a:latin typeface="+mn-ea"/>
              </a:rPr>
              <a:t>2016</a:t>
            </a:r>
            <a:endParaRPr kumimoji="1" lang="ja-JP" altLang="en-US" b="1" dirty="0">
              <a:solidFill>
                <a:schemeClr val="bg1"/>
              </a:solidFill>
              <a:latin typeface="+mn-ea"/>
            </a:endParaRPr>
          </a:p>
        </p:txBody>
      </p:sp>
      <p:sp>
        <p:nvSpPr>
          <p:cNvPr id="34" name="テキスト ボックス 33"/>
          <p:cNvSpPr txBox="1"/>
          <p:nvPr/>
        </p:nvSpPr>
        <p:spPr>
          <a:xfrm>
            <a:off x="7359540" y="5141747"/>
            <a:ext cx="4932761" cy="923330"/>
          </a:xfrm>
          <a:prstGeom prst="rect">
            <a:avLst/>
          </a:prstGeom>
          <a:noFill/>
        </p:spPr>
        <p:txBody>
          <a:bodyPr wrap="none" rtlCol="0">
            <a:spAutoFit/>
          </a:bodyPr>
          <a:lstStyle/>
          <a:p>
            <a:r>
              <a:rPr kumimoji="1" lang="en-US" altLang="ja-JP" b="1" dirty="0"/>
              <a:t>2016</a:t>
            </a:r>
            <a:r>
              <a:rPr kumimoji="1" lang="ja-JP" altLang="en-US" b="1" dirty="0"/>
              <a:t>年規定審議会</a:t>
            </a:r>
            <a:endParaRPr kumimoji="1" lang="en-US" altLang="ja-JP" b="1" dirty="0"/>
          </a:p>
          <a:p>
            <a:r>
              <a:rPr kumimoji="1" lang="ja-JP" altLang="en-US" b="1" dirty="0"/>
              <a:t>「制定案</a:t>
            </a:r>
            <a:r>
              <a:rPr kumimoji="1" lang="en-US" altLang="ja-JP" b="1" dirty="0"/>
              <a:t>16-10</a:t>
            </a:r>
            <a:r>
              <a:rPr kumimoji="1" lang="ja-JP" altLang="en-US" b="1" dirty="0"/>
              <a:t>奉仕の第二部門を改正する件」</a:t>
            </a:r>
            <a:endParaRPr kumimoji="1" lang="en-US" altLang="ja-JP" b="1" dirty="0"/>
          </a:p>
          <a:p>
            <a:r>
              <a:rPr kumimoji="1" lang="ja-JP" altLang="en-US" b="1" dirty="0"/>
              <a:t>　　　　　　　　　　　　　　　　　を採択</a:t>
            </a:r>
          </a:p>
        </p:txBody>
      </p:sp>
      <p:grpSp>
        <p:nvGrpSpPr>
          <p:cNvPr id="28" name="グループ化 27"/>
          <p:cNvGrpSpPr/>
          <p:nvPr/>
        </p:nvGrpSpPr>
        <p:grpSpPr>
          <a:xfrm>
            <a:off x="6785725" y="3794815"/>
            <a:ext cx="415498" cy="436848"/>
            <a:chOff x="6579238" y="3888164"/>
            <a:chExt cx="415498" cy="436848"/>
          </a:xfrm>
        </p:grpSpPr>
        <p:sp>
          <p:nvSpPr>
            <p:cNvPr id="33" name="テキスト ボックス 32"/>
            <p:cNvSpPr txBox="1"/>
            <p:nvPr/>
          </p:nvSpPr>
          <p:spPr>
            <a:xfrm>
              <a:off x="6579238" y="3888164"/>
              <a:ext cx="415498" cy="369332"/>
            </a:xfrm>
            <a:prstGeom prst="rect">
              <a:avLst/>
            </a:prstGeom>
            <a:noFill/>
          </p:spPr>
          <p:txBody>
            <a:bodyPr wrap="none" rtlCol="0">
              <a:spAutoFit/>
            </a:bodyPr>
            <a:lstStyle/>
            <a:p>
              <a:r>
                <a:rPr kumimoji="1" lang="ja-JP" altLang="en-US" b="1" dirty="0"/>
                <a:t>～</a:t>
              </a:r>
            </a:p>
          </p:txBody>
        </p:sp>
        <p:sp>
          <p:nvSpPr>
            <p:cNvPr id="35" name="テキスト ボックス 34"/>
            <p:cNvSpPr txBox="1"/>
            <p:nvPr/>
          </p:nvSpPr>
          <p:spPr>
            <a:xfrm>
              <a:off x="6579238" y="3955680"/>
              <a:ext cx="415498" cy="369332"/>
            </a:xfrm>
            <a:prstGeom prst="rect">
              <a:avLst/>
            </a:prstGeom>
            <a:noFill/>
          </p:spPr>
          <p:txBody>
            <a:bodyPr wrap="none" rtlCol="0">
              <a:spAutoFit/>
            </a:bodyPr>
            <a:lstStyle/>
            <a:p>
              <a:r>
                <a:rPr kumimoji="1" lang="ja-JP" altLang="en-US" b="1" dirty="0"/>
                <a:t>～</a:t>
              </a:r>
            </a:p>
          </p:txBody>
        </p:sp>
      </p:grpSp>
      <p:sp>
        <p:nvSpPr>
          <p:cNvPr id="36" name="円/楕円 35"/>
          <p:cNvSpPr/>
          <p:nvPr/>
        </p:nvSpPr>
        <p:spPr>
          <a:xfrm>
            <a:off x="6666325" y="2124526"/>
            <a:ext cx="682171" cy="682171"/>
          </a:xfrm>
          <a:prstGeom prst="ellipse">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460831" y="2140288"/>
            <a:ext cx="4339650" cy="646331"/>
          </a:xfrm>
          <a:prstGeom prst="rect">
            <a:avLst/>
          </a:prstGeom>
          <a:noFill/>
        </p:spPr>
        <p:txBody>
          <a:bodyPr wrap="none" rtlCol="0">
            <a:spAutoFit/>
          </a:bodyPr>
          <a:lstStyle/>
          <a:p>
            <a:r>
              <a:rPr kumimoji="1" lang="ja-JP" altLang="en-US" b="1" dirty="0"/>
              <a:t>ハーバード・テーラー</a:t>
            </a:r>
            <a:endParaRPr kumimoji="1" lang="en-US" altLang="ja-JP" b="1" dirty="0"/>
          </a:p>
          <a:p>
            <a:r>
              <a:rPr kumimoji="1" lang="ja-JP" altLang="en-US" b="1" dirty="0"/>
              <a:t>会社再建のため</a:t>
            </a:r>
            <a:r>
              <a:rPr kumimoji="1" lang="ja-JP" altLang="en-US" b="1" dirty="0">
                <a:solidFill>
                  <a:srgbClr val="C00000"/>
                </a:solidFill>
              </a:rPr>
              <a:t>「四つのテスト」</a:t>
            </a:r>
            <a:r>
              <a:rPr kumimoji="1" lang="ja-JP" altLang="en-US" b="1" dirty="0"/>
              <a:t>を考案</a:t>
            </a:r>
          </a:p>
        </p:txBody>
      </p:sp>
      <p:sp>
        <p:nvSpPr>
          <p:cNvPr id="24" name="テキスト ボックス 23"/>
          <p:cNvSpPr txBox="1"/>
          <p:nvPr/>
        </p:nvSpPr>
        <p:spPr>
          <a:xfrm>
            <a:off x="6548962" y="2278787"/>
            <a:ext cx="716863" cy="369332"/>
          </a:xfrm>
          <a:prstGeom prst="rect">
            <a:avLst/>
          </a:prstGeom>
          <a:noFill/>
        </p:spPr>
        <p:txBody>
          <a:bodyPr wrap="none" rtlCol="0">
            <a:spAutoFit/>
          </a:bodyPr>
          <a:lstStyle/>
          <a:p>
            <a:r>
              <a:rPr kumimoji="1" lang="en-US" altLang="ja-JP" b="1" dirty="0">
                <a:solidFill>
                  <a:schemeClr val="bg1"/>
                </a:solidFill>
                <a:latin typeface="+mn-ea"/>
              </a:rPr>
              <a:t>1932</a:t>
            </a:r>
            <a:endParaRPr kumimoji="1" lang="ja-JP" altLang="en-US" b="1" dirty="0">
              <a:solidFill>
                <a:schemeClr val="bg1"/>
              </a:solidFill>
              <a:latin typeface="+mn-ea"/>
            </a:endParaRPr>
          </a:p>
        </p:txBody>
      </p:sp>
      <p:sp>
        <p:nvSpPr>
          <p:cNvPr id="38" name="タイトル 1"/>
          <p:cNvSpPr txBox="1">
            <a:spLocks/>
          </p:cNvSpPr>
          <p:nvPr/>
        </p:nvSpPr>
        <p:spPr>
          <a:xfrm>
            <a:off x="1955789" y="6309993"/>
            <a:ext cx="2969534" cy="350494"/>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en-US" altLang="ja-JP" sz="1800" b="1" cap="none" dirty="0">
                <a:latin typeface="+mn-ea"/>
                <a:ea typeface="+mn-ea"/>
              </a:rPr>
              <a:t>Vocational serves</a:t>
            </a:r>
            <a:r>
              <a:rPr lang="ja-JP" altLang="en-US" sz="1800" b="1" dirty="0">
                <a:latin typeface="+mn-ea"/>
                <a:ea typeface="+mn-ea"/>
              </a:rPr>
              <a:t>と命名</a:t>
            </a:r>
          </a:p>
        </p:txBody>
      </p:sp>
      <p:sp>
        <p:nvSpPr>
          <p:cNvPr id="5" name="テキスト ボックス 4"/>
          <p:cNvSpPr txBox="1"/>
          <p:nvPr/>
        </p:nvSpPr>
        <p:spPr>
          <a:xfrm>
            <a:off x="271501" y="2862299"/>
            <a:ext cx="430887" cy="2571839"/>
          </a:xfrm>
          <a:prstGeom prst="rect">
            <a:avLst/>
          </a:prstGeom>
          <a:noFill/>
        </p:spPr>
        <p:txBody>
          <a:bodyPr vert="eaVert" wrap="square" rtlCol="0">
            <a:spAutoFit/>
          </a:bodyPr>
          <a:lstStyle/>
          <a:p>
            <a:r>
              <a:rPr kumimoji="1" lang="ja-JP" altLang="en-US" sz="1600" b="1" dirty="0">
                <a:solidFill>
                  <a:schemeClr val="bg1"/>
                </a:solidFill>
              </a:rPr>
              <a:t>黎　　　　明　　　　期</a:t>
            </a:r>
          </a:p>
        </p:txBody>
      </p:sp>
      <p:sp>
        <p:nvSpPr>
          <p:cNvPr id="46" name="正方形/長方形 45"/>
          <p:cNvSpPr/>
          <p:nvPr/>
        </p:nvSpPr>
        <p:spPr>
          <a:xfrm>
            <a:off x="6126994" y="2127240"/>
            <a:ext cx="340847" cy="1745672"/>
          </a:xfrm>
          <a:prstGeom prst="rect">
            <a:avLst/>
          </a:prstGeom>
          <a:gradFill flip="none" rotWithShape="1">
            <a:gsLst>
              <a:gs pos="33000">
                <a:srgbClr val="A50386"/>
              </a:gs>
              <a:gs pos="100000">
                <a:srgbClr val="B8006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81974" y="2415691"/>
            <a:ext cx="430887" cy="1168770"/>
          </a:xfrm>
          <a:prstGeom prst="rect">
            <a:avLst/>
          </a:prstGeom>
          <a:noFill/>
        </p:spPr>
        <p:txBody>
          <a:bodyPr vert="eaVert" wrap="square" rtlCol="0">
            <a:spAutoFit/>
          </a:bodyPr>
          <a:lstStyle/>
          <a:p>
            <a:r>
              <a:rPr kumimoji="1" lang="ja-JP" altLang="en-US" sz="1600" b="1" dirty="0">
                <a:solidFill>
                  <a:schemeClr val="bg1"/>
                </a:solidFill>
              </a:rPr>
              <a:t>発　展　期</a:t>
            </a:r>
          </a:p>
        </p:txBody>
      </p:sp>
      <p:sp>
        <p:nvSpPr>
          <p:cNvPr id="50" name="正方形/長方形 49"/>
          <p:cNvSpPr/>
          <p:nvPr/>
        </p:nvSpPr>
        <p:spPr>
          <a:xfrm>
            <a:off x="6126994" y="4146399"/>
            <a:ext cx="340847" cy="1598618"/>
          </a:xfrm>
          <a:prstGeom prst="rect">
            <a:avLst/>
          </a:prstGeom>
          <a:gradFill>
            <a:gsLst>
              <a:gs pos="9000">
                <a:srgbClr val="B71E42"/>
              </a:gs>
              <a:gs pos="88000">
                <a:srgbClr val="DA244F"/>
              </a:gs>
            </a:gsLst>
            <a:path path="circle">
              <a:fillToRect l="43000" r="43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81974" y="4361323"/>
            <a:ext cx="430887" cy="1168770"/>
          </a:xfrm>
          <a:prstGeom prst="rect">
            <a:avLst/>
          </a:prstGeom>
          <a:noFill/>
        </p:spPr>
        <p:txBody>
          <a:bodyPr vert="eaVert" wrap="square" rtlCol="0">
            <a:spAutoFit/>
          </a:bodyPr>
          <a:lstStyle/>
          <a:p>
            <a:r>
              <a:rPr kumimoji="1" lang="ja-JP" altLang="en-US" sz="1600" b="1" dirty="0">
                <a:solidFill>
                  <a:schemeClr val="bg1"/>
                </a:solidFill>
              </a:rPr>
              <a:t>変　化　期</a:t>
            </a:r>
          </a:p>
        </p:txBody>
      </p:sp>
      <p:sp>
        <p:nvSpPr>
          <p:cNvPr id="53" name="円/楕円 52"/>
          <p:cNvSpPr/>
          <p:nvPr/>
        </p:nvSpPr>
        <p:spPr>
          <a:xfrm>
            <a:off x="6666325" y="4151345"/>
            <a:ext cx="682171" cy="682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6548962" y="4307764"/>
            <a:ext cx="716863" cy="369332"/>
          </a:xfrm>
          <a:prstGeom prst="rect">
            <a:avLst/>
          </a:prstGeom>
          <a:noFill/>
        </p:spPr>
        <p:txBody>
          <a:bodyPr wrap="none" rtlCol="0">
            <a:spAutoFit/>
          </a:bodyPr>
          <a:lstStyle/>
          <a:p>
            <a:r>
              <a:rPr kumimoji="1" lang="en-US" altLang="ja-JP" b="1" dirty="0">
                <a:solidFill>
                  <a:schemeClr val="bg1"/>
                </a:solidFill>
                <a:latin typeface="+mn-ea"/>
              </a:rPr>
              <a:t>2008</a:t>
            </a:r>
            <a:endParaRPr kumimoji="1" lang="ja-JP" altLang="en-US" b="1" dirty="0">
              <a:solidFill>
                <a:schemeClr val="bg1"/>
              </a:solidFill>
              <a:latin typeface="+mn-ea"/>
            </a:endParaRPr>
          </a:p>
        </p:txBody>
      </p:sp>
      <p:sp>
        <p:nvSpPr>
          <p:cNvPr id="55" name="テキスト ボックス 54"/>
          <p:cNvSpPr txBox="1"/>
          <p:nvPr/>
        </p:nvSpPr>
        <p:spPr>
          <a:xfrm>
            <a:off x="7359540" y="4227347"/>
            <a:ext cx="3223959" cy="646331"/>
          </a:xfrm>
          <a:prstGeom prst="rect">
            <a:avLst/>
          </a:prstGeom>
          <a:noFill/>
        </p:spPr>
        <p:txBody>
          <a:bodyPr wrap="none" rtlCol="0">
            <a:spAutoFit/>
          </a:bodyPr>
          <a:lstStyle/>
          <a:p>
            <a:r>
              <a:rPr kumimoji="1" lang="ja-JP" altLang="en-US" b="1" dirty="0"/>
              <a:t>「ロータリーの樹・</a:t>
            </a:r>
            <a:r>
              <a:rPr kumimoji="1" lang="en-US" altLang="ja-JP" b="1" dirty="0"/>
              <a:t>2008</a:t>
            </a:r>
            <a:r>
              <a:rPr kumimoji="1" lang="ja-JP" altLang="en-US" b="1" dirty="0"/>
              <a:t>」</a:t>
            </a:r>
          </a:p>
          <a:p>
            <a:r>
              <a:rPr kumimoji="1" lang="ja-JP" altLang="en-US" b="1" dirty="0"/>
              <a:t>→ </a:t>
            </a:r>
            <a:r>
              <a:rPr kumimoji="1" lang="en-US" altLang="ja-JP" b="1" dirty="0"/>
              <a:t>2013</a:t>
            </a:r>
            <a:r>
              <a:rPr kumimoji="1" lang="ja-JP" altLang="en-US" b="1" dirty="0"/>
              <a:t>年</a:t>
            </a:r>
            <a:r>
              <a:rPr kumimoji="1" lang="en-US" altLang="ja-JP" b="1" dirty="0"/>
              <a:t>RI</a:t>
            </a:r>
            <a:r>
              <a:rPr kumimoji="1" lang="ja-JP" altLang="en-US" b="1" dirty="0"/>
              <a:t>規定審議会で採択</a:t>
            </a:r>
          </a:p>
        </p:txBody>
      </p:sp>
      <p:sp>
        <p:nvSpPr>
          <p:cNvPr id="57" name="テキスト ボックス 56"/>
          <p:cNvSpPr txBox="1"/>
          <p:nvPr/>
        </p:nvSpPr>
        <p:spPr>
          <a:xfrm rot="5400000">
            <a:off x="3245631" y="6049769"/>
            <a:ext cx="389850" cy="338554"/>
          </a:xfrm>
          <a:prstGeom prst="rect">
            <a:avLst/>
          </a:prstGeom>
          <a:noFill/>
        </p:spPr>
        <p:txBody>
          <a:bodyPr wrap="none" rtlCol="0">
            <a:spAutoFit/>
          </a:bodyPr>
          <a:lstStyle/>
          <a:p>
            <a:r>
              <a:rPr kumimoji="1" lang="ja-JP" altLang="en-US" sz="1600" b="1" dirty="0"/>
              <a:t>＝</a:t>
            </a:r>
          </a:p>
        </p:txBody>
      </p:sp>
      <p:cxnSp>
        <p:nvCxnSpPr>
          <p:cNvPr id="10" name="直線コネクタ 9"/>
          <p:cNvCxnSpPr/>
          <p:nvPr/>
        </p:nvCxnSpPr>
        <p:spPr>
          <a:xfrm>
            <a:off x="3025762" y="604602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025762" y="607777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9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28504" y="1669143"/>
            <a:ext cx="5535146" cy="4949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30690" y="693683"/>
            <a:ext cx="2714590" cy="6463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FA6A78B-C1BD-2D8C-75CF-EFBF9431BBBB}"/>
              </a:ext>
            </a:extLst>
          </p:cNvPr>
          <p:cNvSpPr>
            <a:spLocks noGrp="1"/>
          </p:cNvSpPr>
          <p:nvPr>
            <p:ph type="title"/>
          </p:nvPr>
        </p:nvSpPr>
        <p:spPr>
          <a:xfrm>
            <a:off x="1451579" y="804519"/>
            <a:ext cx="9603275" cy="535531"/>
          </a:xfrm>
        </p:spPr>
        <p:txBody>
          <a:bodyPr>
            <a:spAutoFit/>
          </a:bodyPr>
          <a:lstStyle/>
          <a:p>
            <a:r>
              <a:rPr kumimoji="1" lang="ja-JP" altLang="en-US" b="1" dirty="0">
                <a:latin typeface="+mn-ea"/>
                <a:ea typeface="+mn-ea"/>
              </a:rPr>
              <a:t>四つのテスト</a:t>
            </a:r>
          </a:p>
        </p:txBody>
      </p:sp>
      <p:sp>
        <p:nvSpPr>
          <p:cNvPr id="3" name="コンテンツ プレースホルダー 2">
            <a:extLst>
              <a:ext uri="{FF2B5EF4-FFF2-40B4-BE49-F238E27FC236}">
                <a16:creationId xmlns:a16="http://schemas.microsoft.com/office/drawing/2014/main" id="{2073064E-ABC1-8F87-99DF-94DDAE6432FA}"/>
              </a:ext>
            </a:extLst>
          </p:cNvPr>
          <p:cNvSpPr>
            <a:spLocks noGrp="1"/>
          </p:cNvSpPr>
          <p:nvPr>
            <p:ph idx="1"/>
          </p:nvPr>
        </p:nvSpPr>
        <p:spPr>
          <a:xfrm>
            <a:off x="7022696" y="2186975"/>
            <a:ext cx="5007056" cy="3062377"/>
          </a:xfrm>
        </p:spPr>
        <p:txBody>
          <a:bodyPr wrap="square">
            <a:spAutoFit/>
          </a:bodyPr>
          <a:lstStyle/>
          <a:p>
            <a:pPr marL="0" indent="0" algn="l" rtl="0">
              <a:lnSpc>
                <a:spcPct val="150000"/>
              </a:lnSpc>
              <a:buNone/>
            </a:pPr>
            <a:r>
              <a:rPr lang="ja-JP" altLang="en-US" sz="2800" b="1" i="0" dirty="0">
                <a:solidFill>
                  <a:srgbClr val="000000"/>
                </a:solidFill>
                <a:effectLst/>
                <a:latin typeface="+mn-ea"/>
              </a:rPr>
              <a:t>真実かどうか</a:t>
            </a:r>
          </a:p>
          <a:p>
            <a:pPr marL="0" indent="0" algn="l" rtl="0">
              <a:lnSpc>
                <a:spcPct val="150000"/>
              </a:lnSpc>
              <a:buNone/>
            </a:pPr>
            <a:r>
              <a:rPr lang="ja-JP" altLang="en-US" sz="2800" b="1" i="0" dirty="0">
                <a:solidFill>
                  <a:srgbClr val="000000"/>
                </a:solidFill>
                <a:effectLst/>
                <a:latin typeface="+mn-ea"/>
              </a:rPr>
              <a:t>みんなに公平か</a:t>
            </a:r>
          </a:p>
          <a:p>
            <a:pPr marL="0" indent="0" algn="l" rtl="0">
              <a:lnSpc>
                <a:spcPct val="150000"/>
              </a:lnSpc>
              <a:buNone/>
            </a:pPr>
            <a:r>
              <a:rPr lang="ja-JP" altLang="en-US" sz="2800" b="1" i="0" dirty="0">
                <a:solidFill>
                  <a:srgbClr val="000000"/>
                </a:solidFill>
                <a:effectLst/>
                <a:latin typeface="+mn-ea"/>
              </a:rPr>
              <a:t>好意と友情を深めるか</a:t>
            </a:r>
          </a:p>
          <a:p>
            <a:pPr marL="0" indent="0" algn="l" rtl="0">
              <a:lnSpc>
                <a:spcPct val="150000"/>
              </a:lnSpc>
              <a:buNone/>
            </a:pPr>
            <a:r>
              <a:rPr lang="ja-JP" altLang="en-US" sz="2800" b="1" i="0" dirty="0">
                <a:solidFill>
                  <a:srgbClr val="000000"/>
                </a:solidFill>
                <a:effectLst/>
                <a:latin typeface="+mn-ea"/>
              </a:rPr>
              <a:t>みんなのためになるかどうか</a:t>
            </a:r>
            <a:endParaRPr lang="en-US" altLang="ja-JP" sz="2800" b="1" i="0" dirty="0">
              <a:solidFill>
                <a:srgbClr val="000000"/>
              </a:solidFill>
              <a:effectLst/>
              <a:latin typeface="+mn-ea"/>
            </a:endParaRPr>
          </a:p>
        </p:txBody>
      </p:sp>
      <p:grpSp>
        <p:nvGrpSpPr>
          <p:cNvPr id="16" name="グループ化 15"/>
          <p:cNvGrpSpPr/>
          <p:nvPr/>
        </p:nvGrpSpPr>
        <p:grpSpPr>
          <a:xfrm>
            <a:off x="6253216" y="2358099"/>
            <a:ext cx="465870" cy="465868"/>
            <a:chOff x="890743" y="2212340"/>
            <a:chExt cx="465870" cy="465868"/>
          </a:xfrm>
        </p:grpSpPr>
        <p:sp>
          <p:nvSpPr>
            <p:cNvPr id="5" name="円/楕円 4"/>
            <p:cNvSpPr/>
            <p:nvPr/>
          </p:nvSpPr>
          <p:spPr>
            <a:xfrm>
              <a:off x="890743" y="221234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6" name="テキスト ボックス 5"/>
            <p:cNvSpPr txBox="1"/>
            <p:nvPr/>
          </p:nvSpPr>
          <p:spPr>
            <a:xfrm>
              <a:off x="964820" y="2260607"/>
              <a:ext cx="317716" cy="369332"/>
            </a:xfrm>
            <a:prstGeom prst="rect">
              <a:avLst/>
            </a:prstGeom>
            <a:noFill/>
          </p:spPr>
          <p:txBody>
            <a:bodyPr wrap="non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grpSp>
      <p:grpSp>
        <p:nvGrpSpPr>
          <p:cNvPr id="15" name="グループ化 14"/>
          <p:cNvGrpSpPr/>
          <p:nvPr/>
        </p:nvGrpSpPr>
        <p:grpSpPr>
          <a:xfrm>
            <a:off x="6253216" y="3118739"/>
            <a:ext cx="465870" cy="465868"/>
            <a:chOff x="890743" y="3011140"/>
            <a:chExt cx="465870" cy="465868"/>
          </a:xfrm>
        </p:grpSpPr>
        <p:sp>
          <p:nvSpPr>
            <p:cNvPr id="7" name="円/楕円 6"/>
            <p:cNvSpPr/>
            <p:nvPr/>
          </p:nvSpPr>
          <p:spPr>
            <a:xfrm>
              <a:off x="890743" y="301114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64820" y="3059407"/>
              <a:ext cx="317716" cy="369332"/>
            </a:xfrm>
            <a:prstGeom prst="rect">
              <a:avLst/>
            </a:prstGeom>
            <a:noFill/>
          </p:spPr>
          <p:txBody>
            <a:bodyPr wrap="none" rtlCol="0">
              <a:spAutoFit/>
            </a:bodyPr>
            <a:lstStyle/>
            <a:p>
              <a:r>
                <a:rPr kumimoji="1" lang="en-US" altLang="ja-JP" b="1" dirty="0">
                  <a:solidFill>
                    <a:schemeClr val="bg1"/>
                  </a:solidFill>
                  <a:latin typeface="+mn-ea"/>
                </a:rPr>
                <a:t>2</a:t>
              </a:r>
              <a:endParaRPr kumimoji="1" lang="ja-JP" altLang="en-US" b="1" dirty="0">
                <a:solidFill>
                  <a:schemeClr val="bg1"/>
                </a:solidFill>
                <a:latin typeface="+mn-ea"/>
              </a:endParaRPr>
            </a:p>
          </p:txBody>
        </p:sp>
      </p:grpSp>
      <p:grpSp>
        <p:nvGrpSpPr>
          <p:cNvPr id="14" name="グループ化 13"/>
          <p:cNvGrpSpPr/>
          <p:nvPr/>
        </p:nvGrpSpPr>
        <p:grpSpPr>
          <a:xfrm>
            <a:off x="6253216" y="3879379"/>
            <a:ext cx="465870" cy="465868"/>
            <a:chOff x="890743" y="4081750"/>
            <a:chExt cx="465870" cy="465868"/>
          </a:xfrm>
        </p:grpSpPr>
        <p:sp>
          <p:nvSpPr>
            <p:cNvPr id="9" name="円/楕円 8"/>
            <p:cNvSpPr/>
            <p:nvPr/>
          </p:nvSpPr>
          <p:spPr>
            <a:xfrm>
              <a:off x="890743" y="408175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64820" y="4130017"/>
              <a:ext cx="317716" cy="369332"/>
            </a:xfrm>
            <a:prstGeom prst="rect">
              <a:avLst/>
            </a:prstGeom>
            <a:noFill/>
          </p:spPr>
          <p:txBody>
            <a:bodyPr wrap="none" rtlCol="0">
              <a:spAutoFit/>
            </a:bodyPr>
            <a:lstStyle/>
            <a:p>
              <a:r>
                <a:rPr kumimoji="1" lang="en-US" altLang="ja-JP" b="1" dirty="0">
                  <a:solidFill>
                    <a:schemeClr val="bg1"/>
                  </a:solidFill>
                  <a:latin typeface="+mn-ea"/>
                </a:rPr>
                <a:t>3</a:t>
              </a:r>
              <a:endParaRPr kumimoji="1" lang="ja-JP" altLang="en-US" b="1" dirty="0">
                <a:solidFill>
                  <a:schemeClr val="bg1"/>
                </a:solidFill>
                <a:latin typeface="+mn-ea"/>
              </a:endParaRPr>
            </a:p>
          </p:txBody>
        </p:sp>
      </p:grpSp>
      <p:grpSp>
        <p:nvGrpSpPr>
          <p:cNvPr id="13" name="グループ化 12"/>
          <p:cNvGrpSpPr/>
          <p:nvPr/>
        </p:nvGrpSpPr>
        <p:grpSpPr>
          <a:xfrm>
            <a:off x="6253216" y="4640020"/>
            <a:ext cx="465870" cy="465868"/>
            <a:chOff x="890743" y="5147280"/>
            <a:chExt cx="465870" cy="465868"/>
          </a:xfrm>
        </p:grpSpPr>
        <p:sp>
          <p:nvSpPr>
            <p:cNvPr id="11" name="円/楕円 10"/>
            <p:cNvSpPr/>
            <p:nvPr/>
          </p:nvSpPr>
          <p:spPr>
            <a:xfrm>
              <a:off x="890743" y="514728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64820" y="5195547"/>
              <a:ext cx="317716" cy="369332"/>
            </a:xfrm>
            <a:prstGeom prst="rect">
              <a:avLst/>
            </a:prstGeom>
            <a:noFill/>
          </p:spPr>
          <p:txBody>
            <a:bodyPr wrap="none" rtlCol="0">
              <a:spAutoFit/>
            </a:bodyPr>
            <a:lstStyle/>
            <a:p>
              <a:r>
                <a:rPr kumimoji="1" lang="en-US" altLang="ja-JP" b="1" dirty="0">
                  <a:solidFill>
                    <a:schemeClr val="bg1"/>
                  </a:solidFill>
                  <a:latin typeface="+mn-ea"/>
                </a:rPr>
                <a:t>4</a:t>
              </a:r>
              <a:endParaRPr kumimoji="1" lang="ja-JP" altLang="en-US" b="1" dirty="0">
                <a:solidFill>
                  <a:schemeClr val="bg1"/>
                </a:solidFill>
                <a:latin typeface="+mn-ea"/>
              </a:endParaRPr>
            </a:p>
          </p:txBody>
        </p:sp>
      </p:grpSp>
      <p:sp>
        <p:nvSpPr>
          <p:cNvPr id="18" name="コンテンツ プレースホルダー 2">
            <a:extLst>
              <a:ext uri="{FF2B5EF4-FFF2-40B4-BE49-F238E27FC236}">
                <a16:creationId xmlns:a16="http://schemas.microsoft.com/office/drawing/2014/main" id="{2073064E-ABC1-8F87-99DF-94DDAE6432FA}"/>
              </a:ext>
            </a:extLst>
          </p:cNvPr>
          <p:cNvSpPr txBox="1">
            <a:spLocks/>
          </p:cNvSpPr>
          <p:nvPr/>
        </p:nvSpPr>
        <p:spPr>
          <a:xfrm>
            <a:off x="560637" y="3082093"/>
            <a:ext cx="5238566" cy="1272143"/>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nSpc>
                <a:spcPct val="100000"/>
              </a:lnSpc>
              <a:buNone/>
            </a:pPr>
            <a:r>
              <a:rPr lang="ja-JP" altLang="en-US" sz="1600" b="1" dirty="0">
                <a:latin typeface="+mn-ea"/>
              </a:rPr>
              <a:t>破産危機の会社を再生するには</a:t>
            </a:r>
            <a:endParaRPr lang="en-US" altLang="ja-JP" sz="1600" b="1" dirty="0">
              <a:latin typeface="+mn-ea"/>
            </a:endParaRPr>
          </a:p>
          <a:p>
            <a:pPr marL="0" indent="0">
              <a:lnSpc>
                <a:spcPct val="100000"/>
              </a:lnSpc>
              <a:buNone/>
            </a:pPr>
            <a:r>
              <a:rPr lang="ja-JP" altLang="en-US" sz="2400" b="1" dirty="0">
                <a:solidFill>
                  <a:srgbClr val="C00000"/>
                </a:solidFill>
                <a:latin typeface="+mn-ea"/>
              </a:rPr>
              <a:t>「人格」</a:t>
            </a:r>
            <a:r>
              <a:rPr lang="ja-JP" altLang="en-US" sz="1600" b="1" dirty="0">
                <a:latin typeface="+mn-ea"/>
              </a:rPr>
              <a:t>と</a:t>
            </a:r>
            <a:r>
              <a:rPr lang="ja-JP" altLang="en-US" sz="2400" b="1" dirty="0">
                <a:solidFill>
                  <a:srgbClr val="C00000"/>
                </a:solidFill>
                <a:latin typeface="+mn-ea"/>
              </a:rPr>
              <a:t>「信頼性」</a:t>
            </a:r>
            <a:r>
              <a:rPr lang="ja-JP" altLang="en-US" sz="1600" b="1" dirty="0">
                <a:latin typeface="+mn-ea"/>
              </a:rPr>
              <a:t>と</a:t>
            </a:r>
            <a:r>
              <a:rPr lang="ja-JP" altLang="en-US" sz="2400" b="1" dirty="0">
                <a:solidFill>
                  <a:srgbClr val="C00000"/>
                </a:solidFill>
                <a:latin typeface="+mn-ea"/>
              </a:rPr>
              <a:t>「奉仕の心」</a:t>
            </a:r>
            <a:endParaRPr lang="en-US" altLang="ja-JP" sz="2400" b="1" dirty="0">
              <a:solidFill>
                <a:srgbClr val="C00000"/>
              </a:solidFill>
              <a:latin typeface="+mn-ea"/>
            </a:endParaRPr>
          </a:p>
          <a:p>
            <a:pPr marL="0" indent="0" algn="r">
              <a:lnSpc>
                <a:spcPct val="100000"/>
              </a:lnSpc>
              <a:buNone/>
            </a:pPr>
            <a:r>
              <a:rPr lang="ja-JP" altLang="en-US" sz="1600" b="1" dirty="0">
                <a:latin typeface="+mn-ea"/>
              </a:rPr>
              <a:t>つまり、</a:t>
            </a:r>
            <a:r>
              <a:rPr lang="ja-JP" altLang="en-US" b="1" dirty="0">
                <a:latin typeface="+mn-ea"/>
              </a:rPr>
              <a:t>職業奉仕</a:t>
            </a:r>
            <a:r>
              <a:rPr lang="ja-JP" altLang="en-US" sz="1600" b="1" dirty="0">
                <a:latin typeface="+mn-ea"/>
              </a:rPr>
              <a:t>が必要</a:t>
            </a:r>
            <a:endParaRPr lang="en-US" altLang="ja-JP" sz="1600" b="1" dirty="0">
              <a:latin typeface="+mn-ea"/>
            </a:endParaRPr>
          </a:p>
        </p:txBody>
      </p:sp>
      <p:sp>
        <p:nvSpPr>
          <p:cNvPr id="20" name="コンテンツ プレースホルダー 2">
            <a:extLst>
              <a:ext uri="{FF2B5EF4-FFF2-40B4-BE49-F238E27FC236}">
                <a16:creationId xmlns:a16="http://schemas.microsoft.com/office/drawing/2014/main" id="{2073064E-ABC1-8F87-99DF-94DDAE6432FA}"/>
              </a:ext>
            </a:extLst>
          </p:cNvPr>
          <p:cNvSpPr txBox="1">
            <a:spLocks/>
          </p:cNvSpPr>
          <p:nvPr/>
        </p:nvSpPr>
        <p:spPr>
          <a:xfrm>
            <a:off x="596018" y="1894396"/>
            <a:ext cx="5007056" cy="959237"/>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nSpc>
                <a:spcPct val="100000"/>
              </a:lnSpc>
              <a:buNone/>
            </a:pPr>
            <a:r>
              <a:rPr lang="en-US" altLang="ja-JP" sz="1600" b="1" dirty="0">
                <a:latin typeface="+mn-ea"/>
              </a:rPr>
              <a:t>1932</a:t>
            </a:r>
            <a:r>
              <a:rPr lang="ja-JP" altLang="ja-JP" sz="1600" b="1" dirty="0">
                <a:latin typeface="+mn-ea"/>
              </a:rPr>
              <a:t>年世界大恐慌</a:t>
            </a:r>
            <a:endParaRPr lang="en-US" altLang="ja-JP" sz="1600" b="1" dirty="0">
              <a:latin typeface="+mn-ea"/>
            </a:endParaRPr>
          </a:p>
          <a:p>
            <a:pPr marL="0" indent="0">
              <a:lnSpc>
                <a:spcPct val="100000"/>
              </a:lnSpc>
              <a:buNone/>
            </a:pPr>
            <a:r>
              <a:rPr lang="ja-JP" altLang="en-US" sz="1600" b="1" dirty="0"/>
              <a:t>ハーバート・テーラー</a:t>
            </a:r>
            <a:r>
              <a:rPr lang="ja-JP" altLang="en-US" sz="1600" b="1" dirty="0">
                <a:latin typeface="+mn-ea"/>
              </a:rPr>
              <a:t>は、</a:t>
            </a:r>
            <a:r>
              <a:rPr lang="ja-JP" altLang="ja-JP" sz="1600" b="1" dirty="0">
                <a:latin typeface="+mn-ea"/>
              </a:rPr>
              <a:t>大不況の中で</a:t>
            </a:r>
            <a:r>
              <a:rPr lang="ja-JP" altLang="en-US" sz="1600" b="1" dirty="0">
                <a:latin typeface="+mn-ea"/>
              </a:rPr>
              <a:t>破産の危機にある会社を、救って欲しいと要請される</a:t>
            </a:r>
            <a:endParaRPr lang="en-US" altLang="ja-JP" sz="1600" b="1" dirty="0">
              <a:latin typeface="+mn-ea"/>
            </a:endParaRPr>
          </a:p>
        </p:txBody>
      </p:sp>
      <p:sp>
        <p:nvSpPr>
          <p:cNvPr id="21" name="コンテンツ プレースホルダー 2">
            <a:extLst>
              <a:ext uri="{FF2B5EF4-FFF2-40B4-BE49-F238E27FC236}">
                <a16:creationId xmlns:a16="http://schemas.microsoft.com/office/drawing/2014/main" id="{2073064E-ABC1-8F87-99DF-94DDAE6432FA}"/>
              </a:ext>
            </a:extLst>
          </p:cNvPr>
          <p:cNvSpPr txBox="1">
            <a:spLocks/>
          </p:cNvSpPr>
          <p:nvPr/>
        </p:nvSpPr>
        <p:spPr>
          <a:xfrm>
            <a:off x="560637" y="4582696"/>
            <a:ext cx="5007056" cy="1703030"/>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nSpc>
                <a:spcPct val="100000"/>
              </a:lnSpc>
              <a:buNone/>
            </a:pPr>
            <a:r>
              <a:rPr lang="ja-JP" altLang="en-US" sz="1600" b="1" dirty="0">
                <a:latin typeface="+mn-ea"/>
              </a:rPr>
              <a:t>その育成の指針として会社の従業員が使えるような倫理上の尺度になる項目として作られたのが、</a:t>
            </a:r>
            <a:endParaRPr lang="en-US" altLang="ja-JP" sz="1600" b="1" dirty="0">
              <a:latin typeface="+mn-ea"/>
            </a:endParaRPr>
          </a:p>
          <a:p>
            <a:pPr marL="0" indent="0" algn="ctr">
              <a:lnSpc>
                <a:spcPct val="100000"/>
              </a:lnSpc>
              <a:buNone/>
            </a:pPr>
            <a:r>
              <a:rPr lang="ja-JP" altLang="en-US" sz="2400" b="1" dirty="0">
                <a:solidFill>
                  <a:srgbClr val="C00000"/>
                </a:solidFill>
                <a:latin typeface="+mn-ea"/>
              </a:rPr>
              <a:t>「四つのテスト」</a:t>
            </a:r>
            <a:endParaRPr lang="en-US" altLang="ja-JP" sz="2400" b="1" dirty="0">
              <a:solidFill>
                <a:srgbClr val="C00000"/>
              </a:solidFill>
              <a:latin typeface="+mn-ea"/>
            </a:endParaRPr>
          </a:p>
          <a:p>
            <a:pPr marL="0" indent="0">
              <a:lnSpc>
                <a:spcPct val="100000"/>
              </a:lnSpc>
              <a:buNone/>
            </a:pPr>
            <a:r>
              <a:rPr lang="ja-JP" altLang="en-US" sz="1600" b="1" dirty="0">
                <a:latin typeface="+mn-ea"/>
              </a:rPr>
              <a:t>この４つのテストの実践により、見事に危機的状況から会社を再生させる事に成功</a:t>
            </a:r>
            <a:endParaRPr lang="en-US" altLang="ja-JP" sz="1600" b="1" dirty="0">
              <a:latin typeface="+mn-ea"/>
            </a:endParaRPr>
          </a:p>
        </p:txBody>
      </p:sp>
      <p:grpSp>
        <p:nvGrpSpPr>
          <p:cNvPr id="22" name="グループ化 21"/>
          <p:cNvGrpSpPr/>
          <p:nvPr/>
        </p:nvGrpSpPr>
        <p:grpSpPr>
          <a:xfrm>
            <a:off x="-75172" y="197900"/>
            <a:ext cx="1220000" cy="683283"/>
            <a:chOff x="-75172" y="197900"/>
            <a:chExt cx="1220000" cy="683283"/>
          </a:xfrm>
        </p:grpSpPr>
        <p:sp>
          <p:nvSpPr>
            <p:cNvPr id="23" name="正方形/長方形 22"/>
            <p:cNvSpPr/>
            <p:nvPr/>
          </p:nvSpPr>
          <p:spPr>
            <a:xfrm>
              <a:off x="-75172" y="199012"/>
              <a:ext cx="878913" cy="682171"/>
            </a:xfrm>
            <a:prstGeom prst="rect">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62657" y="197900"/>
              <a:ext cx="682171" cy="682171"/>
            </a:xfrm>
            <a:prstGeom prst="ellipse">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3406" y="339693"/>
              <a:ext cx="889987" cy="461665"/>
            </a:xfrm>
            <a:prstGeom prst="rect">
              <a:avLst/>
            </a:prstGeom>
            <a:noFill/>
          </p:spPr>
          <p:txBody>
            <a:bodyPr wrap="none" rtlCol="0">
              <a:spAutoFit/>
            </a:bodyPr>
            <a:lstStyle/>
            <a:p>
              <a:r>
                <a:rPr kumimoji="1" lang="en-US" altLang="ja-JP" sz="2400" b="1" dirty="0">
                  <a:solidFill>
                    <a:schemeClr val="bg1"/>
                  </a:solidFill>
                  <a:latin typeface="+mn-ea"/>
                </a:rPr>
                <a:t>1932</a:t>
              </a:r>
              <a:endParaRPr kumimoji="1" lang="ja-JP" altLang="en-US" sz="2400" b="1" dirty="0">
                <a:solidFill>
                  <a:schemeClr val="bg1"/>
                </a:solidFill>
                <a:latin typeface="+mn-ea"/>
              </a:endParaRPr>
            </a:p>
          </p:txBody>
        </p:sp>
      </p:grpSp>
    </p:spTree>
    <p:extLst>
      <p:ext uri="{BB962C8B-B14F-4D97-AF65-F5344CB8AC3E}">
        <p14:creationId xmlns:p14="http://schemas.microsoft.com/office/powerpoint/2010/main" val="17559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530677" y="5745202"/>
            <a:ext cx="4698722" cy="338554"/>
          </a:xfrm>
          <a:prstGeom prst="rect">
            <a:avLst/>
          </a:prstGeom>
          <a:noFill/>
        </p:spPr>
        <p:txBody>
          <a:bodyPr wrap="none" rtlCol="0">
            <a:spAutoFit/>
          </a:bodyPr>
          <a:lstStyle/>
          <a:p>
            <a:r>
              <a:rPr kumimoji="1" lang="ja-JP" altLang="en-US" sz="1600" b="1" dirty="0"/>
              <a:t>（クラブ奉仕、職業奉仕、社会奉仕、国際奉仕）</a:t>
            </a:r>
          </a:p>
        </p:txBody>
      </p:sp>
      <p:sp>
        <p:nvSpPr>
          <p:cNvPr id="52" name="正方形/長方形 51"/>
          <p:cNvSpPr/>
          <p:nvPr/>
        </p:nvSpPr>
        <p:spPr>
          <a:xfrm>
            <a:off x="6141361" y="4148332"/>
            <a:ext cx="878913" cy="682171"/>
          </a:xfrm>
          <a:prstGeom prst="rect">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131006" y="3190741"/>
            <a:ext cx="878913" cy="682171"/>
          </a:xfrm>
          <a:prstGeom prst="rect">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123762" y="2127240"/>
            <a:ext cx="878913" cy="682171"/>
          </a:xfrm>
          <a:prstGeom prst="rect">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141361" y="5062732"/>
            <a:ext cx="878913" cy="682171"/>
          </a:xfrm>
          <a:prstGeom prst="rect">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29069" y="5196323"/>
            <a:ext cx="878913" cy="682171"/>
          </a:xfrm>
          <a:prstGeom prst="rect">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29069" y="4187306"/>
            <a:ext cx="878913" cy="682171"/>
          </a:xfrm>
          <a:prstGeom prst="rect">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29069" y="3137175"/>
            <a:ext cx="878913" cy="682171"/>
          </a:xfrm>
          <a:prstGeom prst="rect">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9069" y="2144146"/>
            <a:ext cx="878913" cy="682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31035" y="2140288"/>
            <a:ext cx="340847" cy="3739796"/>
          </a:xfrm>
          <a:prstGeom prst="rect">
            <a:avLst/>
          </a:prstGeom>
          <a:gradFill flip="none" rotWithShape="1">
            <a:gsLst>
              <a:gs pos="0">
                <a:srgbClr val="002060"/>
              </a:gs>
              <a:gs pos="68000">
                <a:srgbClr val="531273"/>
              </a:gs>
              <a:gs pos="100000">
                <a:srgbClr val="8E078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17FB59F-3D82-287E-B542-FFAC0DD711EF}"/>
              </a:ext>
            </a:extLst>
          </p:cNvPr>
          <p:cNvSpPr>
            <a:spLocks noGrp="1"/>
          </p:cNvSpPr>
          <p:nvPr>
            <p:ph type="title"/>
          </p:nvPr>
        </p:nvSpPr>
        <p:spPr/>
        <p:txBody>
          <a:bodyPr/>
          <a:lstStyle/>
          <a:p>
            <a:r>
              <a:rPr kumimoji="1" lang="ja-JP" altLang="en-US" b="1" dirty="0">
                <a:latin typeface="+mn-ea"/>
                <a:ea typeface="+mn-ea"/>
              </a:rPr>
              <a:t>ロータリーと職業奉仕の歴史と変貌</a:t>
            </a:r>
          </a:p>
        </p:txBody>
      </p:sp>
      <p:sp>
        <p:nvSpPr>
          <p:cNvPr id="7" name="円/楕円 6"/>
          <p:cNvSpPr/>
          <p:nvPr/>
        </p:nvSpPr>
        <p:spPr>
          <a:xfrm>
            <a:off x="866898" y="2145463"/>
            <a:ext cx="682171" cy="68217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61404" y="2163383"/>
            <a:ext cx="3416320" cy="646331"/>
          </a:xfrm>
          <a:prstGeom prst="rect">
            <a:avLst/>
          </a:prstGeom>
          <a:noFill/>
        </p:spPr>
        <p:txBody>
          <a:bodyPr wrap="none" rtlCol="0">
            <a:spAutoFit/>
          </a:bodyPr>
          <a:lstStyle/>
          <a:p>
            <a:r>
              <a:rPr kumimoji="1" lang="ja-JP" altLang="en-US" b="1" dirty="0"/>
              <a:t>ロータリーの誕生　</a:t>
            </a:r>
            <a:r>
              <a:rPr kumimoji="1" lang="en-US" altLang="ja-JP" b="1" dirty="0"/>
              <a:t>in</a:t>
            </a:r>
            <a:r>
              <a:rPr kumimoji="1" lang="ja-JP" altLang="en-US" b="1" dirty="0"/>
              <a:t>シカゴ</a:t>
            </a:r>
            <a:endParaRPr kumimoji="1" lang="en-US" altLang="ja-JP" b="1" dirty="0"/>
          </a:p>
          <a:p>
            <a:r>
              <a:rPr kumimoji="1" lang="ja-JP" altLang="en-US" b="1" dirty="0">
                <a:solidFill>
                  <a:srgbClr val="C00000"/>
                </a:solidFill>
              </a:rPr>
              <a:t>「親睦」</a:t>
            </a:r>
            <a:r>
              <a:rPr kumimoji="1" lang="ja-JP" altLang="en-US" b="1" dirty="0"/>
              <a:t>と</a:t>
            </a:r>
            <a:r>
              <a:rPr kumimoji="1" lang="ja-JP" altLang="en-US" b="1" dirty="0">
                <a:solidFill>
                  <a:srgbClr val="C00000"/>
                </a:solidFill>
              </a:rPr>
              <a:t>「実業互恵」</a:t>
            </a:r>
            <a:r>
              <a:rPr kumimoji="1" lang="ja-JP" altLang="en-US" b="1" dirty="0"/>
              <a:t>が目的</a:t>
            </a:r>
          </a:p>
        </p:txBody>
      </p:sp>
      <p:sp>
        <p:nvSpPr>
          <p:cNvPr id="11" name="テキスト ボックス 10"/>
          <p:cNvSpPr txBox="1"/>
          <p:nvPr/>
        </p:nvSpPr>
        <p:spPr>
          <a:xfrm>
            <a:off x="749535" y="2301882"/>
            <a:ext cx="716863" cy="369332"/>
          </a:xfrm>
          <a:prstGeom prst="rect">
            <a:avLst/>
          </a:prstGeom>
          <a:noFill/>
        </p:spPr>
        <p:txBody>
          <a:bodyPr wrap="none" rtlCol="0">
            <a:spAutoFit/>
          </a:bodyPr>
          <a:lstStyle/>
          <a:p>
            <a:r>
              <a:rPr kumimoji="1" lang="en-US" altLang="ja-JP" b="1" dirty="0">
                <a:solidFill>
                  <a:schemeClr val="bg1"/>
                </a:solidFill>
                <a:latin typeface="+mn-ea"/>
              </a:rPr>
              <a:t>1905</a:t>
            </a:r>
          </a:p>
        </p:txBody>
      </p:sp>
      <p:sp>
        <p:nvSpPr>
          <p:cNvPr id="12" name="円/楕円 11"/>
          <p:cNvSpPr/>
          <p:nvPr/>
        </p:nvSpPr>
        <p:spPr>
          <a:xfrm>
            <a:off x="866898" y="3136063"/>
            <a:ext cx="682171" cy="682171"/>
          </a:xfrm>
          <a:prstGeom prst="ellipse">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866898" y="4186532"/>
            <a:ext cx="682171" cy="682171"/>
          </a:xfrm>
          <a:prstGeom prst="ellipse">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66898" y="5197913"/>
            <a:ext cx="682171" cy="682171"/>
          </a:xfrm>
          <a:prstGeom prst="ellipse">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49535" y="4368757"/>
            <a:ext cx="716863" cy="369332"/>
          </a:xfrm>
          <a:prstGeom prst="rect">
            <a:avLst/>
          </a:prstGeom>
          <a:noFill/>
        </p:spPr>
        <p:txBody>
          <a:bodyPr wrap="none" rtlCol="0">
            <a:spAutoFit/>
          </a:bodyPr>
          <a:lstStyle/>
          <a:p>
            <a:r>
              <a:rPr kumimoji="1" lang="en-US" altLang="ja-JP" b="1" dirty="0">
                <a:solidFill>
                  <a:schemeClr val="bg1"/>
                </a:solidFill>
                <a:latin typeface="+mn-ea"/>
              </a:rPr>
              <a:t>1912</a:t>
            </a:r>
            <a:endParaRPr kumimoji="1" lang="ja-JP" altLang="en-US" b="1" dirty="0">
              <a:solidFill>
                <a:schemeClr val="bg1"/>
              </a:solidFill>
              <a:latin typeface="+mn-ea"/>
            </a:endParaRPr>
          </a:p>
        </p:txBody>
      </p:sp>
      <p:sp>
        <p:nvSpPr>
          <p:cNvPr id="14" name="テキスト ボックス 13"/>
          <p:cNvSpPr txBox="1"/>
          <p:nvPr/>
        </p:nvSpPr>
        <p:spPr>
          <a:xfrm>
            <a:off x="1661404" y="4230258"/>
            <a:ext cx="3185487" cy="646331"/>
          </a:xfrm>
          <a:prstGeom prst="rect">
            <a:avLst/>
          </a:prstGeom>
          <a:noFill/>
        </p:spPr>
        <p:txBody>
          <a:bodyPr wrap="none" rtlCol="0">
            <a:spAutoFit/>
          </a:bodyPr>
          <a:lstStyle/>
          <a:p>
            <a:r>
              <a:rPr kumimoji="1" lang="ja-JP" altLang="en-US" b="1" dirty="0">
                <a:solidFill>
                  <a:srgbClr val="C00000"/>
                </a:solidFill>
              </a:rPr>
              <a:t>「ロータリーの目的」</a:t>
            </a:r>
            <a:r>
              <a:rPr kumimoji="1" lang="ja-JP" altLang="en-US" b="1" dirty="0"/>
              <a:t>を制定</a:t>
            </a:r>
            <a:endParaRPr kumimoji="1" lang="en-US" altLang="ja-JP" b="1" dirty="0"/>
          </a:p>
          <a:p>
            <a:r>
              <a:rPr kumimoji="1" lang="ja-JP" altLang="en-US" b="1" dirty="0"/>
              <a:t>　</a:t>
            </a:r>
            <a:r>
              <a:rPr kumimoji="1" lang="en-US" altLang="ja-JP" b="1" dirty="0"/>
              <a:t>(</a:t>
            </a:r>
            <a:r>
              <a:rPr kumimoji="1" lang="ja-JP" altLang="en-US" b="1" dirty="0"/>
              <a:t>旧「ロータリーの綱領」</a:t>
            </a:r>
            <a:r>
              <a:rPr kumimoji="1" lang="en-US" altLang="ja-JP" b="1" dirty="0"/>
              <a:t>)</a:t>
            </a:r>
            <a:endParaRPr kumimoji="1" lang="ja-JP" altLang="en-US" b="1" dirty="0"/>
          </a:p>
        </p:txBody>
      </p:sp>
      <p:sp>
        <p:nvSpPr>
          <p:cNvPr id="19" name="テキスト ボックス 18"/>
          <p:cNvSpPr txBox="1"/>
          <p:nvPr/>
        </p:nvSpPr>
        <p:spPr>
          <a:xfrm>
            <a:off x="749535" y="5375684"/>
            <a:ext cx="716863" cy="369332"/>
          </a:xfrm>
          <a:prstGeom prst="rect">
            <a:avLst/>
          </a:prstGeom>
          <a:noFill/>
        </p:spPr>
        <p:txBody>
          <a:bodyPr wrap="none" rtlCol="0">
            <a:spAutoFit/>
          </a:bodyPr>
          <a:lstStyle/>
          <a:p>
            <a:r>
              <a:rPr kumimoji="1" lang="en-US" altLang="ja-JP" b="1" dirty="0">
                <a:solidFill>
                  <a:schemeClr val="bg1"/>
                </a:solidFill>
                <a:latin typeface="+mn-ea"/>
              </a:rPr>
              <a:t>1927</a:t>
            </a:r>
            <a:endParaRPr kumimoji="1" lang="ja-JP" altLang="en-US" b="1" dirty="0">
              <a:solidFill>
                <a:schemeClr val="bg1"/>
              </a:solidFill>
              <a:latin typeface="+mn-ea"/>
            </a:endParaRPr>
          </a:p>
        </p:txBody>
      </p:sp>
      <p:sp>
        <p:nvSpPr>
          <p:cNvPr id="20" name="テキスト ボックス 19"/>
          <p:cNvSpPr txBox="1"/>
          <p:nvPr/>
        </p:nvSpPr>
        <p:spPr>
          <a:xfrm>
            <a:off x="1661404" y="5193459"/>
            <a:ext cx="3980577" cy="615553"/>
          </a:xfrm>
          <a:prstGeom prst="rect">
            <a:avLst/>
          </a:prstGeom>
          <a:noFill/>
        </p:spPr>
        <p:txBody>
          <a:bodyPr wrap="none" rtlCol="0">
            <a:spAutoFit/>
          </a:bodyPr>
          <a:lstStyle/>
          <a:p>
            <a:r>
              <a:rPr kumimoji="1" lang="ja-JP" altLang="en-US" sz="1600" b="1" dirty="0"/>
              <a:t>ベルギーオステンド国際大会</a:t>
            </a:r>
            <a:endParaRPr kumimoji="1" lang="en-US" altLang="ja-JP" sz="1600" b="1" dirty="0"/>
          </a:p>
          <a:p>
            <a:r>
              <a:rPr kumimoji="1" lang="ja-JP" altLang="en-US" sz="1600" b="1" dirty="0"/>
              <a:t>奉仕部門を</a:t>
            </a:r>
            <a:r>
              <a:rPr kumimoji="1" lang="ja-JP" altLang="en-US" b="1" dirty="0">
                <a:solidFill>
                  <a:srgbClr val="B71E42"/>
                </a:solidFill>
              </a:rPr>
              <a:t>四大奉仕</a:t>
            </a:r>
            <a:r>
              <a:rPr kumimoji="1" lang="ja-JP" altLang="en-US" sz="1600" b="1" dirty="0"/>
              <a:t>に分けることを決定</a:t>
            </a:r>
            <a:endParaRPr kumimoji="1" lang="en-US" altLang="ja-JP" sz="1600" b="1" dirty="0"/>
          </a:p>
        </p:txBody>
      </p:sp>
      <p:sp>
        <p:nvSpPr>
          <p:cNvPr id="29" name="テキスト ボックス 28"/>
          <p:cNvSpPr txBox="1"/>
          <p:nvPr/>
        </p:nvSpPr>
        <p:spPr>
          <a:xfrm>
            <a:off x="749535" y="3302692"/>
            <a:ext cx="716863" cy="369332"/>
          </a:xfrm>
          <a:prstGeom prst="rect">
            <a:avLst/>
          </a:prstGeom>
          <a:noFill/>
        </p:spPr>
        <p:txBody>
          <a:bodyPr wrap="none" rtlCol="0">
            <a:spAutoFit/>
          </a:bodyPr>
          <a:lstStyle/>
          <a:p>
            <a:r>
              <a:rPr kumimoji="1" lang="en-US" altLang="ja-JP" b="1" dirty="0">
                <a:solidFill>
                  <a:schemeClr val="bg1"/>
                </a:solidFill>
                <a:latin typeface="+mn-ea"/>
              </a:rPr>
              <a:t>1911</a:t>
            </a:r>
            <a:endParaRPr kumimoji="1" lang="ja-JP" altLang="en-US" b="1" dirty="0">
              <a:solidFill>
                <a:schemeClr val="bg1"/>
              </a:solidFill>
              <a:latin typeface="+mn-ea"/>
            </a:endParaRPr>
          </a:p>
        </p:txBody>
      </p:sp>
      <p:sp>
        <p:nvSpPr>
          <p:cNvPr id="30" name="テキスト ボックス 29"/>
          <p:cNvSpPr txBox="1"/>
          <p:nvPr/>
        </p:nvSpPr>
        <p:spPr>
          <a:xfrm>
            <a:off x="1661404" y="3164193"/>
            <a:ext cx="3647152" cy="923330"/>
          </a:xfrm>
          <a:prstGeom prst="rect">
            <a:avLst/>
          </a:prstGeom>
          <a:noFill/>
        </p:spPr>
        <p:txBody>
          <a:bodyPr wrap="none" rtlCol="0">
            <a:spAutoFit/>
          </a:bodyPr>
          <a:lstStyle/>
          <a:p>
            <a:r>
              <a:rPr kumimoji="1" lang="ja-JP" altLang="en-US" b="1" dirty="0">
                <a:latin typeface="+mn-ea"/>
              </a:rPr>
              <a:t>アーサーシェルドン</a:t>
            </a:r>
            <a:endParaRPr kumimoji="1" lang="en-US" altLang="ja-JP" b="1" dirty="0">
              <a:latin typeface="+mn-ea"/>
            </a:endParaRPr>
          </a:p>
          <a:p>
            <a:r>
              <a:rPr kumimoji="1" lang="ja-JP" altLang="en-US" b="1" dirty="0">
                <a:solidFill>
                  <a:srgbClr val="C00000"/>
                </a:solidFill>
                <a:latin typeface="+mn-ea"/>
              </a:rPr>
              <a:t>「</a:t>
            </a:r>
            <a:r>
              <a:rPr lang="ja-JP" altLang="en-US" b="1" dirty="0">
                <a:solidFill>
                  <a:srgbClr val="C00000"/>
                </a:solidFill>
              </a:rPr>
              <a:t>最もよく奉仕する者、</a:t>
            </a:r>
            <a:endParaRPr lang="en-US" altLang="ja-JP" b="1" dirty="0">
              <a:solidFill>
                <a:srgbClr val="C00000"/>
              </a:solidFill>
            </a:endParaRPr>
          </a:p>
          <a:p>
            <a:r>
              <a:rPr lang="ja-JP" altLang="en-US" b="1" dirty="0">
                <a:solidFill>
                  <a:srgbClr val="C00000"/>
                </a:solidFill>
              </a:rPr>
              <a:t>　　　　　最も多く報いられる</a:t>
            </a:r>
            <a:r>
              <a:rPr kumimoji="1" lang="ja-JP" altLang="en-US" b="1" dirty="0">
                <a:solidFill>
                  <a:srgbClr val="C00000"/>
                </a:solidFill>
                <a:latin typeface="+mn-ea"/>
              </a:rPr>
              <a:t>」</a:t>
            </a:r>
            <a:endParaRPr kumimoji="1" lang="en-US" altLang="ja-JP" b="1" dirty="0">
              <a:solidFill>
                <a:srgbClr val="C00000"/>
              </a:solidFill>
              <a:latin typeface="+mn-ea"/>
            </a:endParaRPr>
          </a:p>
        </p:txBody>
      </p:sp>
      <p:sp>
        <p:nvSpPr>
          <p:cNvPr id="25" name="円/楕円 24"/>
          <p:cNvSpPr/>
          <p:nvPr/>
        </p:nvSpPr>
        <p:spPr>
          <a:xfrm>
            <a:off x="6666325" y="3184254"/>
            <a:ext cx="682171" cy="682171"/>
          </a:xfrm>
          <a:prstGeom prst="ellipse">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548962" y="3340673"/>
            <a:ext cx="716863" cy="369332"/>
          </a:xfrm>
          <a:prstGeom prst="rect">
            <a:avLst/>
          </a:prstGeom>
          <a:noFill/>
        </p:spPr>
        <p:txBody>
          <a:bodyPr wrap="none" rtlCol="0">
            <a:spAutoFit/>
          </a:bodyPr>
          <a:lstStyle/>
          <a:p>
            <a:r>
              <a:rPr kumimoji="1" lang="en-US" altLang="ja-JP" b="1" dirty="0">
                <a:solidFill>
                  <a:schemeClr val="bg1"/>
                </a:solidFill>
                <a:latin typeface="+mn-ea"/>
              </a:rPr>
              <a:t>1987</a:t>
            </a:r>
            <a:endParaRPr kumimoji="1" lang="ja-JP" altLang="en-US" b="1" dirty="0">
              <a:solidFill>
                <a:schemeClr val="bg1"/>
              </a:solidFill>
              <a:latin typeface="+mn-ea"/>
            </a:endParaRPr>
          </a:p>
        </p:txBody>
      </p:sp>
      <p:sp>
        <p:nvSpPr>
          <p:cNvPr id="27" name="テキスト ボックス 26"/>
          <p:cNvSpPr txBox="1"/>
          <p:nvPr/>
        </p:nvSpPr>
        <p:spPr>
          <a:xfrm>
            <a:off x="7410031" y="3340673"/>
            <a:ext cx="2492990" cy="369332"/>
          </a:xfrm>
          <a:prstGeom prst="rect">
            <a:avLst/>
          </a:prstGeom>
          <a:noFill/>
        </p:spPr>
        <p:txBody>
          <a:bodyPr wrap="none" rtlCol="0">
            <a:spAutoFit/>
          </a:bodyPr>
          <a:lstStyle/>
          <a:p>
            <a:r>
              <a:rPr kumimoji="1" lang="ja-JP" altLang="en-US" b="1" dirty="0"/>
              <a:t>職業奉仕に関する声明</a:t>
            </a:r>
          </a:p>
        </p:txBody>
      </p:sp>
      <p:sp>
        <p:nvSpPr>
          <p:cNvPr id="31" name="円/楕円 30"/>
          <p:cNvSpPr/>
          <p:nvPr/>
        </p:nvSpPr>
        <p:spPr>
          <a:xfrm>
            <a:off x="6666325" y="5065745"/>
            <a:ext cx="682171" cy="682171"/>
          </a:xfrm>
          <a:prstGeom prst="ellipse">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548962" y="5222164"/>
            <a:ext cx="716863" cy="369332"/>
          </a:xfrm>
          <a:prstGeom prst="rect">
            <a:avLst/>
          </a:prstGeom>
          <a:noFill/>
        </p:spPr>
        <p:txBody>
          <a:bodyPr wrap="none" rtlCol="0">
            <a:spAutoFit/>
          </a:bodyPr>
          <a:lstStyle/>
          <a:p>
            <a:r>
              <a:rPr kumimoji="1" lang="en-US" altLang="ja-JP" b="1" dirty="0">
                <a:solidFill>
                  <a:schemeClr val="bg1"/>
                </a:solidFill>
                <a:latin typeface="+mn-ea"/>
              </a:rPr>
              <a:t>2016</a:t>
            </a:r>
            <a:endParaRPr kumimoji="1" lang="ja-JP" altLang="en-US" b="1" dirty="0">
              <a:solidFill>
                <a:schemeClr val="bg1"/>
              </a:solidFill>
              <a:latin typeface="+mn-ea"/>
            </a:endParaRPr>
          </a:p>
        </p:txBody>
      </p:sp>
      <p:sp>
        <p:nvSpPr>
          <p:cNvPr id="34" name="テキスト ボックス 33"/>
          <p:cNvSpPr txBox="1"/>
          <p:nvPr/>
        </p:nvSpPr>
        <p:spPr>
          <a:xfrm>
            <a:off x="7359540" y="5141747"/>
            <a:ext cx="4932761" cy="923330"/>
          </a:xfrm>
          <a:prstGeom prst="rect">
            <a:avLst/>
          </a:prstGeom>
          <a:noFill/>
        </p:spPr>
        <p:txBody>
          <a:bodyPr wrap="none" rtlCol="0">
            <a:spAutoFit/>
          </a:bodyPr>
          <a:lstStyle/>
          <a:p>
            <a:r>
              <a:rPr kumimoji="1" lang="en-US" altLang="ja-JP" b="1" dirty="0"/>
              <a:t>2016</a:t>
            </a:r>
            <a:r>
              <a:rPr kumimoji="1" lang="ja-JP" altLang="en-US" b="1" dirty="0"/>
              <a:t>年規定審議会</a:t>
            </a:r>
            <a:endParaRPr kumimoji="1" lang="en-US" altLang="ja-JP" b="1" dirty="0"/>
          </a:p>
          <a:p>
            <a:r>
              <a:rPr kumimoji="1" lang="ja-JP" altLang="en-US" b="1" dirty="0"/>
              <a:t>「制定案</a:t>
            </a:r>
            <a:r>
              <a:rPr kumimoji="1" lang="en-US" altLang="ja-JP" b="1" dirty="0"/>
              <a:t>16-10</a:t>
            </a:r>
            <a:r>
              <a:rPr kumimoji="1" lang="ja-JP" altLang="en-US" b="1" dirty="0"/>
              <a:t>奉仕の第二部門を改正する件」</a:t>
            </a:r>
            <a:endParaRPr kumimoji="1" lang="en-US" altLang="ja-JP" b="1" dirty="0"/>
          </a:p>
          <a:p>
            <a:r>
              <a:rPr kumimoji="1" lang="ja-JP" altLang="en-US" b="1" dirty="0"/>
              <a:t>　　　　　　　　　　　　　　　　　を採択</a:t>
            </a:r>
          </a:p>
        </p:txBody>
      </p:sp>
      <p:grpSp>
        <p:nvGrpSpPr>
          <p:cNvPr id="28" name="グループ化 27"/>
          <p:cNvGrpSpPr/>
          <p:nvPr/>
        </p:nvGrpSpPr>
        <p:grpSpPr>
          <a:xfrm>
            <a:off x="6785725" y="3794815"/>
            <a:ext cx="415498" cy="436848"/>
            <a:chOff x="6579238" y="3888164"/>
            <a:chExt cx="415498" cy="436848"/>
          </a:xfrm>
        </p:grpSpPr>
        <p:sp>
          <p:nvSpPr>
            <p:cNvPr id="33" name="テキスト ボックス 32"/>
            <p:cNvSpPr txBox="1"/>
            <p:nvPr/>
          </p:nvSpPr>
          <p:spPr>
            <a:xfrm>
              <a:off x="6579238" y="3888164"/>
              <a:ext cx="415498" cy="369332"/>
            </a:xfrm>
            <a:prstGeom prst="rect">
              <a:avLst/>
            </a:prstGeom>
            <a:noFill/>
          </p:spPr>
          <p:txBody>
            <a:bodyPr wrap="none" rtlCol="0">
              <a:spAutoFit/>
            </a:bodyPr>
            <a:lstStyle/>
            <a:p>
              <a:r>
                <a:rPr kumimoji="1" lang="ja-JP" altLang="en-US" b="1" dirty="0"/>
                <a:t>～</a:t>
              </a:r>
            </a:p>
          </p:txBody>
        </p:sp>
        <p:sp>
          <p:nvSpPr>
            <p:cNvPr id="35" name="テキスト ボックス 34"/>
            <p:cNvSpPr txBox="1"/>
            <p:nvPr/>
          </p:nvSpPr>
          <p:spPr>
            <a:xfrm>
              <a:off x="6579238" y="3955680"/>
              <a:ext cx="415498" cy="369332"/>
            </a:xfrm>
            <a:prstGeom prst="rect">
              <a:avLst/>
            </a:prstGeom>
            <a:noFill/>
          </p:spPr>
          <p:txBody>
            <a:bodyPr wrap="none" rtlCol="0">
              <a:spAutoFit/>
            </a:bodyPr>
            <a:lstStyle/>
            <a:p>
              <a:r>
                <a:rPr kumimoji="1" lang="ja-JP" altLang="en-US" b="1" dirty="0"/>
                <a:t>～</a:t>
              </a:r>
            </a:p>
          </p:txBody>
        </p:sp>
      </p:grpSp>
      <p:sp>
        <p:nvSpPr>
          <p:cNvPr id="36" name="円/楕円 35"/>
          <p:cNvSpPr/>
          <p:nvPr/>
        </p:nvSpPr>
        <p:spPr>
          <a:xfrm>
            <a:off x="6666325" y="2124526"/>
            <a:ext cx="682171" cy="682171"/>
          </a:xfrm>
          <a:prstGeom prst="ellipse">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460831" y="2140288"/>
            <a:ext cx="4339650" cy="646331"/>
          </a:xfrm>
          <a:prstGeom prst="rect">
            <a:avLst/>
          </a:prstGeom>
          <a:noFill/>
        </p:spPr>
        <p:txBody>
          <a:bodyPr wrap="none" rtlCol="0">
            <a:spAutoFit/>
          </a:bodyPr>
          <a:lstStyle/>
          <a:p>
            <a:r>
              <a:rPr kumimoji="1" lang="ja-JP" altLang="en-US" b="1" dirty="0"/>
              <a:t>ハーバード・テーラー</a:t>
            </a:r>
            <a:endParaRPr kumimoji="1" lang="en-US" altLang="ja-JP" b="1" dirty="0"/>
          </a:p>
          <a:p>
            <a:r>
              <a:rPr kumimoji="1" lang="ja-JP" altLang="en-US" b="1" dirty="0"/>
              <a:t>会社再建のため</a:t>
            </a:r>
            <a:r>
              <a:rPr kumimoji="1" lang="ja-JP" altLang="en-US" b="1" dirty="0">
                <a:solidFill>
                  <a:srgbClr val="C00000"/>
                </a:solidFill>
              </a:rPr>
              <a:t>「四つのテスト」</a:t>
            </a:r>
            <a:r>
              <a:rPr kumimoji="1" lang="ja-JP" altLang="en-US" b="1" dirty="0"/>
              <a:t>を考案</a:t>
            </a:r>
          </a:p>
        </p:txBody>
      </p:sp>
      <p:sp>
        <p:nvSpPr>
          <p:cNvPr id="24" name="テキスト ボックス 23"/>
          <p:cNvSpPr txBox="1"/>
          <p:nvPr/>
        </p:nvSpPr>
        <p:spPr>
          <a:xfrm>
            <a:off x="6548962" y="2278787"/>
            <a:ext cx="716863" cy="369332"/>
          </a:xfrm>
          <a:prstGeom prst="rect">
            <a:avLst/>
          </a:prstGeom>
          <a:noFill/>
        </p:spPr>
        <p:txBody>
          <a:bodyPr wrap="none" rtlCol="0">
            <a:spAutoFit/>
          </a:bodyPr>
          <a:lstStyle/>
          <a:p>
            <a:r>
              <a:rPr kumimoji="1" lang="en-US" altLang="ja-JP" b="1" dirty="0">
                <a:solidFill>
                  <a:schemeClr val="bg1"/>
                </a:solidFill>
                <a:latin typeface="+mn-ea"/>
              </a:rPr>
              <a:t>1932</a:t>
            </a:r>
            <a:endParaRPr kumimoji="1" lang="ja-JP" altLang="en-US" b="1" dirty="0">
              <a:solidFill>
                <a:schemeClr val="bg1"/>
              </a:solidFill>
              <a:latin typeface="+mn-ea"/>
            </a:endParaRPr>
          </a:p>
        </p:txBody>
      </p:sp>
      <p:sp>
        <p:nvSpPr>
          <p:cNvPr id="38" name="タイトル 1"/>
          <p:cNvSpPr txBox="1">
            <a:spLocks/>
          </p:cNvSpPr>
          <p:nvPr/>
        </p:nvSpPr>
        <p:spPr>
          <a:xfrm>
            <a:off x="1955789" y="6309993"/>
            <a:ext cx="2969534" cy="350494"/>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en-US" altLang="ja-JP" sz="1800" b="1" cap="none" dirty="0">
                <a:latin typeface="+mn-ea"/>
                <a:ea typeface="+mn-ea"/>
              </a:rPr>
              <a:t>Vocational serves</a:t>
            </a:r>
            <a:r>
              <a:rPr lang="ja-JP" altLang="en-US" sz="1800" b="1" dirty="0">
                <a:latin typeface="+mn-ea"/>
                <a:ea typeface="+mn-ea"/>
              </a:rPr>
              <a:t>と命名</a:t>
            </a:r>
          </a:p>
        </p:txBody>
      </p:sp>
      <p:sp>
        <p:nvSpPr>
          <p:cNvPr id="5" name="テキスト ボックス 4"/>
          <p:cNvSpPr txBox="1"/>
          <p:nvPr/>
        </p:nvSpPr>
        <p:spPr>
          <a:xfrm>
            <a:off x="271501" y="2862299"/>
            <a:ext cx="430887" cy="2571839"/>
          </a:xfrm>
          <a:prstGeom prst="rect">
            <a:avLst/>
          </a:prstGeom>
          <a:noFill/>
        </p:spPr>
        <p:txBody>
          <a:bodyPr vert="eaVert" wrap="square" rtlCol="0">
            <a:spAutoFit/>
          </a:bodyPr>
          <a:lstStyle/>
          <a:p>
            <a:r>
              <a:rPr kumimoji="1" lang="ja-JP" altLang="en-US" sz="1600" b="1" dirty="0">
                <a:solidFill>
                  <a:schemeClr val="bg1"/>
                </a:solidFill>
              </a:rPr>
              <a:t>黎　　　　明　　　　期</a:t>
            </a:r>
          </a:p>
        </p:txBody>
      </p:sp>
      <p:sp>
        <p:nvSpPr>
          <p:cNvPr id="46" name="正方形/長方形 45"/>
          <p:cNvSpPr/>
          <p:nvPr/>
        </p:nvSpPr>
        <p:spPr>
          <a:xfrm>
            <a:off x="6126994" y="2127240"/>
            <a:ext cx="340847" cy="1745672"/>
          </a:xfrm>
          <a:prstGeom prst="rect">
            <a:avLst/>
          </a:prstGeom>
          <a:gradFill flip="none" rotWithShape="1">
            <a:gsLst>
              <a:gs pos="33000">
                <a:srgbClr val="A50386"/>
              </a:gs>
              <a:gs pos="100000">
                <a:srgbClr val="B8006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81974" y="2415691"/>
            <a:ext cx="430887" cy="1168770"/>
          </a:xfrm>
          <a:prstGeom prst="rect">
            <a:avLst/>
          </a:prstGeom>
          <a:noFill/>
        </p:spPr>
        <p:txBody>
          <a:bodyPr vert="eaVert" wrap="square" rtlCol="0">
            <a:spAutoFit/>
          </a:bodyPr>
          <a:lstStyle/>
          <a:p>
            <a:r>
              <a:rPr kumimoji="1" lang="ja-JP" altLang="en-US" sz="1600" b="1" dirty="0">
                <a:solidFill>
                  <a:schemeClr val="bg1"/>
                </a:solidFill>
              </a:rPr>
              <a:t>発　展　期</a:t>
            </a:r>
          </a:p>
        </p:txBody>
      </p:sp>
      <p:sp>
        <p:nvSpPr>
          <p:cNvPr id="50" name="正方形/長方形 49"/>
          <p:cNvSpPr/>
          <p:nvPr/>
        </p:nvSpPr>
        <p:spPr>
          <a:xfrm>
            <a:off x="6126994" y="4146399"/>
            <a:ext cx="340847" cy="1598618"/>
          </a:xfrm>
          <a:prstGeom prst="rect">
            <a:avLst/>
          </a:prstGeom>
          <a:gradFill>
            <a:gsLst>
              <a:gs pos="9000">
                <a:srgbClr val="B71E42"/>
              </a:gs>
              <a:gs pos="88000">
                <a:srgbClr val="DA244F"/>
              </a:gs>
            </a:gsLst>
            <a:path path="circle">
              <a:fillToRect l="43000" r="43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81974" y="4361323"/>
            <a:ext cx="430887" cy="1168770"/>
          </a:xfrm>
          <a:prstGeom prst="rect">
            <a:avLst/>
          </a:prstGeom>
          <a:noFill/>
        </p:spPr>
        <p:txBody>
          <a:bodyPr vert="eaVert" wrap="square" rtlCol="0">
            <a:spAutoFit/>
          </a:bodyPr>
          <a:lstStyle/>
          <a:p>
            <a:r>
              <a:rPr kumimoji="1" lang="ja-JP" altLang="en-US" sz="1600" b="1" dirty="0">
                <a:solidFill>
                  <a:schemeClr val="bg1"/>
                </a:solidFill>
              </a:rPr>
              <a:t>変　化　期</a:t>
            </a:r>
          </a:p>
        </p:txBody>
      </p:sp>
      <p:sp>
        <p:nvSpPr>
          <p:cNvPr id="53" name="円/楕円 52"/>
          <p:cNvSpPr/>
          <p:nvPr/>
        </p:nvSpPr>
        <p:spPr>
          <a:xfrm>
            <a:off x="6666325" y="4151345"/>
            <a:ext cx="682171" cy="682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6548962" y="4307764"/>
            <a:ext cx="716863" cy="369332"/>
          </a:xfrm>
          <a:prstGeom prst="rect">
            <a:avLst/>
          </a:prstGeom>
          <a:noFill/>
        </p:spPr>
        <p:txBody>
          <a:bodyPr wrap="none" rtlCol="0">
            <a:spAutoFit/>
          </a:bodyPr>
          <a:lstStyle/>
          <a:p>
            <a:r>
              <a:rPr kumimoji="1" lang="en-US" altLang="ja-JP" b="1" dirty="0">
                <a:solidFill>
                  <a:schemeClr val="bg1"/>
                </a:solidFill>
                <a:latin typeface="+mn-ea"/>
              </a:rPr>
              <a:t>2008</a:t>
            </a:r>
            <a:endParaRPr kumimoji="1" lang="ja-JP" altLang="en-US" b="1" dirty="0">
              <a:solidFill>
                <a:schemeClr val="bg1"/>
              </a:solidFill>
              <a:latin typeface="+mn-ea"/>
            </a:endParaRPr>
          </a:p>
        </p:txBody>
      </p:sp>
      <p:sp>
        <p:nvSpPr>
          <p:cNvPr id="55" name="テキスト ボックス 54"/>
          <p:cNvSpPr txBox="1"/>
          <p:nvPr/>
        </p:nvSpPr>
        <p:spPr>
          <a:xfrm>
            <a:off x="7359540" y="4227347"/>
            <a:ext cx="3223959" cy="646331"/>
          </a:xfrm>
          <a:prstGeom prst="rect">
            <a:avLst/>
          </a:prstGeom>
          <a:noFill/>
        </p:spPr>
        <p:txBody>
          <a:bodyPr wrap="none" rtlCol="0">
            <a:spAutoFit/>
          </a:bodyPr>
          <a:lstStyle/>
          <a:p>
            <a:r>
              <a:rPr kumimoji="1" lang="ja-JP" altLang="en-US" b="1" dirty="0"/>
              <a:t>「ロータリーの樹・</a:t>
            </a:r>
            <a:r>
              <a:rPr kumimoji="1" lang="en-US" altLang="ja-JP" b="1" dirty="0"/>
              <a:t>2008</a:t>
            </a:r>
            <a:r>
              <a:rPr kumimoji="1" lang="ja-JP" altLang="en-US" b="1" dirty="0"/>
              <a:t>」</a:t>
            </a:r>
          </a:p>
          <a:p>
            <a:r>
              <a:rPr kumimoji="1" lang="ja-JP" altLang="en-US" b="1" dirty="0"/>
              <a:t>→ </a:t>
            </a:r>
            <a:r>
              <a:rPr kumimoji="1" lang="en-US" altLang="ja-JP" b="1" dirty="0"/>
              <a:t>2013</a:t>
            </a:r>
            <a:r>
              <a:rPr kumimoji="1" lang="ja-JP" altLang="en-US" b="1" dirty="0"/>
              <a:t>年</a:t>
            </a:r>
            <a:r>
              <a:rPr kumimoji="1" lang="en-US" altLang="ja-JP" b="1" dirty="0"/>
              <a:t>RI</a:t>
            </a:r>
            <a:r>
              <a:rPr kumimoji="1" lang="ja-JP" altLang="en-US" b="1" dirty="0"/>
              <a:t>規定審議会で採択</a:t>
            </a:r>
          </a:p>
        </p:txBody>
      </p:sp>
      <p:sp>
        <p:nvSpPr>
          <p:cNvPr id="57" name="テキスト ボックス 56"/>
          <p:cNvSpPr txBox="1"/>
          <p:nvPr/>
        </p:nvSpPr>
        <p:spPr>
          <a:xfrm rot="5400000">
            <a:off x="3245631" y="6049769"/>
            <a:ext cx="389850" cy="338554"/>
          </a:xfrm>
          <a:prstGeom prst="rect">
            <a:avLst/>
          </a:prstGeom>
          <a:noFill/>
        </p:spPr>
        <p:txBody>
          <a:bodyPr wrap="none" rtlCol="0">
            <a:spAutoFit/>
          </a:bodyPr>
          <a:lstStyle/>
          <a:p>
            <a:r>
              <a:rPr kumimoji="1" lang="ja-JP" altLang="en-US" sz="1600" b="1" dirty="0"/>
              <a:t>＝</a:t>
            </a:r>
          </a:p>
        </p:txBody>
      </p:sp>
      <p:cxnSp>
        <p:nvCxnSpPr>
          <p:cNvPr id="10" name="直線コネクタ 9"/>
          <p:cNvCxnSpPr/>
          <p:nvPr/>
        </p:nvCxnSpPr>
        <p:spPr>
          <a:xfrm>
            <a:off x="3025762" y="604602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025762" y="607777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6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58800" y="1583522"/>
            <a:ext cx="11391900" cy="3190832"/>
            <a:chOff x="558800" y="1879599"/>
            <a:chExt cx="11391900" cy="3190832"/>
          </a:xfrm>
        </p:grpSpPr>
        <p:grpSp>
          <p:nvGrpSpPr>
            <p:cNvPr id="3" name="グループ化 2"/>
            <p:cNvGrpSpPr/>
            <p:nvPr/>
          </p:nvGrpSpPr>
          <p:grpSpPr>
            <a:xfrm>
              <a:off x="558800" y="1879599"/>
              <a:ext cx="11391900" cy="3190832"/>
              <a:chOff x="558800" y="1879599"/>
              <a:chExt cx="11391900" cy="3190832"/>
            </a:xfrm>
          </p:grpSpPr>
          <p:sp>
            <p:nvSpPr>
              <p:cNvPr id="2" name="正方形/長方形 1"/>
              <p:cNvSpPr/>
              <p:nvPr/>
            </p:nvSpPr>
            <p:spPr>
              <a:xfrm>
                <a:off x="558800" y="1879599"/>
                <a:ext cx="11391900" cy="319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58800" y="1888163"/>
                <a:ext cx="4818687" cy="5238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85B7C4"/>
                  </a:solidFill>
                </a:endParaRPr>
              </a:p>
            </p:txBody>
          </p:sp>
          <p:sp>
            <p:nvSpPr>
              <p:cNvPr id="8" name="テキスト ボックス 7"/>
              <p:cNvSpPr txBox="1"/>
              <p:nvPr/>
            </p:nvSpPr>
            <p:spPr>
              <a:xfrm>
                <a:off x="644335" y="1916093"/>
                <a:ext cx="4517583" cy="461665"/>
              </a:xfrm>
              <a:prstGeom prst="rect">
                <a:avLst/>
              </a:prstGeom>
              <a:noFill/>
            </p:spPr>
            <p:txBody>
              <a:bodyPr wrap="none" rtlCol="0">
                <a:spAutoFit/>
              </a:bodyPr>
              <a:lstStyle/>
              <a:p>
                <a:r>
                  <a:rPr kumimoji="1" lang="ja-JP" altLang="ja-JP" sz="2400" b="1" dirty="0">
                    <a:solidFill>
                      <a:prstClr val="black"/>
                    </a:solidFill>
                    <a:latin typeface="+mn-ea"/>
                  </a:rPr>
                  <a:t>ロータリー</a:t>
                </a:r>
                <a:r>
                  <a:rPr kumimoji="1" lang="ja-JP" altLang="en-US" sz="2400" b="1" dirty="0">
                    <a:solidFill>
                      <a:prstClr val="black"/>
                    </a:solidFill>
                    <a:latin typeface="+mn-ea"/>
                  </a:rPr>
                  <a:t>クラブ定款　第</a:t>
                </a:r>
                <a:r>
                  <a:rPr kumimoji="1" lang="en-US" altLang="ja-JP" sz="2400" b="1" dirty="0">
                    <a:solidFill>
                      <a:prstClr val="black"/>
                    </a:solidFill>
                    <a:latin typeface="+mn-ea"/>
                  </a:rPr>
                  <a:t>6</a:t>
                </a:r>
                <a:r>
                  <a:rPr kumimoji="1" lang="ja-JP" altLang="en-US" sz="2400" b="1" dirty="0">
                    <a:solidFill>
                      <a:prstClr val="black"/>
                    </a:solidFill>
                    <a:latin typeface="+mn-ea"/>
                  </a:rPr>
                  <a:t>条</a:t>
                </a:r>
                <a:r>
                  <a:rPr kumimoji="1" lang="en-US" altLang="ja-JP" sz="2400" b="1" dirty="0">
                    <a:solidFill>
                      <a:prstClr val="black"/>
                    </a:solidFill>
                    <a:latin typeface="+mn-ea"/>
                  </a:rPr>
                  <a:t>2</a:t>
                </a:r>
                <a:endParaRPr kumimoji="1" lang="ja-JP" altLang="ja-JP" sz="2400" b="1" dirty="0">
                  <a:solidFill>
                    <a:prstClr val="black"/>
                  </a:solidFill>
                  <a:latin typeface="+mn-ea"/>
                </a:endParaRPr>
              </a:p>
            </p:txBody>
          </p:sp>
          <p:sp>
            <p:nvSpPr>
              <p:cNvPr id="9" name="テキスト ボックス 8"/>
              <p:cNvSpPr txBox="1"/>
              <p:nvPr/>
            </p:nvSpPr>
            <p:spPr>
              <a:xfrm>
                <a:off x="829408" y="2562616"/>
                <a:ext cx="10934700" cy="2354491"/>
              </a:xfrm>
              <a:prstGeom prst="rect">
                <a:avLst/>
              </a:prstGeom>
              <a:noFill/>
            </p:spPr>
            <p:txBody>
              <a:bodyPr wrap="square" rtlCol="0">
                <a:spAutoFit/>
              </a:bodyPr>
              <a:lstStyle/>
              <a:p>
                <a:pPr lvl="0" defTabSz="914400">
                  <a:lnSpc>
                    <a:spcPct val="150000"/>
                  </a:lnSpc>
                  <a:defRPr/>
                </a:pPr>
                <a:r>
                  <a:rPr kumimoji="1" lang="ja-JP" altLang="en-US" dirty="0">
                    <a:solidFill>
                      <a:prstClr val="black"/>
                    </a:solidFill>
                    <a:latin typeface="+mn-ea"/>
                  </a:rPr>
                  <a:t>職業奉仕は、事業および専門職務の道徳的水準を高め、</a:t>
                </a:r>
                <a:endParaRPr kumimoji="1" lang="en-US" altLang="ja-JP" dirty="0">
                  <a:solidFill>
                    <a:prstClr val="black"/>
                  </a:solidFill>
                  <a:latin typeface="+mn-ea"/>
                </a:endParaRPr>
              </a:p>
              <a:p>
                <a:pPr lvl="0" defTabSz="914400">
                  <a:lnSpc>
                    <a:spcPct val="150000"/>
                  </a:lnSpc>
                  <a:defRPr/>
                </a:pPr>
                <a:r>
                  <a:rPr kumimoji="1" lang="ja-JP" altLang="en-US" sz="2000" b="1" dirty="0">
                    <a:solidFill>
                      <a:prstClr val="black"/>
                    </a:solidFill>
                    <a:effectLst>
                      <a:glow rad="177800">
                        <a:srgbClr val="FFC000">
                          <a:alpha val="60000"/>
                        </a:srgbClr>
                      </a:glow>
                    </a:effectLst>
                    <a:latin typeface="+mn-ea"/>
                  </a:rPr>
                  <a:t>あらゆる職業に携わる中で奉仕の理念を実践してくという</a:t>
                </a:r>
                <a:r>
                  <a:rPr kumimoji="1" lang="ja-JP" altLang="en-US" dirty="0">
                    <a:solidFill>
                      <a:prstClr val="black"/>
                    </a:solidFill>
                    <a:latin typeface="+mn-ea"/>
                  </a:rPr>
                  <a:t>目的を持つものである。</a:t>
                </a:r>
                <a:endParaRPr kumimoji="1" lang="en-US" altLang="ja-JP" dirty="0">
                  <a:solidFill>
                    <a:prstClr val="black"/>
                  </a:solidFill>
                  <a:latin typeface="+mn-ea"/>
                </a:endParaRPr>
              </a:p>
              <a:p>
                <a:pPr lvl="0" defTabSz="914400">
                  <a:lnSpc>
                    <a:spcPct val="150000"/>
                  </a:lnSpc>
                  <a:defRPr/>
                </a:pPr>
                <a:r>
                  <a:rPr kumimoji="1" lang="ja-JP" altLang="en-US" dirty="0">
                    <a:solidFill>
                      <a:prstClr val="black"/>
                    </a:solidFill>
                    <a:latin typeface="+mn-ea"/>
                  </a:rPr>
                  <a:t>会員の役割には、</a:t>
                </a:r>
                <a:r>
                  <a:rPr kumimoji="1" lang="ja-JP" altLang="en-US" sz="2000" b="1" dirty="0">
                    <a:solidFill>
                      <a:prstClr val="black"/>
                    </a:solidFill>
                    <a:effectLst>
                      <a:glow rad="165100">
                        <a:srgbClr val="FFC000">
                          <a:alpha val="60000"/>
                        </a:srgbClr>
                      </a:glow>
                    </a:effectLst>
                    <a:latin typeface="+mn-ea"/>
                  </a:rPr>
                  <a:t>ロータリーの理念にしたがって自分自身を律し事業を行う</a:t>
                </a:r>
                <a:r>
                  <a:rPr kumimoji="1" lang="ja-JP" altLang="en-US" dirty="0">
                    <a:solidFill>
                      <a:prstClr val="black"/>
                    </a:solidFill>
                    <a:latin typeface="+mn-ea"/>
                  </a:rPr>
                  <a:t>こと、</a:t>
                </a:r>
                <a:r>
                  <a:rPr kumimoji="1" lang="ja-JP" altLang="en-US" sz="2000" b="1" dirty="0">
                    <a:solidFill>
                      <a:prstClr val="black"/>
                    </a:solidFill>
                    <a:effectLst>
                      <a:glow rad="228600">
                        <a:srgbClr val="00B0F0">
                          <a:alpha val="40000"/>
                        </a:srgbClr>
                      </a:glow>
                    </a:effectLst>
                    <a:latin typeface="+mn-ea"/>
                  </a:rPr>
                  <a:t>そして自己の職業上の手腕を社会の問題やニーズに役立てるために、クラブが開発したプロジェクトに応えること</a:t>
                </a:r>
                <a:r>
                  <a:rPr kumimoji="1" lang="ja-JP" altLang="en-US" dirty="0">
                    <a:solidFill>
                      <a:prstClr val="black"/>
                    </a:solidFill>
                    <a:latin typeface="+mn-ea"/>
                  </a:rPr>
                  <a:t>が含まれる。</a:t>
                </a:r>
                <a:endParaRPr kumimoji="1" lang="en-US" altLang="ja-JP" dirty="0">
                  <a:solidFill>
                    <a:prstClr val="black"/>
                  </a:solidFill>
                  <a:latin typeface="+mn-ea"/>
                </a:endParaRPr>
              </a:p>
            </p:txBody>
          </p:sp>
        </p:grpSp>
        <p:sp>
          <p:nvSpPr>
            <p:cNvPr id="20" name="テキスト ボックス 19"/>
            <p:cNvSpPr txBox="1"/>
            <p:nvPr/>
          </p:nvSpPr>
          <p:spPr>
            <a:xfrm>
              <a:off x="9714968" y="4495542"/>
              <a:ext cx="2198428" cy="427168"/>
            </a:xfrm>
            <a:prstGeom prst="rect">
              <a:avLst/>
            </a:prstGeom>
            <a:noFill/>
          </p:spPr>
          <p:txBody>
            <a:bodyPr wrap="square" rtlCol="0">
              <a:spAutoFit/>
            </a:bodyPr>
            <a:lstStyle/>
            <a:p>
              <a:pPr lvl="0" algn="r" defTabSz="914400">
                <a:lnSpc>
                  <a:spcPct val="150000"/>
                </a:lnSpc>
                <a:defRPr/>
              </a:pPr>
              <a:r>
                <a:rPr kumimoji="1" lang="en-US" altLang="ja-JP" sz="1600" dirty="0">
                  <a:solidFill>
                    <a:prstClr val="black"/>
                  </a:solidFill>
                  <a:latin typeface="+mn-ea"/>
                </a:rPr>
                <a:t>(</a:t>
              </a:r>
              <a:r>
                <a:rPr kumimoji="1" lang="ja-JP" altLang="en-US" sz="1600" dirty="0">
                  <a:solidFill>
                    <a:prstClr val="black"/>
                  </a:solidFill>
                  <a:latin typeface="+mn-ea"/>
                </a:rPr>
                <a:t>一部略</a:t>
              </a:r>
              <a:r>
                <a:rPr kumimoji="1" lang="en-US" altLang="ja-JP" sz="1600" dirty="0">
                  <a:solidFill>
                    <a:prstClr val="black"/>
                  </a:solidFill>
                  <a:latin typeface="+mn-ea"/>
                </a:rPr>
                <a:t>)</a:t>
              </a:r>
            </a:p>
          </p:txBody>
        </p:sp>
      </p:grpSp>
      <p:sp>
        <p:nvSpPr>
          <p:cNvPr id="10" name="タイトル 1"/>
          <p:cNvSpPr>
            <a:spLocks noGrp="1"/>
          </p:cNvSpPr>
          <p:nvPr>
            <p:ph type="title"/>
          </p:nvPr>
        </p:nvSpPr>
        <p:spPr>
          <a:xfrm>
            <a:off x="1451579" y="804520"/>
            <a:ext cx="9603275" cy="535531"/>
          </a:xfrm>
        </p:spPr>
        <p:txBody>
          <a:bodyPr>
            <a:spAutoFit/>
          </a:bodyPr>
          <a:lstStyle/>
          <a:p>
            <a:r>
              <a:rPr lang="ja-JP" altLang="en-US" b="1" dirty="0">
                <a:latin typeface="+mn-ea"/>
                <a:ea typeface="+mn-ea"/>
              </a:rPr>
              <a:t>職業奉仕とは</a:t>
            </a:r>
            <a:endParaRPr kumimoji="1" lang="ja-JP" altLang="en-US" sz="1400" dirty="0">
              <a:latin typeface="+mn-ea"/>
              <a:ea typeface="+mn-ea"/>
            </a:endParaRPr>
          </a:p>
        </p:txBody>
      </p:sp>
      <p:sp>
        <p:nvSpPr>
          <p:cNvPr id="18" name="テキスト ボックス 17"/>
          <p:cNvSpPr txBox="1"/>
          <p:nvPr/>
        </p:nvSpPr>
        <p:spPr>
          <a:xfrm>
            <a:off x="4684087" y="948421"/>
            <a:ext cx="6617517" cy="338554"/>
          </a:xfrm>
          <a:prstGeom prst="rect">
            <a:avLst/>
          </a:prstGeom>
          <a:noFill/>
        </p:spPr>
        <p:txBody>
          <a:bodyPr wrap="none" rtlCol="0">
            <a:spAutoFit/>
          </a:bodyPr>
          <a:lstStyle/>
          <a:p>
            <a:r>
              <a:rPr kumimoji="1" lang="en-US" altLang="ja-JP" sz="1600" b="1" dirty="0"/>
              <a:t>2016</a:t>
            </a:r>
            <a:r>
              <a:rPr kumimoji="1" lang="ja-JP" altLang="en-US" sz="1600" b="1" dirty="0"/>
              <a:t>年規定審議会「制定案</a:t>
            </a:r>
            <a:r>
              <a:rPr kumimoji="1" lang="en-US" altLang="ja-JP" sz="1600" b="1" dirty="0"/>
              <a:t>16-10</a:t>
            </a:r>
            <a:r>
              <a:rPr kumimoji="1" lang="ja-JP" altLang="en-US" sz="1600" b="1" dirty="0"/>
              <a:t>奉仕の第二部門を改正する件」を採択</a:t>
            </a:r>
          </a:p>
        </p:txBody>
      </p:sp>
      <p:grpSp>
        <p:nvGrpSpPr>
          <p:cNvPr id="15" name="グループ化 14"/>
          <p:cNvGrpSpPr/>
          <p:nvPr/>
        </p:nvGrpSpPr>
        <p:grpSpPr>
          <a:xfrm>
            <a:off x="293457" y="3138312"/>
            <a:ext cx="5852707" cy="3601940"/>
            <a:chOff x="293457" y="3138312"/>
            <a:chExt cx="5852707" cy="3601940"/>
          </a:xfrm>
        </p:grpSpPr>
        <p:grpSp>
          <p:nvGrpSpPr>
            <p:cNvPr id="5" name="グループ化 4"/>
            <p:cNvGrpSpPr/>
            <p:nvPr/>
          </p:nvGrpSpPr>
          <p:grpSpPr>
            <a:xfrm>
              <a:off x="293457" y="3138312"/>
              <a:ext cx="5852707" cy="3601940"/>
              <a:chOff x="293457" y="3138312"/>
              <a:chExt cx="5852707" cy="3601940"/>
            </a:xfrm>
          </p:grpSpPr>
          <p:sp>
            <p:nvSpPr>
              <p:cNvPr id="13" name="角丸四角形 12"/>
              <p:cNvSpPr/>
              <p:nvPr/>
            </p:nvSpPr>
            <p:spPr>
              <a:xfrm>
                <a:off x="293457" y="5107395"/>
                <a:ext cx="5852707" cy="1632857"/>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3872" y="5401804"/>
                <a:ext cx="5591449" cy="1323439"/>
              </a:xfrm>
              <a:prstGeom prst="rect">
                <a:avLst/>
              </a:prstGeom>
              <a:noFill/>
            </p:spPr>
            <p:txBody>
              <a:bodyPr wrap="square" rtlCol="0">
                <a:spAutoFit/>
              </a:bodyPr>
              <a:lstStyle/>
              <a:p>
                <a:r>
                  <a:rPr kumimoji="1" lang="ja-JP" altLang="en-US" sz="2000" b="1" dirty="0"/>
                  <a:t>まさに、自分の職場で、職業を遂行する上で、「奉仕の</a:t>
                </a:r>
                <a:r>
                  <a:rPr kumimoji="1" lang="ja-JP" altLang="en-US" sz="2000" b="1"/>
                  <a:t>理念」「４つのテスト」を</a:t>
                </a:r>
                <a:r>
                  <a:rPr kumimoji="1" lang="ja-JP" altLang="en-US" sz="2000" b="1" dirty="0"/>
                  <a:t>道</a:t>
                </a:r>
                <a:r>
                  <a:rPr kumimoji="1" lang="ja-JP" altLang="en-US" sz="2000" b="1"/>
                  <a:t>しるべと</a:t>
                </a:r>
                <a:r>
                  <a:rPr kumimoji="1" lang="ja-JP" altLang="en-US" sz="2000" b="1" dirty="0"/>
                  <a:t>しましょう、それこそが、「職業奉仕」ですよと明記されています。</a:t>
                </a:r>
              </a:p>
            </p:txBody>
          </p:sp>
          <p:sp>
            <p:nvSpPr>
              <p:cNvPr id="32" name="環状矢印 31"/>
              <p:cNvSpPr/>
              <p:nvPr/>
            </p:nvSpPr>
            <p:spPr>
              <a:xfrm rot="16404138" flipH="1">
                <a:off x="-391124" y="3829490"/>
                <a:ext cx="1711915" cy="329559"/>
              </a:xfrm>
              <a:custGeom>
                <a:avLst/>
                <a:gdLst>
                  <a:gd name="connsiteX0" fmla="*/ 132693 w 1811133"/>
                  <a:gd name="connsiteY0" fmla="*/ 457295 h 914590"/>
                  <a:gd name="connsiteX1" fmla="*/ 843803 w 1811133"/>
                  <a:gd name="connsiteY1" fmla="*/ 133731 h 914590"/>
                  <a:gd name="connsiteX2" fmla="*/ 1467761 w 1811133"/>
                  <a:gd name="connsiteY2" fmla="*/ 234552 h 914590"/>
                  <a:gd name="connsiteX3" fmla="*/ 1582059 w 1811133"/>
                  <a:gd name="connsiteY3" fmla="*/ 213498 h 914590"/>
                  <a:gd name="connsiteX4" fmla="*/ 1586266 w 1811133"/>
                  <a:gd name="connsiteY4" fmla="*/ 331909 h 914590"/>
                  <a:gd name="connsiteX5" fmla="*/ 1273977 w 1811133"/>
                  <a:gd name="connsiteY5" fmla="*/ 270247 h 914590"/>
                  <a:gd name="connsiteX6" fmla="*/ 1385152 w 1811133"/>
                  <a:gd name="connsiteY6" fmla="*/ 249769 h 914590"/>
                  <a:gd name="connsiteX7" fmla="*/ 848440 w 1811133"/>
                  <a:gd name="connsiteY7" fmla="*/ 181433 h 914590"/>
                  <a:gd name="connsiteX8" fmla="*/ 180572 w 1811133"/>
                  <a:gd name="connsiteY8" fmla="*/ 457296 h 914590"/>
                  <a:gd name="connsiteX9" fmla="*/ 132693 w 1811133"/>
                  <a:gd name="connsiteY9" fmla="*/ 457295 h 914590"/>
                  <a:gd name="connsiteX0" fmla="*/ 0 w 1453573"/>
                  <a:gd name="connsiteY0" fmla="*/ 386670 h 386671"/>
                  <a:gd name="connsiteX1" fmla="*/ 711110 w 1453573"/>
                  <a:gd name="connsiteY1" fmla="*/ 63106 h 386671"/>
                  <a:gd name="connsiteX2" fmla="*/ 1335068 w 1453573"/>
                  <a:gd name="connsiteY2" fmla="*/ 163927 h 386671"/>
                  <a:gd name="connsiteX3" fmla="*/ 1328719 w 1453573"/>
                  <a:gd name="connsiteY3" fmla="*/ 0 h 386671"/>
                  <a:gd name="connsiteX4" fmla="*/ 1453573 w 1453573"/>
                  <a:gd name="connsiteY4" fmla="*/ 261284 h 386671"/>
                  <a:gd name="connsiteX5" fmla="*/ 1141284 w 1453573"/>
                  <a:gd name="connsiteY5" fmla="*/ 199622 h 386671"/>
                  <a:gd name="connsiteX6" fmla="*/ 1252459 w 1453573"/>
                  <a:gd name="connsiteY6" fmla="*/ 179144 h 386671"/>
                  <a:gd name="connsiteX7" fmla="*/ 715747 w 1453573"/>
                  <a:gd name="connsiteY7" fmla="*/ 110808 h 386671"/>
                  <a:gd name="connsiteX8" fmla="*/ 47879 w 1453573"/>
                  <a:gd name="connsiteY8" fmla="*/ 386671 h 386671"/>
                  <a:gd name="connsiteX9" fmla="*/ 0 w 1453573"/>
                  <a:gd name="connsiteY9" fmla="*/ 386670 h 386671"/>
                  <a:gd name="connsiteX0" fmla="*/ 0 w 1453573"/>
                  <a:gd name="connsiteY0" fmla="*/ 380320 h 380321"/>
                  <a:gd name="connsiteX1" fmla="*/ 711110 w 1453573"/>
                  <a:gd name="connsiteY1" fmla="*/ 56756 h 380321"/>
                  <a:gd name="connsiteX2" fmla="*/ 1335068 w 1453573"/>
                  <a:gd name="connsiteY2" fmla="*/ 157577 h 380321"/>
                  <a:gd name="connsiteX3" fmla="*/ 1341419 w 1453573"/>
                  <a:gd name="connsiteY3" fmla="*/ 0 h 380321"/>
                  <a:gd name="connsiteX4" fmla="*/ 1453573 w 1453573"/>
                  <a:gd name="connsiteY4" fmla="*/ 254934 h 380321"/>
                  <a:gd name="connsiteX5" fmla="*/ 1141284 w 1453573"/>
                  <a:gd name="connsiteY5" fmla="*/ 193272 h 380321"/>
                  <a:gd name="connsiteX6" fmla="*/ 1252459 w 1453573"/>
                  <a:gd name="connsiteY6" fmla="*/ 172794 h 380321"/>
                  <a:gd name="connsiteX7" fmla="*/ 715747 w 1453573"/>
                  <a:gd name="connsiteY7" fmla="*/ 104458 h 380321"/>
                  <a:gd name="connsiteX8" fmla="*/ 47879 w 1453573"/>
                  <a:gd name="connsiteY8" fmla="*/ 380321 h 380321"/>
                  <a:gd name="connsiteX9" fmla="*/ 0 w 1453573"/>
                  <a:gd name="connsiteY9" fmla="*/ 380320 h 380321"/>
                  <a:gd name="connsiteX0" fmla="*/ 0 w 1498023"/>
                  <a:gd name="connsiteY0" fmla="*/ 380320 h 380321"/>
                  <a:gd name="connsiteX1" fmla="*/ 711110 w 1498023"/>
                  <a:gd name="connsiteY1" fmla="*/ 56756 h 380321"/>
                  <a:gd name="connsiteX2" fmla="*/ 1335068 w 1498023"/>
                  <a:gd name="connsiteY2" fmla="*/ 157577 h 380321"/>
                  <a:gd name="connsiteX3" fmla="*/ 1341419 w 1498023"/>
                  <a:gd name="connsiteY3" fmla="*/ 0 h 380321"/>
                  <a:gd name="connsiteX4" fmla="*/ 1498023 w 1498023"/>
                  <a:gd name="connsiteY4" fmla="*/ 273984 h 380321"/>
                  <a:gd name="connsiteX5" fmla="*/ 1141284 w 1498023"/>
                  <a:gd name="connsiteY5" fmla="*/ 193272 h 380321"/>
                  <a:gd name="connsiteX6" fmla="*/ 1252459 w 1498023"/>
                  <a:gd name="connsiteY6" fmla="*/ 172794 h 380321"/>
                  <a:gd name="connsiteX7" fmla="*/ 715747 w 1498023"/>
                  <a:gd name="connsiteY7" fmla="*/ 104458 h 380321"/>
                  <a:gd name="connsiteX8" fmla="*/ 47879 w 1498023"/>
                  <a:gd name="connsiteY8" fmla="*/ 380321 h 380321"/>
                  <a:gd name="connsiteX9" fmla="*/ 0 w 1498023"/>
                  <a:gd name="connsiteY9" fmla="*/ 380320 h 380321"/>
                  <a:gd name="connsiteX0" fmla="*/ 0 w 1498023"/>
                  <a:gd name="connsiteY0" fmla="*/ 380320 h 380321"/>
                  <a:gd name="connsiteX1" fmla="*/ 711110 w 1498023"/>
                  <a:gd name="connsiteY1" fmla="*/ 56756 h 380321"/>
                  <a:gd name="connsiteX2" fmla="*/ 1335068 w 1498023"/>
                  <a:gd name="connsiteY2" fmla="*/ 157577 h 380321"/>
                  <a:gd name="connsiteX3" fmla="*/ 1341419 w 1498023"/>
                  <a:gd name="connsiteY3" fmla="*/ 0 h 380321"/>
                  <a:gd name="connsiteX4" fmla="*/ 1498023 w 1498023"/>
                  <a:gd name="connsiteY4" fmla="*/ 273984 h 380321"/>
                  <a:gd name="connsiteX5" fmla="*/ 1141284 w 1498023"/>
                  <a:gd name="connsiteY5" fmla="*/ 193272 h 380321"/>
                  <a:gd name="connsiteX6" fmla="*/ 1319134 w 1498023"/>
                  <a:gd name="connsiteY6" fmla="*/ 184700 h 380321"/>
                  <a:gd name="connsiteX7" fmla="*/ 715747 w 1498023"/>
                  <a:gd name="connsiteY7" fmla="*/ 104458 h 380321"/>
                  <a:gd name="connsiteX8" fmla="*/ 47879 w 1498023"/>
                  <a:gd name="connsiteY8" fmla="*/ 380321 h 380321"/>
                  <a:gd name="connsiteX9" fmla="*/ 0 w 1498023"/>
                  <a:gd name="connsiteY9" fmla="*/ 380320 h 380321"/>
                  <a:gd name="connsiteX0" fmla="*/ 0 w 1488656"/>
                  <a:gd name="connsiteY0" fmla="*/ 380320 h 380321"/>
                  <a:gd name="connsiteX1" fmla="*/ 711110 w 1488656"/>
                  <a:gd name="connsiteY1" fmla="*/ 56756 h 380321"/>
                  <a:gd name="connsiteX2" fmla="*/ 1335068 w 1488656"/>
                  <a:gd name="connsiteY2" fmla="*/ 157577 h 380321"/>
                  <a:gd name="connsiteX3" fmla="*/ 1341419 w 1488656"/>
                  <a:gd name="connsiteY3" fmla="*/ 0 h 380321"/>
                  <a:gd name="connsiteX4" fmla="*/ 1488656 w 1488656"/>
                  <a:gd name="connsiteY4" fmla="*/ 334910 h 380321"/>
                  <a:gd name="connsiteX5" fmla="*/ 1141284 w 1488656"/>
                  <a:gd name="connsiteY5" fmla="*/ 193272 h 380321"/>
                  <a:gd name="connsiteX6" fmla="*/ 1319134 w 1488656"/>
                  <a:gd name="connsiteY6" fmla="*/ 184700 h 380321"/>
                  <a:gd name="connsiteX7" fmla="*/ 715747 w 1488656"/>
                  <a:gd name="connsiteY7" fmla="*/ 104458 h 380321"/>
                  <a:gd name="connsiteX8" fmla="*/ 47879 w 1488656"/>
                  <a:gd name="connsiteY8" fmla="*/ 380321 h 380321"/>
                  <a:gd name="connsiteX9" fmla="*/ 0 w 1488656"/>
                  <a:gd name="connsiteY9" fmla="*/ 380320 h 3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56" h="380321">
                    <a:moveTo>
                      <a:pt x="0" y="380320"/>
                    </a:moveTo>
                    <a:cubicBezTo>
                      <a:pt x="0" y="211106"/>
                      <a:pt x="309503" y="70279"/>
                      <a:pt x="711110" y="56756"/>
                    </a:cubicBezTo>
                    <a:cubicBezTo>
                      <a:pt x="944735" y="48890"/>
                      <a:pt x="1174239" y="85973"/>
                      <a:pt x="1335068" y="157577"/>
                    </a:cubicBezTo>
                    <a:lnTo>
                      <a:pt x="1341419" y="0"/>
                    </a:lnTo>
                    <a:lnTo>
                      <a:pt x="1488656" y="334910"/>
                    </a:lnTo>
                    <a:lnTo>
                      <a:pt x="1141284" y="193272"/>
                    </a:lnTo>
                    <a:lnTo>
                      <a:pt x="1319134" y="184700"/>
                    </a:lnTo>
                    <a:cubicBezTo>
                      <a:pt x="1171861" y="135117"/>
                      <a:pt x="911515" y="98552"/>
                      <a:pt x="715747" y="104458"/>
                    </a:cubicBezTo>
                    <a:cubicBezTo>
                      <a:pt x="338674" y="115834"/>
                      <a:pt x="47879" y="235947"/>
                      <a:pt x="47879" y="380321"/>
                    </a:cubicBezTo>
                    <a:lnTo>
                      <a:pt x="0" y="380320"/>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 name="グループ化 13"/>
            <p:cNvGrpSpPr/>
            <p:nvPr/>
          </p:nvGrpSpPr>
          <p:grpSpPr>
            <a:xfrm>
              <a:off x="293457" y="4898386"/>
              <a:ext cx="1962516" cy="519617"/>
              <a:chOff x="293457" y="4898386"/>
              <a:chExt cx="1962516" cy="519617"/>
            </a:xfrm>
          </p:grpSpPr>
          <p:sp>
            <p:nvSpPr>
              <p:cNvPr id="33" name="角丸四角形 32"/>
              <p:cNvSpPr/>
              <p:nvPr/>
            </p:nvSpPr>
            <p:spPr>
              <a:xfrm>
                <a:off x="293457" y="4898386"/>
                <a:ext cx="1962516" cy="51961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74468" y="4988463"/>
                <a:ext cx="1800493" cy="369332"/>
              </a:xfrm>
              <a:prstGeom prst="rect">
                <a:avLst/>
              </a:prstGeom>
              <a:noFill/>
              <a:ln>
                <a:solidFill>
                  <a:srgbClr val="FFC000"/>
                </a:solidFill>
              </a:ln>
            </p:spPr>
            <p:txBody>
              <a:bodyPr wrap="none" rtlCol="0">
                <a:spAutoFit/>
              </a:bodyPr>
              <a:lstStyle/>
              <a:p>
                <a:pPr algn="ctr"/>
                <a:r>
                  <a:rPr kumimoji="1" lang="ja-JP" altLang="en-US" b="1" dirty="0"/>
                  <a:t>倫理的・精神的</a:t>
                </a:r>
                <a:endParaRPr kumimoji="1" lang="en-US" altLang="ja-JP" b="1" dirty="0"/>
              </a:p>
            </p:txBody>
          </p:sp>
        </p:grpSp>
      </p:grpSp>
      <p:grpSp>
        <p:nvGrpSpPr>
          <p:cNvPr id="17" name="グループ化 16"/>
          <p:cNvGrpSpPr/>
          <p:nvPr/>
        </p:nvGrpSpPr>
        <p:grpSpPr>
          <a:xfrm>
            <a:off x="6491057" y="4128523"/>
            <a:ext cx="5308700" cy="2599029"/>
            <a:chOff x="6491057" y="4128523"/>
            <a:chExt cx="5308700" cy="2599029"/>
          </a:xfrm>
        </p:grpSpPr>
        <p:grpSp>
          <p:nvGrpSpPr>
            <p:cNvPr id="6" name="グループ化 5"/>
            <p:cNvGrpSpPr/>
            <p:nvPr/>
          </p:nvGrpSpPr>
          <p:grpSpPr>
            <a:xfrm>
              <a:off x="6491057" y="4128523"/>
              <a:ext cx="5308700" cy="2599029"/>
              <a:chOff x="6491057" y="4128523"/>
              <a:chExt cx="5308700" cy="2599029"/>
            </a:xfrm>
          </p:grpSpPr>
          <p:sp>
            <p:nvSpPr>
              <p:cNvPr id="30" name="角丸四角形 29"/>
              <p:cNvSpPr/>
              <p:nvPr/>
            </p:nvSpPr>
            <p:spPr>
              <a:xfrm>
                <a:off x="6491057" y="5094695"/>
                <a:ext cx="5308700" cy="1632857"/>
              </a:xfrm>
              <a:prstGeom prst="roundRect">
                <a:avLst/>
              </a:prstGeom>
              <a:solidFill>
                <a:schemeClr val="bg1"/>
              </a:solidFill>
              <a:ln w="57150">
                <a:solidFill>
                  <a:srgbClr val="9A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571524" y="5477639"/>
                <a:ext cx="5083448" cy="1015663"/>
              </a:xfrm>
              <a:prstGeom prst="rect">
                <a:avLst/>
              </a:prstGeom>
              <a:noFill/>
            </p:spPr>
            <p:txBody>
              <a:bodyPr wrap="square" rtlCol="0">
                <a:spAutoFit/>
              </a:bodyPr>
              <a:lstStyle/>
              <a:p>
                <a:r>
                  <a:rPr kumimoji="1" lang="ja-JP" altLang="en-US" sz="2000" b="1" dirty="0">
                    <a:solidFill>
                      <a:prstClr val="black"/>
                    </a:solidFill>
                    <a:effectLst/>
                    <a:latin typeface="+mn-ea"/>
                  </a:rPr>
                  <a:t>自分の職業スキルを活かして、社会問題やニーズに役立てるために、クラブプロジェクトに応えましょうと</a:t>
                </a:r>
                <a:r>
                  <a:rPr kumimoji="1" lang="ja-JP" altLang="en-US" sz="2000" b="1" dirty="0">
                    <a:effectLst/>
                  </a:rPr>
                  <a:t>明記されています。</a:t>
                </a:r>
              </a:p>
            </p:txBody>
          </p:sp>
          <p:sp>
            <p:nvSpPr>
              <p:cNvPr id="36" name="環状矢印 31"/>
              <p:cNvSpPr/>
              <p:nvPr/>
            </p:nvSpPr>
            <p:spPr>
              <a:xfrm rot="16404138" flipH="1" flipV="1">
                <a:off x="9218873" y="4327630"/>
                <a:ext cx="935158" cy="536943"/>
              </a:xfrm>
              <a:custGeom>
                <a:avLst/>
                <a:gdLst>
                  <a:gd name="connsiteX0" fmla="*/ 132693 w 1811133"/>
                  <a:gd name="connsiteY0" fmla="*/ 457295 h 914590"/>
                  <a:gd name="connsiteX1" fmla="*/ 843803 w 1811133"/>
                  <a:gd name="connsiteY1" fmla="*/ 133731 h 914590"/>
                  <a:gd name="connsiteX2" fmla="*/ 1467761 w 1811133"/>
                  <a:gd name="connsiteY2" fmla="*/ 234552 h 914590"/>
                  <a:gd name="connsiteX3" fmla="*/ 1582059 w 1811133"/>
                  <a:gd name="connsiteY3" fmla="*/ 213498 h 914590"/>
                  <a:gd name="connsiteX4" fmla="*/ 1586266 w 1811133"/>
                  <a:gd name="connsiteY4" fmla="*/ 331909 h 914590"/>
                  <a:gd name="connsiteX5" fmla="*/ 1273977 w 1811133"/>
                  <a:gd name="connsiteY5" fmla="*/ 270247 h 914590"/>
                  <a:gd name="connsiteX6" fmla="*/ 1385152 w 1811133"/>
                  <a:gd name="connsiteY6" fmla="*/ 249769 h 914590"/>
                  <a:gd name="connsiteX7" fmla="*/ 848440 w 1811133"/>
                  <a:gd name="connsiteY7" fmla="*/ 181433 h 914590"/>
                  <a:gd name="connsiteX8" fmla="*/ 180572 w 1811133"/>
                  <a:gd name="connsiteY8" fmla="*/ 457296 h 914590"/>
                  <a:gd name="connsiteX9" fmla="*/ 132693 w 1811133"/>
                  <a:gd name="connsiteY9" fmla="*/ 457295 h 914590"/>
                  <a:gd name="connsiteX0" fmla="*/ 0 w 1453573"/>
                  <a:gd name="connsiteY0" fmla="*/ 386670 h 386671"/>
                  <a:gd name="connsiteX1" fmla="*/ 711110 w 1453573"/>
                  <a:gd name="connsiteY1" fmla="*/ 63106 h 386671"/>
                  <a:gd name="connsiteX2" fmla="*/ 1335068 w 1453573"/>
                  <a:gd name="connsiteY2" fmla="*/ 163927 h 386671"/>
                  <a:gd name="connsiteX3" fmla="*/ 1328719 w 1453573"/>
                  <a:gd name="connsiteY3" fmla="*/ 0 h 386671"/>
                  <a:gd name="connsiteX4" fmla="*/ 1453573 w 1453573"/>
                  <a:gd name="connsiteY4" fmla="*/ 261284 h 386671"/>
                  <a:gd name="connsiteX5" fmla="*/ 1141284 w 1453573"/>
                  <a:gd name="connsiteY5" fmla="*/ 199622 h 386671"/>
                  <a:gd name="connsiteX6" fmla="*/ 1252459 w 1453573"/>
                  <a:gd name="connsiteY6" fmla="*/ 179144 h 386671"/>
                  <a:gd name="connsiteX7" fmla="*/ 715747 w 1453573"/>
                  <a:gd name="connsiteY7" fmla="*/ 110808 h 386671"/>
                  <a:gd name="connsiteX8" fmla="*/ 47879 w 1453573"/>
                  <a:gd name="connsiteY8" fmla="*/ 386671 h 386671"/>
                  <a:gd name="connsiteX9" fmla="*/ 0 w 1453573"/>
                  <a:gd name="connsiteY9" fmla="*/ 386670 h 386671"/>
                  <a:gd name="connsiteX0" fmla="*/ 0 w 1453573"/>
                  <a:gd name="connsiteY0" fmla="*/ 380320 h 380321"/>
                  <a:gd name="connsiteX1" fmla="*/ 711110 w 1453573"/>
                  <a:gd name="connsiteY1" fmla="*/ 56756 h 380321"/>
                  <a:gd name="connsiteX2" fmla="*/ 1335068 w 1453573"/>
                  <a:gd name="connsiteY2" fmla="*/ 157577 h 380321"/>
                  <a:gd name="connsiteX3" fmla="*/ 1341419 w 1453573"/>
                  <a:gd name="connsiteY3" fmla="*/ 0 h 380321"/>
                  <a:gd name="connsiteX4" fmla="*/ 1453573 w 1453573"/>
                  <a:gd name="connsiteY4" fmla="*/ 254934 h 380321"/>
                  <a:gd name="connsiteX5" fmla="*/ 1141284 w 1453573"/>
                  <a:gd name="connsiteY5" fmla="*/ 193272 h 380321"/>
                  <a:gd name="connsiteX6" fmla="*/ 1252459 w 1453573"/>
                  <a:gd name="connsiteY6" fmla="*/ 172794 h 380321"/>
                  <a:gd name="connsiteX7" fmla="*/ 715747 w 1453573"/>
                  <a:gd name="connsiteY7" fmla="*/ 104458 h 380321"/>
                  <a:gd name="connsiteX8" fmla="*/ 47879 w 1453573"/>
                  <a:gd name="connsiteY8" fmla="*/ 380321 h 380321"/>
                  <a:gd name="connsiteX9" fmla="*/ 0 w 1453573"/>
                  <a:gd name="connsiteY9" fmla="*/ 380320 h 380321"/>
                  <a:gd name="connsiteX0" fmla="*/ 0 w 1498023"/>
                  <a:gd name="connsiteY0" fmla="*/ 380320 h 380321"/>
                  <a:gd name="connsiteX1" fmla="*/ 711110 w 1498023"/>
                  <a:gd name="connsiteY1" fmla="*/ 56756 h 380321"/>
                  <a:gd name="connsiteX2" fmla="*/ 1335068 w 1498023"/>
                  <a:gd name="connsiteY2" fmla="*/ 157577 h 380321"/>
                  <a:gd name="connsiteX3" fmla="*/ 1341419 w 1498023"/>
                  <a:gd name="connsiteY3" fmla="*/ 0 h 380321"/>
                  <a:gd name="connsiteX4" fmla="*/ 1498023 w 1498023"/>
                  <a:gd name="connsiteY4" fmla="*/ 273984 h 380321"/>
                  <a:gd name="connsiteX5" fmla="*/ 1141284 w 1498023"/>
                  <a:gd name="connsiteY5" fmla="*/ 193272 h 380321"/>
                  <a:gd name="connsiteX6" fmla="*/ 1252459 w 1498023"/>
                  <a:gd name="connsiteY6" fmla="*/ 172794 h 380321"/>
                  <a:gd name="connsiteX7" fmla="*/ 715747 w 1498023"/>
                  <a:gd name="connsiteY7" fmla="*/ 104458 h 380321"/>
                  <a:gd name="connsiteX8" fmla="*/ 47879 w 1498023"/>
                  <a:gd name="connsiteY8" fmla="*/ 380321 h 380321"/>
                  <a:gd name="connsiteX9" fmla="*/ 0 w 1498023"/>
                  <a:gd name="connsiteY9" fmla="*/ 380320 h 380321"/>
                  <a:gd name="connsiteX0" fmla="*/ 0 w 1498023"/>
                  <a:gd name="connsiteY0" fmla="*/ 380320 h 380321"/>
                  <a:gd name="connsiteX1" fmla="*/ 711110 w 1498023"/>
                  <a:gd name="connsiteY1" fmla="*/ 56756 h 380321"/>
                  <a:gd name="connsiteX2" fmla="*/ 1335068 w 1498023"/>
                  <a:gd name="connsiteY2" fmla="*/ 157577 h 380321"/>
                  <a:gd name="connsiteX3" fmla="*/ 1341419 w 1498023"/>
                  <a:gd name="connsiteY3" fmla="*/ 0 h 380321"/>
                  <a:gd name="connsiteX4" fmla="*/ 1498023 w 1498023"/>
                  <a:gd name="connsiteY4" fmla="*/ 273984 h 380321"/>
                  <a:gd name="connsiteX5" fmla="*/ 1141284 w 1498023"/>
                  <a:gd name="connsiteY5" fmla="*/ 193272 h 380321"/>
                  <a:gd name="connsiteX6" fmla="*/ 1319134 w 1498023"/>
                  <a:gd name="connsiteY6" fmla="*/ 184700 h 380321"/>
                  <a:gd name="connsiteX7" fmla="*/ 715747 w 1498023"/>
                  <a:gd name="connsiteY7" fmla="*/ 104458 h 380321"/>
                  <a:gd name="connsiteX8" fmla="*/ 47879 w 1498023"/>
                  <a:gd name="connsiteY8" fmla="*/ 380321 h 380321"/>
                  <a:gd name="connsiteX9" fmla="*/ 0 w 1498023"/>
                  <a:gd name="connsiteY9" fmla="*/ 380320 h 3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8023" h="380321">
                    <a:moveTo>
                      <a:pt x="0" y="380320"/>
                    </a:moveTo>
                    <a:cubicBezTo>
                      <a:pt x="0" y="211106"/>
                      <a:pt x="309503" y="70279"/>
                      <a:pt x="711110" y="56756"/>
                    </a:cubicBezTo>
                    <a:cubicBezTo>
                      <a:pt x="944735" y="48890"/>
                      <a:pt x="1174239" y="85973"/>
                      <a:pt x="1335068" y="157577"/>
                    </a:cubicBezTo>
                    <a:lnTo>
                      <a:pt x="1341419" y="0"/>
                    </a:lnTo>
                    <a:lnTo>
                      <a:pt x="1498023" y="273984"/>
                    </a:lnTo>
                    <a:lnTo>
                      <a:pt x="1141284" y="193272"/>
                    </a:lnTo>
                    <a:lnTo>
                      <a:pt x="1319134" y="184700"/>
                    </a:lnTo>
                    <a:cubicBezTo>
                      <a:pt x="1171861" y="135117"/>
                      <a:pt x="911515" y="98552"/>
                      <a:pt x="715747" y="104458"/>
                    </a:cubicBezTo>
                    <a:cubicBezTo>
                      <a:pt x="338674" y="115834"/>
                      <a:pt x="47879" y="235947"/>
                      <a:pt x="47879" y="380321"/>
                    </a:cubicBezTo>
                    <a:lnTo>
                      <a:pt x="0" y="380320"/>
                    </a:lnTo>
                    <a:close/>
                  </a:path>
                </a:pathLst>
              </a:custGeom>
              <a:solidFill>
                <a:srgbClr val="9ADF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2" name="グループ化 11"/>
            <p:cNvGrpSpPr/>
            <p:nvPr/>
          </p:nvGrpSpPr>
          <p:grpSpPr>
            <a:xfrm>
              <a:off x="6491057" y="4923786"/>
              <a:ext cx="1569660" cy="519617"/>
              <a:chOff x="6491057" y="4923786"/>
              <a:chExt cx="1569660" cy="519617"/>
            </a:xfrm>
          </p:grpSpPr>
          <p:sp>
            <p:nvSpPr>
              <p:cNvPr id="34" name="角丸四角形 33"/>
              <p:cNvSpPr/>
              <p:nvPr/>
            </p:nvSpPr>
            <p:spPr>
              <a:xfrm>
                <a:off x="6491057" y="4923786"/>
                <a:ext cx="1569660" cy="519617"/>
              </a:xfrm>
              <a:prstGeom prst="roundRect">
                <a:avLst/>
              </a:prstGeom>
              <a:solidFill>
                <a:srgbClr val="9A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491057" y="5001434"/>
                <a:ext cx="1569660" cy="369332"/>
              </a:xfrm>
              <a:prstGeom prst="rect">
                <a:avLst/>
              </a:prstGeom>
              <a:noFill/>
            </p:spPr>
            <p:txBody>
              <a:bodyPr wrap="none" rtlCol="0">
                <a:spAutoFit/>
              </a:bodyPr>
              <a:lstStyle/>
              <a:p>
                <a:pPr algn="ctr"/>
                <a:r>
                  <a:rPr kumimoji="1" lang="ja-JP" altLang="en-US" b="1" dirty="0"/>
                  <a:t>実践的・行動</a:t>
                </a:r>
                <a:endParaRPr kumimoji="1" lang="en-US" altLang="ja-JP" b="1" dirty="0"/>
              </a:p>
            </p:txBody>
          </p:sp>
        </p:grpSp>
      </p:grpSp>
      <p:grpSp>
        <p:nvGrpSpPr>
          <p:cNvPr id="27" name="グループ化 26"/>
          <p:cNvGrpSpPr/>
          <p:nvPr/>
        </p:nvGrpSpPr>
        <p:grpSpPr>
          <a:xfrm>
            <a:off x="-75172" y="197900"/>
            <a:ext cx="1220000" cy="683283"/>
            <a:chOff x="-75172" y="197900"/>
            <a:chExt cx="1220000" cy="683283"/>
          </a:xfrm>
        </p:grpSpPr>
        <p:sp>
          <p:nvSpPr>
            <p:cNvPr id="28" name="正方形/長方形 27"/>
            <p:cNvSpPr/>
            <p:nvPr/>
          </p:nvSpPr>
          <p:spPr>
            <a:xfrm>
              <a:off x="-75172" y="199012"/>
              <a:ext cx="878913" cy="682171"/>
            </a:xfrm>
            <a:prstGeom prst="rect">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62657" y="197900"/>
              <a:ext cx="682171" cy="682171"/>
            </a:xfrm>
            <a:prstGeom prst="ellipse">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63406" y="339693"/>
              <a:ext cx="889987" cy="461665"/>
            </a:xfrm>
            <a:prstGeom prst="rect">
              <a:avLst/>
            </a:prstGeom>
            <a:noFill/>
          </p:spPr>
          <p:txBody>
            <a:bodyPr wrap="none" rtlCol="0">
              <a:spAutoFit/>
            </a:bodyPr>
            <a:lstStyle/>
            <a:p>
              <a:r>
                <a:rPr kumimoji="1" lang="en-US" altLang="ja-JP" sz="2400" b="1" dirty="0">
                  <a:solidFill>
                    <a:schemeClr val="bg1"/>
                  </a:solidFill>
                  <a:latin typeface="+mn-ea"/>
                </a:rPr>
                <a:t>2016</a:t>
              </a:r>
              <a:endParaRPr kumimoji="1" lang="ja-JP" altLang="en-US" sz="2400" b="1" dirty="0">
                <a:solidFill>
                  <a:schemeClr val="bg1"/>
                </a:solidFill>
                <a:latin typeface="+mn-ea"/>
              </a:endParaRPr>
            </a:p>
          </p:txBody>
        </p:sp>
      </p:grpSp>
    </p:spTree>
    <p:extLst>
      <p:ext uri="{BB962C8B-B14F-4D97-AF65-F5344CB8AC3E}">
        <p14:creationId xmlns:p14="http://schemas.microsoft.com/office/powerpoint/2010/main" val="7624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317" y="1645848"/>
            <a:ext cx="6578456" cy="4957321"/>
          </a:xfrm>
          <a:prstGeom prst="rect">
            <a:avLst/>
          </a:prstGeom>
        </p:spPr>
      </p:pic>
      <p:sp>
        <p:nvSpPr>
          <p:cNvPr id="3" name="正方形/長方形 2"/>
          <p:cNvSpPr/>
          <p:nvPr/>
        </p:nvSpPr>
        <p:spPr>
          <a:xfrm>
            <a:off x="5499373" y="844056"/>
            <a:ext cx="6282489" cy="461665"/>
          </a:xfrm>
          <a:prstGeom prst="rect">
            <a:avLst/>
          </a:prstGeom>
        </p:spPr>
        <p:txBody>
          <a:bodyPr wrap="none">
            <a:spAutoFit/>
          </a:bodyPr>
          <a:lstStyle/>
          <a:p>
            <a:r>
              <a:rPr lang="ja-JP" altLang="en-US" sz="2400" b="1" dirty="0"/>
              <a:t>2008年 RI国際会議 渡辺好政RI理事 講演資料</a:t>
            </a:r>
          </a:p>
        </p:txBody>
      </p:sp>
      <p:grpSp>
        <p:nvGrpSpPr>
          <p:cNvPr id="5" name="グループ化 4"/>
          <p:cNvGrpSpPr/>
          <p:nvPr/>
        </p:nvGrpSpPr>
        <p:grpSpPr>
          <a:xfrm>
            <a:off x="-75172" y="197900"/>
            <a:ext cx="1220000" cy="683283"/>
            <a:chOff x="-75172" y="197900"/>
            <a:chExt cx="1220000" cy="683283"/>
          </a:xfrm>
        </p:grpSpPr>
        <p:sp>
          <p:nvSpPr>
            <p:cNvPr id="7" name="正方形/長方形 6"/>
            <p:cNvSpPr/>
            <p:nvPr/>
          </p:nvSpPr>
          <p:spPr>
            <a:xfrm>
              <a:off x="-75172" y="199012"/>
              <a:ext cx="878913" cy="682171"/>
            </a:xfrm>
            <a:prstGeom prst="rect">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2657" y="197900"/>
              <a:ext cx="682171" cy="682171"/>
            </a:xfrm>
            <a:prstGeom prst="ellipse">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3406" y="339693"/>
              <a:ext cx="889987" cy="461665"/>
            </a:xfrm>
            <a:prstGeom prst="rect">
              <a:avLst/>
            </a:prstGeom>
            <a:noFill/>
          </p:spPr>
          <p:txBody>
            <a:bodyPr wrap="none" rtlCol="0">
              <a:spAutoFit/>
            </a:bodyPr>
            <a:lstStyle/>
            <a:p>
              <a:r>
                <a:rPr kumimoji="1" lang="en-US" altLang="ja-JP" sz="2400" b="1" dirty="0">
                  <a:solidFill>
                    <a:schemeClr val="bg1"/>
                  </a:solidFill>
                  <a:latin typeface="+mn-ea"/>
                </a:rPr>
                <a:t>2008</a:t>
              </a:r>
              <a:endParaRPr kumimoji="1" lang="ja-JP" altLang="en-US" sz="2400" b="1" dirty="0">
                <a:solidFill>
                  <a:schemeClr val="bg1"/>
                </a:solidFill>
                <a:latin typeface="+mn-ea"/>
              </a:endParaRPr>
            </a:p>
          </p:txBody>
        </p:sp>
      </p:grpSp>
      <p:sp>
        <p:nvSpPr>
          <p:cNvPr id="11" name="正方形/長方形 10"/>
          <p:cNvSpPr/>
          <p:nvPr/>
        </p:nvSpPr>
        <p:spPr>
          <a:xfrm>
            <a:off x="1444079" y="693683"/>
            <a:ext cx="4007526" cy="6463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17FB59F-3D82-287E-B542-FFAC0DD711EF}"/>
              </a:ext>
            </a:extLst>
          </p:cNvPr>
          <p:cNvSpPr>
            <a:spLocks noGrp="1"/>
          </p:cNvSpPr>
          <p:nvPr>
            <p:ph type="title"/>
          </p:nvPr>
        </p:nvSpPr>
        <p:spPr>
          <a:xfrm>
            <a:off x="1491847" y="790280"/>
            <a:ext cx="3911991" cy="643639"/>
          </a:xfrm>
        </p:spPr>
        <p:txBody>
          <a:bodyPr>
            <a:normAutofit/>
          </a:bodyPr>
          <a:lstStyle/>
          <a:p>
            <a:pPr algn="ctr"/>
            <a:r>
              <a:rPr kumimoji="1" lang="ja-JP" altLang="en-US" sz="3600" b="1" dirty="0">
                <a:latin typeface="+mn-ea"/>
                <a:ea typeface="+mn-ea"/>
              </a:rPr>
              <a:t>ロータリーの樹</a:t>
            </a:r>
          </a:p>
        </p:txBody>
      </p:sp>
    </p:spTree>
    <p:extLst>
      <p:ext uri="{BB962C8B-B14F-4D97-AF65-F5344CB8AC3E}">
        <p14:creationId xmlns:p14="http://schemas.microsoft.com/office/powerpoint/2010/main" val="273403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054" y="5518243"/>
            <a:ext cx="3017270" cy="298679"/>
          </a:xfrm>
          <a:prstGeom prst="rect">
            <a:avLst/>
          </a:prstGeom>
        </p:spPr>
      </p:pic>
      <p:pic>
        <p:nvPicPr>
          <p:cNvPr id="25" name="図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790" y="1711169"/>
            <a:ext cx="8460548" cy="3456146"/>
          </a:xfrm>
          <a:prstGeom prst="rect">
            <a:avLst/>
          </a:prstGeom>
        </p:spPr>
      </p:pic>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4849" y="1555008"/>
            <a:ext cx="7125635" cy="3431764"/>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631" y="4286169"/>
            <a:ext cx="2992888" cy="1414155"/>
          </a:xfrm>
          <a:prstGeom prst="rect">
            <a:avLst/>
          </a:prstGeom>
        </p:spPr>
      </p:pic>
      <p:pic>
        <p:nvPicPr>
          <p:cNvPr id="22" name="図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9655" y="4312930"/>
            <a:ext cx="1840840" cy="1414155"/>
          </a:xfrm>
          <a:prstGeom prst="rect">
            <a:avLst/>
          </a:prstGeom>
        </p:spPr>
      </p:pic>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2013" y="5503130"/>
            <a:ext cx="8198442" cy="1243481"/>
          </a:xfrm>
          <a:prstGeom prst="rect">
            <a:avLst/>
          </a:prstGeom>
        </p:spPr>
      </p:pic>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7852" y="5578085"/>
            <a:ext cx="5516424" cy="1127667"/>
          </a:xfrm>
          <a:prstGeom prst="rect">
            <a:avLst/>
          </a:prstGeom>
        </p:spPr>
      </p:pic>
      <p:sp>
        <p:nvSpPr>
          <p:cNvPr id="3" name="正方形/長方形 2"/>
          <p:cNvSpPr/>
          <p:nvPr/>
        </p:nvSpPr>
        <p:spPr>
          <a:xfrm>
            <a:off x="5499373" y="844056"/>
            <a:ext cx="6282489" cy="461665"/>
          </a:xfrm>
          <a:prstGeom prst="rect">
            <a:avLst/>
          </a:prstGeom>
        </p:spPr>
        <p:txBody>
          <a:bodyPr wrap="none">
            <a:spAutoFit/>
          </a:bodyPr>
          <a:lstStyle/>
          <a:p>
            <a:r>
              <a:rPr lang="ja-JP" altLang="en-US" sz="2400" b="1" dirty="0"/>
              <a:t>2008年 RI国際会議 渡辺好政RI理事 講演資料</a:t>
            </a:r>
          </a:p>
        </p:txBody>
      </p:sp>
      <p:grpSp>
        <p:nvGrpSpPr>
          <p:cNvPr id="5" name="グループ化 4"/>
          <p:cNvGrpSpPr/>
          <p:nvPr/>
        </p:nvGrpSpPr>
        <p:grpSpPr>
          <a:xfrm>
            <a:off x="-75172" y="197900"/>
            <a:ext cx="1220000" cy="683283"/>
            <a:chOff x="-75172" y="197900"/>
            <a:chExt cx="1220000" cy="683283"/>
          </a:xfrm>
        </p:grpSpPr>
        <p:sp>
          <p:nvSpPr>
            <p:cNvPr id="7" name="正方形/長方形 6"/>
            <p:cNvSpPr/>
            <p:nvPr/>
          </p:nvSpPr>
          <p:spPr>
            <a:xfrm>
              <a:off x="-75172" y="199012"/>
              <a:ext cx="878913" cy="682171"/>
            </a:xfrm>
            <a:prstGeom prst="rect">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62657" y="197900"/>
              <a:ext cx="682171" cy="682171"/>
            </a:xfrm>
            <a:prstGeom prst="ellipse">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3406" y="339693"/>
              <a:ext cx="889987" cy="461665"/>
            </a:xfrm>
            <a:prstGeom prst="rect">
              <a:avLst/>
            </a:prstGeom>
            <a:noFill/>
          </p:spPr>
          <p:txBody>
            <a:bodyPr wrap="none" rtlCol="0">
              <a:spAutoFit/>
            </a:bodyPr>
            <a:lstStyle/>
            <a:p>
              <a:r>
                <a:rPr kumimoji="1" lang="en-US" altLang="ja-JP" sz="2400" b="1" dirty="0">
                  <a:solidFill>
                    <a:schemeClr val="bg1"/>
                  </a:solidFill>
                  <a:latin typeface="+mn-ea"/>
                </a:rPr>
                <a:t>2008</a:t>
              </a:r>
              <a:endParaRPr kumimoji="1" lang="ja-JP" altLang="en-US" sz="2400" b="1" dirty="0">
                <a:solidFill>
                  <a:schemeClr val="bg1"/>
                </a:solidFill>
                <a:latin typeface="+mn-ea"/>
              </a:endParaRPr>
            </a:p>
          </p:txBody>
        </p:sp>
      </p:grpSp>
      <p:sp>
        <p:nvSpPr>
          <p:cNvPr id="11" name="正方形/長方形 10"/>
          <p:cNvSpPr/>
          <p:nvPr/>
        </p:nvSpPr>
        <p:spPr>
          <a:xfrm>
            <a:off x="1444079" y="693683"/>
            <a:ext cx="4007526" cy="6463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17FB59F-3D82-287E-B542-FFAC0DD711EF}"/>
              </a:ext>
            </a:extLst>
          </p:cNvPr>
          <p:cNvSpPr>
            <a:spLocks noGrp="1"/>
          </p:cNvSpPr>
          <p:nvPr>
            <p:ph type="title"/>
          </p:nvPr>
        </p:nvSpPr>
        <p:spPr>
          <a:xfrm>
            <a:off x="1491847" y="765577"/>
            <a:ext cx="3911991" cy="643639"/>
          </a:xfrm>
        </p:spPr>
        <p:txBody>
          <a:bodyPr>
            <a:normAutofit/>
          </a:bodyPr>
          <a:lstStyle/>
          <a:p>
            <a:pPr algn="ctr"/>
            <a:r>
              <a:rPr kumimoji="1" lang="ja-JP" altLang="en-US" sz="3600" b="1" dirty="0">
                <a:latin typeface="+mn-ea"/>
                <a:ea typeface="+mn-ea"/>
              </a:rPr>
              <a:t>ロータリーの樹</a:t>
            </a:r>
          </a:p>
        </p:txBody>
      </p:sp>
      <p:pic>
        <p:nvPicPr>
          <p:cNvPr id="4" name="図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2509" y="5461417"/>
            <a:ext cx="3498815" cy="1188622"/>
          </a:xfrm>
          <a:prstGeom prst="rect">
            <a:avLst/>
          </a:prstGeom>
        </p:spPr>
      </p:pic>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2498" y="5415244"/>
            <a:ext cx="6547986" cy="1440014"/>
          </a:xfrm>
          <a:prstGeom prst="rect">
            <a:avLst/>
          </a:prstGeom>
        </p:spPr>
      </p:pic>
      <p:pic>
        <p:nvPicPr>
          <p:cNvPr id="12" name="図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68817" y="4319432"/>
            <a:ext cx="1395869" cy="1414155"/>
          </a:xfrm>
          <a:prstGeom prst="rect">
            <a:avLst/>
          </a:prstGeom>
        </p:spPr>
      </p:pic>
      <p:pic>
        <p:nvPicPr>
          <p:cNvPr id="14" name="図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4591" y="2270363"/>
            <a:ext cx="3303759" cy="2157806"/>
          </a:xfrm>
          <a:prstGeom prst="rect">
            <a:avLst/>
          </a:prstGeom>
        </p:spPr>
      </p:pic>
      <p:pic>
        <p:nvPicPr>
          <p:cNvPr id="15" name="図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47727" y="4245879"/>
            <a:ext cx="1444633" cy="1481206"/>
          </a:xfrm>
          <a:prstGeom prst="rect">
            <a:avLst/>
          </a:prstGeom>
        </p:spPr>
      </p:pic>
      <p:pic>
        <p:nvPicPr>
          <p:cNvPr id="16" name="図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66885" y="4262959"/>
            <a:ext cx="1999731" cy="1395161"/>
          </a:xfrm>
          <a:prstGeom prst="rect">
            <a:avLst/>
          </a:prstGeom>
        </p:spPr>
      </p:pic>
      <p:pic>
        <p:nvPicPr>
          <p:cNvPr id="17" name="図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2873" y="2123201"/>
            <a:ext cx="8189279" cy="1121820"/>
          </a:xfrm>
          <a:prstGeom prst="rect">
            <a:avLst/>
          </a:prstGeom>
        </p:spPr>
      </p:pic>
      <p:pic>
        <p:nvPicPr>
          <p:cNvPr id="18" name="図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14823" y="2779846"/>
            <a:ext cx="6026552" cy="1536335"/>
          </a:xfrm>
          <a:prstGeom prst="rect">
            <a:avLst/>
          </a:prstGeom>
        </p:spPr>
      </p:pic>
      <p:pic>
        <p:nvPicPr>
          <p:cNvPr id="19" name="図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11011" y="4157292"/>
            <a:ext cx="482015" cy="1695362"/>
          </a:xfrm>
          <a:prstGeom prst="rect">
            <a:avLst/>
          </a:prstGeom>
        </p:spPr>
      </p:pic>
      <p:pic>
        <p:nvPicPr>
          <p:cNvPr id="26" name="図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72871" y="3042194"/>
            <a:ext cx="8418093" cy="1708937"/>
          </a:xfrm>
          <a:prstGeom prst="rect">
            <a:avLst/>
          </a:prstGeom>
        </p:spPr>
      </p:pic>
      <p:pic>
        <p:nvPicPr>
          <p:cNvPr id="27" name="図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66686" y="1463651"/>
            <a:ext cx="7719610" cy="2498926"/>
          </a:xfrm>
          <a:prstGeom prst="rect">
            <a:avLst/>
          </a:prstGeom>
        </p:spPr>
      </p:pic>
    </p:spTree>
    <p:extLst>
      <p:ext uri="{BB962C8B-B14F-4D97-AF65-F5344CB8AC3E}">
        <p14:creationId xmlns:p14="http://schemas.microsoft.com/office/powerpoint/2010/main" val="30799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35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a:extLst>
              <a:ext uri="{FF2B5EF4-FFF2-40B4-BE49-F238E27FC236}">
                <a16:creationId xmlns:a16="http://schemas.microsoft.com/office/drawing/2014/main" id="{3C87F6D3-8CA0-A598-7D00-DC42FE176BB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91516" y="2289711"/>
            <a:ext cx="4829678" cy="398046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4B84F96-46B0-3FFF-B709-F7ED0C7F5F04}"/>
              </a:ext>
            </a:extLst>
          </p:cNvPr>
          <p:cNvSpPr txBox="1"/>
          <p:nvPr/>
        </p:nvSpPr>
        <p:spPr>
          <a:xfrm>
            <a:off x="1219350" y="2289711"/>
            <a:ext cx="5339937" cy="4524315"/>
          </a:xfrm>
          <a:prstGeom prst="rect">
            <a:avLst/>
          </a:prstGeom>
          <a:noFill/>
        </p:spPr>
        <p:txBody>
          <a:bodyPr wrap="square" rtlCol="0">
            <a:spAutoFit/>
          </a:bodyPr>
          <a:lstStyle/>
          <a:p>
            <a:r>
              <a:rPr lang="ja-JP" altLang="en-US" b="1" dirty="0">
                <a:solidFill>
                  <a:srgbClr val="333333"/>
                </a:solidFill>
                <a:latin typeface="ヒラギノ角ゴ Pro W3"/>
              </a:rPr>
              <a:t>　地域で奉仕活動を行う相模原南ロータリークラブ（徳久京子会長）は２月</a:t>
            </a:r>
            <a:r>
              <a:rPr lang="en-US" altLang="ja-JP" b="1" dirty="0">
                <a:solidFill>
                  <a:srgbClr val="333333"/>
                </a:solidFill>
                <a:latin typeface="ヒラギノ角ゴ Pro W3"/>
              </a:rPr>
              <a:t>13</a:t>
            </a:r>
            <a:r>
              <a:rPr lang="ja-JP" altLang="en-US" b="1" dirty="0">
                <a:solidFill>
                  <a:srgbClr val="333333"/>
                </a:solidFill>
                <a:latin typeface="ヒラギノ角ゴ Pro W3"/>
              </a:rPr>
              <a:t>日、相模女子大学高等部１年の生徒を対象に出前授業を行った。</a:t>
            </a:r>
            <a:br>
              <a:rPr lang="ja-JP" altLang="en-US" b="1" dirty="0">
                <a:solidFill>
                  <a:prstClr val="black"/>
                </a:solidFill>
              </a:rPr>
            </a:br>
            <a:br>
              <a:rPr lang="ja-JP" altLang="en-US" b="1" dirty="0">
                <a:solidFill>
                  <a:prstClr val="black"/>
                </a:solidFill>
              </a:rPr>
            </a:br>
            <a:r>
              <a:rPr lang="ja-JP" altLang="en-US" b="1" dirty="0">
                <a:solidFill>
                  <a:srgbClr val="333333"/>
                </a:solidFill>
                <a:latin typeface="ヒラギノ角ゴ Pro W3"/>
              </a:rPr>
              <a:t>　当日は</a:t>
            </a:r>
            <a:r>
              <a:rPr lang="en-US" altLang="ja-JP" b="1" dirty="0">
                <a:solidFill>
                  <a:srgbClr val="333333"/>
                </a:solidFill>
                <a:latin typeface="ヒラギノ角ゴ Pro W3"/>
              </a:rPr>
              <a:t>10</a:t>
            </a:r>
            <a:r>
              <a:rPr lang="ja-JP" altLang="en-US" b="1" dirty="0">
                <a:solidFill>
                  <a:srgbClr val="333333"/>
                </a:solidFill>
                <a:latin typeface="ヒラギノ角ゴ Pro W3"/>
              </a:rPr>
              <a:t>人のメンバーが講師を務めた。「職業を知る」をテーマに各講師が仕事を通して生徒たちに知ってほしいことなどを話した。教壇に立った藤原不動産鑑定（相模大野）所長の藤原新一さんは「生徒は真剣に話を聞いてくれた。問いかけると活発に回答してくれた」と授業の様子を振り返った。</a:t>
            </a:r>
            <a:br>
              <a:rPr lang="ja-JP" altLang="en-US" b="1" dirty="0">
                <a:solidFill>
                  <a:prstClr val="black"/>
                </a:solidFill>
              </a:rPr>
            </a:br>
            <a:br>
              <a:rPr lang="ja-JP" altLang="en-US" b="1" dirty="0">
                <a:solidFill>
                  <a:prstClr val="black"/>
                </a:solidFill>
              </a:rPr>
            </a:br>
            <a:r>
              <a:rPr lang="ja-JP" altLang="en-US" b="1" dirty="0">
                <a:solidFill>
                  <a:srgbClr val="333333"/>
                </a:solidFill>
                <a:latin typeface="ヒラギノ角ゴ Pro W3"/>
              </a:rPr>
              <a:t>　生徒たちからは「好きなことをしているところがかっこいい」「自分の将来を考える時の参考にしたい」などの声が寄せられた。</a:t>
            </a:r>
            <a:br>
              <a:rPr lang="ja-JP" altLang="en-US" b="1" dirty="0">
                <a:solidFill>
                  <a:prstClr val="black"/>
                </a:solidFill>
              </a:rPr>
            </a:br>
            <a:endParaRPr kumimoji="1" lang="ja-JP" altLang="en-US" b="1" dirty="0">
              <a:solidFill>
                <a:prstClr val="black"/>
              </a:solidFill>
            </a:endParaRPr>
          </a:p>
        </p:txBody>
      </p:sp>
      <p:sp>
        <p:nvSpPr>
          <p:cNvPr id="11" name="テキスト ボックス 10">
            <a:extLst>
              <a:ext uri="{FF2B5EF4-FFF2-40B4-BE49-F238E27FC236}">
                <a16:creationId xmlns:a16="http://schemas.microsoft.com/office/drawing/2014/main" id="{C7858915-09E4-553B-495B-8A1926A967ED}"/>
              </a:ext>
            </a:extLst>
          </p:cNvPr>
          <p:cNvSpPr txBox="1"/>
          <p:nvPr/>
        </p:nvSpPr>
        <p:spPr>
          <a:xfrm>
            <a:off x="9331517" y="6306026"/>
            <a:ext cx="2441694" cy="338554"/>
          </a:xfrm>
          <a:prstGeom prst="rect">
            <a:avLst/>
          </a:prstGeom>
          <a:noFill/>
        </p:spPr>
        <p:txBody>
          <a:bodyPr wrap="none" rtlCol="0">
            <a:spAutoFit/>
          </a:bodyPr>
          <a:lstStyle/>
          <a:p>
            <a:r>
              <a:rPr kumimoji="1" lang="ja-JP" altLang="en-US" sz="1600" dirty="0">
                <a:solidFill>
                  <a:prstClr val="black"/>
                </a:solidFill>
              </a:rPr>
              <a:t>タウンニュース記事転用</a:t>
            </a:r>
          </a:p>
        </p:txBody>
      </p:sp>
      <p:sp>
        <p:nvSpPr>
          <p:cNvPr id="7" name="タイトル 1"/>
          <p:cNvSpPr txBox="1">
            <a:spLocks/>
          </p:cNvSpPr>
          <p:nvPr/>
        </p:nvSpPr>
        <p:spPr>
          <a:xfrm>
            <a:off x="1451579" y="804520"/>
            <a:ext cx="9603275" cy="484363"/>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2800" b="1" dirty="0">
                <a:latin typeface="+mn-ea"/>
                <a:ea typeface="+mn-ea"/>
              </a:rPr>
              <a:t>相模原南ロータリークラブによる職業奉仕実践例</a:t>
            </a:r>
          </a:p>
        </p:txBody>
      </p:sp>
      <p:sp>
        <p:nvSpPr>
          <p:cNvPr id="12" name="タイトル 1"/>
          <p:cNvSpPr txBox="1">
            <a:spLocks/>
          </p:cNvSpPr>
          <p:nvPr/>
        </p:nvSpPr>
        <p:spPr>
          <a:xfrm>
            <a:off x="1451579" y="1689891"/>
            <a:ext cx="9603275" cy="427361"/>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en-US" altLang="ja-JP" sz="2400" b="1" dirty="0">
                <a:latin typeface="+mn-ea"/>
                <a:ea typeface="+mn-ea"/>
              </a:rPr>
              <a:t>2023</a:t>
            </a:r>
            <a:r>
              <a:rPr lang="ja-JP" altLang="en-US" sz="2400" b="1" dirty="0">
                <a:latin typeface="+mn-ea"/>
                <a:ea typeface="+mn-ea"/>
              </a:rPr>
              <a:t>年</a:t>
            </a:r>
            <a:r>
              <a:rPr lang="en-US" altLang="ja-JP" sz="2400" b="1" dirty="0">
                <a:latin typeface="+mn-ea"/>
                <a:ea typeface="+mn-ea"/>
              </a:rPr>
              <a:t>2</a:t>
            </a:r>
            <a:r>
              <a:rPr lang="ja-JP" altLang="en-US" sz="2400" b="1" dirty="0">
                <a:latin typeface="+mn-ea"/>
                <a:ea typeface="+mn-ea"/>
              </a:rPr>
              <a:t>月</a:t>
            </a:r>
            <a:r>
              <a:rPr lang="en-US" altLang="ja-JP" sz="2400" b="1" dirty="0">
                <a:latin typeface="+mn-ea"/>
                <a:ea typeface="+mn-ea"/>
              </a:rPr>
              <a:t>13</a:t>
            </a:r>
            <a:r>
              <a:rPr lang="ja-JP" altLang="en-US" sz="2400" b="1" dirty="0">
                <a:latin typeface="+mn-ea"/>
                <a:ea typeface="+mn-ea"/>
              </a:rPr>
              <a:t>日相模女子大学高等部で行われた出前授業</a:t>
            </a:r>
          </a:p>
        </p:txBody>
      </p:sp>
    </p:spTree>
    <p:extLst>
      <p:ext uri="{BB962C8B-B14F-4D97-AF65-F5344CB8AC3E}">
        <p14:creationId xmlns:p14="http://schemas.microsoft.com/office/powerpoint/2010/main" val="68216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579" y="2187582"/>
            <a:ext cx="6959904" cy="4387389"/>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r="66378"/>
          <a:stretch/>
        </p:blipFill>
        <p:spPr>
          <a:xfrm>
            <a:off x="8595488" y="2187582"/>
            <a:ext cx="1654184" cy="1359526"/>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l="66074"/>
          <a:stretch/>
        </p:blipFill>
        <p:spPr>
          <a:xfrm>
            <a:off x="8602522" y="5215445"/>
            <a:ext cx="1669143" cy="1359526"/>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33327" r="33336"/>
          <a:stretch/>
        </p:blipFill>
        <p:spPr>
          <a:xfrm>
            <a:off x="8602522" y="3701514"/>
            <a:ext cx="1640116" cy="1359526"/>
          </a:xfrm>
          <a:prstGeom prst="rect">
            <a:avLst/>
          </a:prstGeom>
        </p:spPr>
      </p:pic>
      <p:sp>
        <p:nvSpPr>
          <p:cNvPr id="11" name="タイトル 1"/>
          <p:cNvSpPr txBox="1">
            <a:spLocks/>
          </p:cNvSpPr>
          <p:nvPr/>
        </p:nvSpPr>
        <p:spPr>
          <a:xfrm>
            <a:off x="1451579" y="804520"/>
            <a:ext cx="9603275" cy="484363"/>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2800" b="1" dirty="0">
                <a:latin typeface="+mn-ea"/>
                <a:ea typeface="+mn-ea"/>
              </a:rPr>
              <a:t>大和ロータリークラブによる職業奉仕実践例</a:t>
            </a:r>
          </a:p>
        </p:txBody>
      </p:sp>
      <p:sp>
        <p:nvSpPr>
          <p:cNvPr id="13" name="タイトル 1"/>
          <p:cNvSpPr txBox="1">
            <a:spLocks/>
          </p:cNvSpPr>
          <p:nvPr/>
        </p:nvSpPr>
        <p:spPr>
          <a:xfrm>
            <a:off x="1451579" y="1565783"/>
            <a:ext cx="9603275" cy="592919"/>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1800" b="1" dirty="0">
                <a:latin typeface="+mn-ea"/>
                <a:ea typeface="+mn-ea"/>
              </a:rPr>
              <a:t>大和ロータリークラブ主催の「やまと児童絵画コンクール」</a:t>
            </a:r>
            <a:endParaRPr lang="en-US" altLang="ja-JP" sz="1800" b="1" dirty="0">
              <a:latin typeface="+mn-ea"/>
              <a:ea typeface="+mn-ea"/>
            </a:endParaRPr>
          </a:p>
          <a:p>
            <a:r>
              <a:rPr lang="ja-JP" altLang="en-US" sz="1800" b="1" dirty="0">
                <a:latin typeface="+mn-ea"/>
                <a:ea typeface="+mn-ea"/>
              </a:rPr>
              <a:t>夏休み期間にテーマに沿った絵を描いてもらい、コンクールと絵画に参加してもらう企画</a:t>
            </a:r>
            <a:endParaRPr lang="en-US" altLang="ja-JP" sz="1800" b="1" dirty="0">
              <a:latin typeface="+mn-ea"/>
              <a:ea typeface="+mn-ea"/>
            </a:endParaRPr>
          </a:p>
        </p:txBody>
      </p:sp>
    </p:spTree>
    <p:extLst>
      <p:ext uri="{BB962C8B-B14F-4D97-AF65-F5344CB8AC3E}">
        <p14:creationId xmlns:p14="http://schemas.microsoft.com/office/powerpoint/2010/main" val="113117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E9E7E4"/>
            </a:gs>
            <a:gs pos="100000">
              <a:srgbClr val="CECAC5"/>
            </a:gs>
          </a:gsLst>
          <a:path path="circle">
            <a:fillToRect l="43000" r="43000" b="100000"/>
          </a:path>
        </a:gra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D252C40F-17AF-4AEA-9172-2D419830E389}"/>
              </a:ext>
            </a:extLst>
          </p:cNvPr>
          <p:cNvSpPr txBox="1">
            <a:spLocks/>
          </p:cNvSpPr>
          <p:nvPr/>
        </p:nvSpPr>
        <p:spPr>
          <a:xfrm>
            <a:off x="775252" y="293544"/>
            <a:ext cx="10873409" cy="1920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a:lstStyle>
          <a:p>
            <a:pPr>
              <a:lnSpc>
                <a:spcPct val="150000"/>
              </a:lnSpc>
              <a:spcBef>
                <a:spcPts val="300"/>
              </a:spcBef>
            </a:pPr>
            <a:r>
              <a:rPr lang="ja-JP" altLang="en-US" sz="3200" b="1" spc="600" dirty="0">
                <a:solidFill>
                  <a:schemeClr val="bg1"/>
                </a:solidFill>
                <a:latin typeface="游ゴシック" panose="020B0400000000000000" pitchFamily="50" charset="-128"/>
                <a:ea typeface="游ゴシック" panose="020B0400000000000000" pitchFamily="50" charset="-128"/>
              </a:rPr>
              <a:t>ロータリーを通して</a:t>
            </a:r>
            <a:r>
              <a:rPr lang="ja-JP" altLang="en-US" sz="3200" b="1" spc="600">
                <a:solidFill>
                  <a:schemeClr val="bg1"/>
                </a:solidFill>
                <a:latin typeface="游ゴシック" panose="020B0400000000000000" pitchFamily="50" charset="-128"/>
                <a:ea typeface="游ゴシック" panose="020B0400000000000000" pitchFamily="50" charset="-128"/>
              </a:rPr>
              <a:t>学んでいる「</a:t>
            </a:r>
            <a:r>
              <a:rPr lang="ja-JP" altLang="en-US" sz="3200" b="1" spc="600" dirty="0">
                <a:solidFill>
                  <a:schemeClr val="bg1"/>
                </a:solidFill>
                <a:latin typeface="游ゴシック" panose="020B0400000000000000" pitchFamily="50" charset="-128"/>
                <a:ea typeface="游ゴシック" panose="020B0400000000000000" pitchFamily="50" charset="-128"/>
              </a:rPr>
              <a:t>奉仕の理念</a:t>
            </a:r>
            <a:r>
              <a:rPr lang="ja-JP" altLang="en-US" sz="3200" b="1" spc="600">
                <a:solidFill>
                  <a:schemeClr val="bg1"/>
                </a:solidFill>
                <a:latin typeface="游ゴシック" panose="020B0400000000000000" pitchFamily="50" charset="-128"/>
                <a:ea typeface="游ゴシック" panose="020B0400000000000000" pitchFamily="50" charset="-128"/>
              </a:rPr>
              <a:t>」を</a:t>
            </a:r>
            <a:endParaRPr lang="en-US" altLang="ja-JP" sz="3200" b="1" spc="600" dirty="0">
              <a:solidFill>
                <a:schemeClr val="bg1"/>
              </a:solidFill>
              <a:latin typeface="游ゴシック" panose="020B0400000000000000" pitchFamily="50" charset="-128"/>
              <a:ea typeface="游ゴシック" panose="020B0400000000000000" pitchFamily="50" charset="-128"/>
            </a:endParaRPr>
          </a:p>
          <a:p>
            <a:pPr algn="ctr">
              <a:lnSpc>
                <a:spcPct val="150000"/>
              </a:lnSpc>
              <a:spcBef>
                <a:spcPts val="300"/>
              </a:spcBef>
            </a:pPr>
            <a:r>
              <a:rPr lang="ja-JP" altLang="en-US" sz="3200" b="1" spc="600">
                <a:solidFill>
                  <a:schemeClr val="bg1"/>
                </a:solidFill>
                <a:latin typeface="游ゴシック" panose="020B0400000000000000" pitchFamily="50" charset="-128"/>
                <a:ea typeface="游ゴシック" panose="020B0400000000000000" pitchFamily="50" charset="-128"/>
              </a:rPr>
              <a:t>職場</a:t>
            </a:r>
            <a:r>
              <a:rPr lang="ja-JP" altLang="en-US" sz="3200" b="1" spc="600" dirty="0">
                <a:solidFill>
                  <a:schemeClr val="bg1"/>
                </a:solidFill>
                <a:latin typeface="游ゴシック" panose="020B0400000000000000" pitchFamily="50" charset="-128"/>
                <a:ea typeface="游ゴシック" panose="020B0400000000000000" pitchFamily="50" charset="-128"/>
              </a:rPr>
              <a:t>に</a:t>
            </a:r>
            <a:r>
              <a:rPr lang="ja-JP" altLang="en-US" sz="3200" b="1" spc="600">
                <a:solidFill>
                  <a:schemeClr val="bg1"/>
                </a:solidFill>
                <a:latin typeface="游ゴシック" panose="020B0400000000000000" pitchFamily="50" charset="-128"/>
                <a:ea typeface="游ゴシック" panose="020B0400000000000000" pitchFamily="50" charset="-128"/>
              </a:rPr>
              <a:t>持ち帰り、職業</a:t>
            </a:r>
            <a:r>
              <a:rPr lang="ja-JP" altLang="en-US" sz="3200" b="1" spc="600" dirty="0">
                <a:solidFill>
                  <a:schemeClr val="bg1"/>
                </a:solidFill>
                <a:latin typeface="游ゴシック" panose="020B0400000000000000" pitchFamily="50" charset="-128"/>
                <a:ea typeface="游ゴシック" panose="020B0400000000000000" pitchFamily="50" charset="-128"/>
              </a:rPr>
              <a:t>で世の中に</a:t>
            </a:r>
            <a:r>
              <a:rPr lang="ja-JP" altLang="en-US" sz="3200" b="1" spc="600">
                <a:solidFill>
                  <a:schemeClr val="bg1"/>
                </a:solidFill>
                <a:latin typeface="游ゴシック" panose="020B0400000000000000" pitchFamily="50" charset="-128"/>
                <a:ea typeface="游ゴシック" panose="020B0400000000000000" pitchFamily="50" charset="-128"/>
              </a:rPr>
              <a:t>貢献し奉仕</a:t>
            </a:r>
            <a:r>
              <a:rPr lang="ja-JP" altLang="en-US" sz="3200" b="1" spc="600" dirty="0">
                <a:solidFill>
                  <a:schemeClr val="bg1"/>
                </a:solidFill>
                <a:latin typeface="游ゴシック" panose="020B0400000000000000" pitchFamily="50" charset="-128"/>
                <a:ea typeface="游ゴシック" panose="020B0400000000000000" pitchFamily="50" charset="-128"/>
              </a:rPr>
              <a:t>する。</a:t>
            </a:r>
          </a:p>
        </p:txBody>
      </p:sp>
      <p:sp>
        <p:nvSpPr>
          <p:cNvPr id="9" name="タイトル 1">
            <a:extLst>
              <a:ext uri="{FF2B5EF4-FFF2-40B4-BE49-F238E27FC236}">
                <a16:creationId xmlns:a16="http://schemas.microsoft.com/office/drawing/2014/main" id="{D252C40F-17AF-4AEA-9172-2D419830E389}"/>
              </a:ext>
            </a:extLst>
          </p:cNvPr>
          <p:cNvSpPr txBox="1">
            <a:spLocks/>
          </p:cNvSpPr>
          <p:nvPr/>
        </p:nvSpPr>
        <p:spPr>
          <a:xfrm>
            <a:off x="1062757" y="4117420"/>
            <a:ext cx="10066487" cy="1154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a:lstStyle>
          <a:p>
            <a:pPr algn="ctr"/>
            <a:r>
              <a:rPr lang="ja-JP" altLang="en-US" sz="5400" b="1" dirty="0">
                <a:solidFill>
                  <a:schemeClr val="bg1"/>
                </a:solidFill>
                <a:latin typeface="游ゴシック" panose="020B0400000000000000" pitchFamily="50" charset="-128"/>
                <a:ea typeface="游ゴシック" panose="020B0400000000000000" pitchFamily="50" charset="-128"/>
              </a:rPr>
              <a:t>「職業奉仕を実践しましょう」</a:t>
            </a:r>
          </a:p>
        </p:txBody>
      </p:sp>
      <p:sp>
        <p:nvSpPr>
          <p:cNvPr id="10" name="タイトル 1">
            <a:extLst>
              <a:ext uri="{FF2B5EF4-FFF2-40B4-BE49-F238E27FC236}">
                <a16:creationId xmlns:a16="http://schemas.microsoft.com/office/drawing/2014/main" id="{D252C40F-17AF-4AEA-9172-2D419830E389}"/>
              </a:ext>
            </a:extLst>
          </p:cNvPr>
          <p:cNvSpPr txBox="1">
            <a:spLocks/>
          </p:cNvSpPr>
          <p:nvPr/>
        </p:nvSpPr>
        <p:spPr>
          <a:xfrm>
            <a:off x="6314536" y="5124495"/>
            <a:ext cx="5624422" cy="793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a:lstStyle>
          <a:p>
            <a:pPr algn="ctr"/>
            <a:r>
              <a:rPr lang="ja-JP" altLang="en-US" sz="3000" b="1" dirty="0">
                <a:solidFill>
                  <a:schemeClr val="bg1"/>
                </a:solidFill>
                <a:latin typeface="游ゴシック" panose="020B0400000000000000" pitchFamily="50" charset="-128"/>
                <a:ea typeface="游ゴシック" panose="020B0400000000000000" pitchFamily="50" charset="-128"/>
              </a:rPr>
              <a:t>ご清聴ありがとうございました</a:t>
            </a:r>
          </a:p>
        </p:txBody>
      </p:sp>
      <p:sp>
        <p:nvSpPr>
          <p:cNvPr id="14" name="テキスト ボックス 13"/>
          <p:cNvSpPr txBox="1"/>
          <p:nvPr/>
        </p:nvSpPr>
        <p:spPr>
          <a:xfrm>
            <a:off x="8975198" y="5918125"/>
            <a:ext cx="2884123" cy="646331"/>
          </a:xfrm>
          <a:prstGeom prst="rect">
            <a:avLst/>
          </a:prstGeom>
          <a:noFill/>
        </p:spPr>
        <p:txBody>
          <a:bodyPr wrap="none" rtlCol="0">
            <a:spAutoFit/>
          </a:bodyPr>
          <a:lstStyle/>
          <a:p>
            <a:pPr algn="ctr"/>
            <a:r>
              <a:rPr kumimoji="1" lang="en-US" altLang="ja-JP" b="1" dirty="0">
                <a:solidFill>
                  <a:schemeClr val="bg1"/>
                </a:solidFill>
                <a:latin typeface="游ゴシック" panose="020B0400000000000000" pitchFamily="50" charset="-128"/>
                <a:ea typeface="游ゴシック" panose="020B0400000000000000" pitchFamily="50" charset="-128"/>
              </a:rPr>
              <a:t>2023-2024</a:t>
            </a:r>
            <a:r>
              <a:rPr kumimoji="1" lang="ja-JP" altLang="en-US" b="1" dirty="0">
                <a:solidFill>
                  <a:schemeClr val="bg1"/>
                </a:solidFill>
                <a:latin typeface="游ゴシック" panose="020B0400000000000000" pitchFamily="50" charset="-128"/>
                <a:ea typeface="游ゴシック" panose="020B0400000000000000" pitchFamily="50" charset="-128"/>
              </a:rPr>
              <a:t>年度</a:t>
            </a:r>
            <a:endParaRPr kumimoji="1" lang="en-US" altLang="ja-JP" b="1" dirty="0">
              <a:solidFill>
                <a:schemeClr val="bg1"/>
              </a:solidFill>
              <a:latin typeface="游ゴシック" panose="020B0400000000000000" pitchFamily="50" charset="-128"/>
              <a:ea typeface="游ゴシック" panose="020B0400000000000000" pitchFamily="50" charset="-128"/>
            </a:endParaRPr>
          </a:p>
          <a:p>
            <a:r>
              <a:rPr kumimoji="1" lang="en-US" altLang="ja-JP" b="1" dirty="0">
                <a:solidFill>
                  <a:schemeClr val="bg1"/>
                </a:solidFill>
                <a:latin typeface="游ゴシック" panose="020B0400000000000000" pitchFamily="50" charset="-128"/>
                <a:ea typeface="游ゴシック" panose="020B0400000000000000" pitchFamily="50" charset="-128"/>
              </a:rPr>
              <a:t>2780</a:t>
            </a:r>
            <a:r>
              <a:rPr kumimoji="1" lang="ja-JP" altLang="en-US" b="1" dirty="0">
                <a:solidFill>
                  <a:schemeClr val="bg1"/>
                </a:solidFill>
                <a:latin typeface="游ゴシック" panose="020B0400000000000000" pitchFamily="50" charset="-128"/>
                <a:ea typeface="游ゴシック" panose="020B0400000000000000" pitchFamily="50" charset="-128"/>
              </a:rPr>
              <a:t>地区職業奉仕委員会</a:t>
            </a:r>
          </a:p>
        </p:txBody>
      </p:sp>
      <p:sp>
        <p:nvSpPr>
          <p:cNvPr id="2" name="タイトル 1">
            <a:extLst>
              <a:ext uri="{FF2B5EF4-FFF2-40B4-BE49-F238E27FC236}">
                <a16:creationId xmlns:a16="http://schemas.microsoft.com/office/drawing/2014/main" id="{49AC5BBD-FF13-25F4-7AAA-6156C78885E6}"/>
              </a:ext>
            </a:extLst>
          </p:cNvPr>
          <p:cNvSpPr txBox="1">
            <a:spLocks/>
          </p:cNvSpPr>
          <p:nvPr/>
        </p:nvSpPr>
        <p:spPr>
          <a:xfrm>
            <a:off x="775252" y="2214295"/>
            <a:ext cx="11084070" cy="17414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a:lstStyle>
          <a:p>
            <a:pPr>
              <a:lnSpc>
                <a:spcPct val="150000"/>
              </a:lnSpc>
              <a:spcBef>
                <a:spcPts val="300"/>
              </a:spcBef>
            </a:pPr>
            <a:r>
              <a:rPr lang="ja-JP" altLang="en-US" sz="3200" b="1" spc="600">
                <a:solidFill>
                  <a:schemeClr val="bg1"/>
                </a:solidFill>
                <a:latin typeface="游ゴシック" panose="020B0400000000000000" pitchFamily="50" charset="-128"/>
                <a:ea typeface="游ゴシック" panose="020B0400000000000000" pitchFamily="50" charset="-128"/>
              </a:rPr>
              <a:t>職業スキルや経験値をクラブの奉仕プロジェクトで発揮する。</a:t>
            </a:r>
            <a:endParaRPr lang="ja-JP" altLang="en-US" sz="3200" b="1" spc="600"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4733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66651" y="606389"/>
            <a:ext cx="4154446"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252C40F-17AF-4AEA-9172-2D419830E389}"/>
              </a:ext>
            </a:extLst>
          </p:cNvPr>
          <p:cNvSpPr>
            <a:spLocks noGrp="1"/>
          </p:cNvSpPr>
          <p:nvPr>
            <p:ph type="title"/>
          </p:nvPr>
        </p:nvSpPr>
        <p:spPr>
          <a:xfrm>
            <a:off x="1162594" y="642938"/>
            <a:ext cx="3610670" cy="614362"/>
          </a:xfrm>
        </p:spPr>
        <p:txBody>
          <a:bodyPr>
            <a:normAutofit/>
          </a:bodyPr>
          <a:lstStyle/>
          <a:p>
            <a:pPr algn="ctr"/>
            <a:r>
              <a:rPr lang="ja-JP" altLang="en-US" sz="3600" b="1" spc="600" dirty="0">
                <a:latin typeface="+mn-ea"/>
                <a:ea typeface="+mn-ea"/>
              </a:rPr>
              <a:t>自己紹介</a:t>
            </a:r>
          </a:p>
        </p:txBody>
      </p:sp>
      <p:sp>
        <p:nvSpPr>
          <p:cNvPr id="4" name="テキスト ボックス 3"/>
          <p:cNvSpPr txBox="1"/>
          <p:nvPr/>
        </p:nvSpPr>
        <p:spPr>
          <a:xfrm>
            <a:off x="966650" y="1844312"/>
            <a:ext cx="7135950" cy="760657"/>
          </a:xfrm>
          <a:prstGeom prst="rect">
            <a:avLst/>
          </a:prstGeom>
          <a:noFill/>
        </p:spPr>
        <p:txBody>
          <a:bodyPr wrap="square" rtlCol="0">
            <a:spAutoFit/>
          </a:bodyPr>
          <a:lstStyle/>
          <a:p>
            <a:pPr>
              <a:lnSpc>
                <a:spcPct val="150000"/>
              </a:lnSpc>
            </a:pPr>
            <a:r>
              <a:rPr lang="ja-JP" altLang="en-US" sz="3200" b="1" dirty="0">
                <a:latin typeface="+mn-ea"/>
              </a:rPr>
              <a:t>〇〇　〇〇</a:t>
            </a:r>
            <a:r>
              <a:rPr lang="ja-JP" altLang="en-US" b="1" dirty="0">
                <a:latin typeface="+mn-ea"/>
              </a:rPr>
              <a:t>（ヨミガナ）　　</a:t>
            </a:r>
            <a:r>
              <a:rPr lang="ja-JP" altLang="en-US" sz="2000" b="1" dirty="0">
                <a:latin typeface="+mn-ea"/>
              </a:rPr>
              <a:t>職業分類　　〇〇</a:t>
            </a:r>
            <a:endParaRPr lang="en-US" altLang="ja-JP" b="1" dirty="0">
              <a:latin typeface="+mn-ea"/>
            </a:endParaRPr>
          </a:p>
        </p:txBody>
      </p:sp>
      <p:sp>
        <p:nvSpPr>
          <p:cNvPr id="14" name="テキスト ボックス 13"/>
          <p:cNvSpPr txBox="1"/>
          <p:nvPr/>
        </p:nvSpPr>
        <p:spPr>
          <a:xfrm>
            <a:off x="1545771" y="2959585"/>
            <a:ext cx="4270827" cy="2255554"/>
          </a:xfrm>
          <a:prstGeom prst="rect">
            <a:avLst/>
          </a:prstGeom>
          <a:noFill/>
        </p:spPr>
        <p:txBody>
          <a:bodyPr wrap="square" rtlCol="0">
            <a:spAutoFit/>
          </a:bodyPr>
          <a:lstStyle/>
          <a:p>
            <a:pPr>
              <a:lnSpc>
                <a:spcPct val="150000"/>
              </a:lnSpc>
            </a:pPr>
            <a:r>
              <a:rPr lang="ja-JP" altLang="en-US" sz="2400" b="1" dirty="0">
                <a:latin typeface="+mn-ea"/>
              </a:rPr>
              <a:t>株式会社　〇〇〇</a:t>
            </a:r>
            <a:endParaRPr lang="en-US" altLang="ja-JP" sz="2400" b="1" dirty="0">
              <a:latin typeface="+mn-ea"/>
            </a:endParaRPr>
          </a:p>
          <a:p>
            <a:pPr>
              <a:lnSpc>
                <a:spcPct val="150000"/>
              </a:lnSpc>
            </a:pPr>
            <a:r>
              <a:rPr lang="ja-JP" altLang="en-US" sz="2400" b="1" dirty="0">
                <a:latin typeface="+mn-ea"/>
              </a:rPr>
              <a:t>　役職　代表取締役社長</a:t>
            </a:r>
            <a:endParaRPr lang="en-US" altLang="ja-JP" sz="2400" b="1" dirty="0">
              <a:latin typeface="+mn-ea"/>
            </a:endParaRPr>
          </a:p>
          <a:p>
            <a:pPr>
              <a:lnSpc>
                <a:spcPct val="150000"/>
              </a:lnSpc>
            </a:pPr>
            <a:r>
              <a:rPr lang="ja-JP" altLang="en-US" sz="2400" b="1" dirty="0">
                <a:latin typeface="+mn-ea"/>
              </a:rPr>
              <a:t>　　・業務内容</a:t>
            </a:r>
            <a:endParaRPr lang="en-US" altLang="ja-JP" sz="2400" b="1" dirty="0">
              <a:latin typeface="+mn-ea"/>
            </a:endParaRPr>
          </a:p>
          <a:p>
            <a:pPr>
              <a:lnSpc>
                <a:spcPct val="150000"/>
              </a:lnSpc>
            </a:pPr>
            <a:r>
              <a:rPr lang="ja-JP" altLang="en-US" sz="2400" b="1" dirty="0">
                <a:latin typeface="+mn-ea"/>
              </a:rPr>
              <a:t>　　・特色</a:t>
            </a:r>
            <a:endParaRPr lang="en-US" altLang="ja-JP" sz="2400" b="1" dirty="0">
              <a:latin typeface="+mn-ea"/>
            </a:endParaRPr>
          </a:p>
        </p:txBody>
      </p:sp>
      <p:sp>
        <p:nvSpPr>
          <p:cNvPr id="15" name="テキスト ボックス 14"/>
          <p:cNvSpPr txBox="1"/>
          <p:nvPr/>
        </p:nvSpPr>
        <p:spPr>
          <a:xfrm>
            <a:off x="7290266" y="2755081"/>
            <a:ext cx="1723549" cy="1147558"/>
          </a:xfrm>
          <a:prstGeom prst="rect">
            <a:avLst/>
          </a:prstGeom>
          <a:noFill/>
        </p:spPr>
        <p:txBody>
          <a:bodyPr wrap="none" rtlCol="0">
            <a:spAutoFit/>
          </a:bodyPr>
          <a:lstStyle/>
          <a:p>
            <a:pPr>
              <a:lnSpc>
                <a:spcPct val="150000"/>
              </a:lnSpc>
            </a:pPr>
            <a:r>
              <a:rPr lang="ja-JP" altLang="en-US" sz="2400" b="1" dirty="0">
                <a:latin typeface="+mn-ea"/>
              </a:rPr>
              <a:t>地区役職等</a:t>
            </a:r>
            <a:endParaRPr lang="en-US" altLang="ja-JP" sz="2400" b="1" dirty="0">
              <a:latin typeface="+mn-ea"/>
            </a:endParaRPr>
          </a:p>
          <a:p>
            <a:pPr>
              <a:lnSpc>
                <a:spcPct val="150000"/>
              </a:lnSpc>
            </a:pPr>
            <a:r>
              <a:rPr lang="ja-JP" altLang="en-US" sz="2400" b="1" dirty="0">
                <a:latin typeface="+mn-ea"/>
              </a:rPr>
              <a:t>　</a:t>
            </a:r>
            <a:endParaRPr lang="en-US" altLang="ja-JP" sz="2400" b="1" dirty="0">
              <a:latin typeface="+mn-ea"/>
            </a:endParaRPr>
          </a:p>
        </p:txBody>
      </p:sp>
      <p:sp>
        <p:nvSpPr>
          <p:cNvPr id="16" name="テキスト ボックス 15"/>
          <p:cNvSpPr txBox="1"/>
          <p:nvPr/>
        </p:nvSpPr>
        <p:spPr>
          <a:xfrm>
            <a:off x="7290265" y="4014810"/>
            <a:ext cx="3161833" cy="1147558"/>
          </a:xfrm>
          <a:prstGeom prst="rect">
            <a:avLst/>
          </a:prstGeom>
          <a:noFill/>
        </p:spPr>
        <p:txBody>
          <a:bodyPr wrap="square" rtlCol="0">
            <a:spAutoFit/>
          </a:bodyPr>
          <a:lstStyle/>
          <a:p>
            <a:pPr>
              <a:lnSpc>
                <a:spcPct val="150000"/>
              </a:lnSpc>
            </a:pPr>
            <a:r>
              <a:rPr lang="ja-JP" altLang="en-US" sz="2400" b="1" dirty="0">
                <a:latin typeface="+mn-ea"/>
              </a:rPr>
              <a:t>クラブ役職等</a:t>
            </a:r>
            <a:endParaRPr lang="en-US" altLang="ja-JP" sz="2400" b="1" dirty="0">
              <a:latin typeface="+mn-ea"/>
            </a:endParaRPr>
          </a:p>
          <a:p>
            <a:pPr>
              <a:lnSpc>
                <a:spcPct val="150000"/>
              </a:lnSpc>
            </a:pPr>
            <a:r>
              <a:rPr lang="ja-JP" altLang="en-US" sz="2400" b="1" dirty="0">
                <a:latin typeface="+mn-ea"/>
              </a:rPr>
              <a:t>　職業奉仕 委員長</a:t>
            </a:r>
            <a:endParaRPr lang="en-US" altLang="ja-JP" sz="2400" b="1" dirty="0">
              <a:latin typeface="+mn-ea"/>
            </a:endParaRPr>
          </a:p>
        </p:txBody>
      </p:sp>
      <p:cxnSp>
        <p:nvCxnSpPr>
          <p:cNvPr id="18" name="直線コネクタ 17"/>
          <p:cNvCxnSpPr/>
          <p:nvPr/>
        </p:nvCxnSpPr>
        <p:spPr>
          <a:xfrm flipH="1">
            <a:off x="6826267" y="2804193"/>
            <a:ext cx="1" cy="281321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282717" y="2804193"/>
            <a:ext cx="1" cy="281321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69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451579" y="518770"/>
            <a:ext cx="9603275" cy="847861"/>
          </a:xfrm>
        </p:spPr>
        <p:txBody>
          <a:bodyPr>
            <a:spAutoFit/>
          </a:bodyPr>
          <a:lstStyle/>
          <a:p>
            <a:pPr algn="ctr"/>
            <a:r>
              <a:rPr lang="ja-JP" altLang="en-US" sz="5400" b="1" dirty="0">
                <a:latin typeface="+mn-ea"/>
                <a:ea typeface="+mn-ea"/>
              </a:rPr>
              <a:t>職業奉仕は難しい？</a:t>
            </a:r>
            <a:endParaRPr kumimoji="1" lang="ja-JP" altLang="en-US" sz="2800" dirty="0">
              <a:latin typeface="+mn-ea"/>
              <a:ea typeface="+mn-ea"/>
            </a:endParaRPr>
          </a:p>
        </p:txBody>
      </p:sp>
      <p:grpSp>
        <p:nvGrpSpPr>
          <p:cNvPr id="3" name="グループ化 2"/>
          <p:cNvGrpSpPr/>
          <p:nvPr/>
        </p:nvGrpSpPr>
        <p:grpSpPr>
          <a:xfrm>
            <a:off x="699337" y="2709565"/>
            <a:ext cx="3342325" cy="1845956"/>
            <a:chOff x="699337" y="2709565"/>
            <a:chExt cx="3342325" cy="1845956"/>
          </a:xfrm>
        </p:grpSpPr>
        <p:sp>
          <p:nvSpPr>
            <p:cNvPr id="24" name="テキスト ボックス 23"/>
            <p:cNvSpPr txBox="1"/>
            <p:nvPr/>
          </p:nvSpPr>
          <p:spPr>
            <a:xfrm>
              <a:off x="1239420" y="2709565"/>
              <a:ext cx="2262158" cy="923330"/>
            </a:xfrm>
            <a:prstGeom prst="rect">
              <a:avLst/>
            </a:prstGeom>
            <a:noFill/>
          </p:spPr>
          <p:txBody>
            <a:bodyPr wrap="none" rtlCol="0">
              <a:spAutoFit/>
            </a:bodyPr>
            <a:lstStyle/>
            <a:p>
              <a:pPr algn="ctr"/>
              <a:r>
                <a:rPr kumimoji="1" lang="ja-JP" altLang="en-US" sz="5400" b="1" dirty="0"/>
                <a:t>職業？</a:t>
              </a:r>
            </a:p>
          </p:txBody>
        </p:sp>
        <p:sp>
          <p:nvSpPr>
            <p:cNvPr id="26" name="テキスト ボックス 25"/>
            <p:cNvSpPr txBox="1"/>
            <p:nvPr/>
          </p:nvSpPr>
          <p:spPr>
            <a:xfrm>
              <a:off x="699337" y="3786080"/>
              <a:ext cx="3342325" cy="769441"/>
            </a:xfrm>
            <a:prstGeom prst="rect">
              <a:avLst/>
            </a:prstGeom>
            <a:noFill/>
          </p:spPr>
          <p:txBody>
            <a:bodyPr wrap="none" rtlCol="0">
              <a:spAutoFit/>
            </a:bodyPr>
            <a:lstStyle/>
            <a:p>
              <a:pPr algn="ctr"/>
              <a:r>
                <a:rPr kumimoji="1" lang="en-US" altLang="ja-JP" sz="4400" b="1" dirty="0"/>
                <a:t>Vocational</a:t>
              </a:r>
              <a:r>
                <a:rPr kumimoji="1" lang="ja-JP" altLang="en-US" sz="4400" b="1" dirty="0"/>
                <a:t>？</a:t>
              </a:r>
              <a:endParaRPr kumimoji="1" lang="ja-JP" altLang="en-US" sz="4800" b="1" dirty="0"/>
            </a:p>
          </p:txBody>
        </p:sp>
      </p:grpSp>
      <p:grpSp>
        <p:nvGrpSpPr>
          <p:cNvPr id="5" name="グループ化 4"/>
          <p:cNvGrpSpPr/>
          <p:nvPr/>
        </p:nvGrpSpPr>
        <p:grpSpPr>
          <a:xfrm>
            <a:off x="8660384" y="2709565"/>
            <a:ext cx="2526782" cy="1845956"/>
            <a:chOff x="8660384" y="2709565"/>
            <a:chExt cx="2526782" cy="1845956"/>
          </a:xfrm>
        </p:grpSpPr>
        <p:sp>
          <p:nvSpPr>
            <p:cNvPr id="25" name="テキスト ボックス 24"/>
            <p:cNvSpPr txBox="1"/>
            <p:nvPr/>
          </p:nvSpPr>
          <p:spPr>
            <a:xfrm>
              <a:off x="8792696" y="2709565"/>
              <a:ext cx="2262158" cy="923330"/>
            </a:xfrm>
            <a:prstGeom prst="rect">
              <a:avLst/>
            </a:prstGeom>
            <a:noFill/>
          </p:spPr>
          <p:txBody>
            <a:bodyPr wrap="none" rtlCol="0">
              <a:spAutoFit/>
            </a:bodyPr>
            <a:lstStyle/>
            <a:p>
              <a:r>
                <a:rPr kumimoji="1" lang="ja-JP" altLang="en-US" sz="5400" b="1" dirty="0"/>
                <a:t>奉仕？</a:t>
              </a:r>
            </a:p>
          </p:txBody>
        </p:sp>
        <p:sp>
          <p:nvSpPr>
            <p:cNvPr id="27" name="テキスト ボックス 26"/>
            <p:cNvSpPr txBox="1"/>
            <p:nvPr/>
          </p:nvSpPr>
          <p:spPr>
            <a:xfrm>
              <a:off x="8660384" y="3786080"/>
              <a:ext cx="2526782" cy="769441"/>
            </a:xfrm>
            <a:prstGeom prst="rect">
              <a:avLst/>
            </a:prstGeom>
            <a:noFill/>
          </p:spPr>
          <p:txBody>
            <a:bodyPr wrap="none" rtlCol="0">
              <a:spAutoFit/>
            </a:bodyPr>
            <a:lstStyle/>
            <a:p>
              <a:r>
                <a:rPr kumimoji="1" lang="en-US" altLang="ja-JP" sz="4400" b="1" dirty="0"/>
                <a:t>Service</a:t>
              </a:r>
              <a:r>
                <a:rPr kumimoji="1" lang="ja-JP" altLang="en-US" sz="4400" b="1" dirty="0"/>
                <a:t>？</a:t>
              </a:r>
            </a:p>
          </p:txBody>
        </p:sp>
      </p:gr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122" y="1651379"/>
            <a:ext cx="2914106" cy="5070143"/>
          </a:xfrm>
          <a:prstGeom prst="rect">
            <a:avLst/>
          </a:prstGeom>
        </p:spPr>
      </p:pic>
    </p:spTree>
    <p:extLst>
      <p:ext uri="{BB962C8B-B14F-4D97-AF65-F5344CB8AC3E}">
        <p14:creationId xmlns:p14="http://schemas.microsoft.com/office/powerpoint/2010/main" val="13226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1579" y="766420"/>
            <a:ext cx="9603275" cy="596382"/>
          </a:xfrm>
        </p:spPr>
        <p:txBody>
          <a:bodyPr>
            <a:spAutoFit/>
          </a:bodyPr>
          <a:lstStyle/>
          <a:p>
            <a:pPr algn="ctr"/>
            <a:r>
              <a:rPr kumimoji="1" lang="ja-JP" altLang="en-US" sz="3600" b="1" dirty="0">
                <a:latin typeface="+mn-ea"/>
                <a:ea typeface="+mn-ea"/>
              </a:rPr>
              <a:t>職業人で構成されているロータリークラブ</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b="26336"/>
          <a:stretch/>
        </p:blipFill>
        <p:spPr>
          <a:xfrm>
            <a:off x="10047972" y="4116047"/>
            <a:ext cx="1868980" cy="280057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224" y="5050935"/>
            <a:ext cx="1452204" cy="1807065"/>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48" y="1529129"/>
            <a:ext cx="2356218" cy="2147293"/>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364" y="4116047"/>
            <a:ext cx="1761213" cy="2924871"/>
          </a:xfrm>
          <a:prstGeom prst="rect">
            <a:avLst/>
          </a:prstGeom>
        </p:spPr>
      </p:pic>
      <p:sp>
        <p:nvSpPr>
          <p:cNvPr id="11" name="円/楕円 10"/>
          <p:cNvSpPr/>
          <p:nvPr/>
        </p:nvSpPr>
        <p:spPr>
          <a:xfrm>
            <a:off x="2249455" y="2530217"/>
            <a:ext cx="2475723" cy="24757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504494" y="2530217"/>
            <a:ext cx="2475723" cy="24757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732849" y="3444913"/>
            <a:ext cx="1569660" cy="646331"/>
          </a:xfrm>
          <a:prstGeom prst="rect">
            <a:avLst/>
          </a:prstGeom>
          <a:noFill/>
        </p:spPr>
        <p:txBody>
          <a:bodyPr wrap="none" rtlCol="0">
            <a:spAutoFit/>
          </a:bodyPr>
          <a:lstStyle/>
          <a:p>
            <a:r>
              <a:rPr kumimoji="1" lang="ja-JP" altLang="en-US" sz="3600" b="1" dirty="0"/>
              <a:t>職業人</a:t>
            </a:r>
          </a:p>
        </p:txBody>
      </p:sp>
      <p:sp>
        <p:nvSpPr>
          <p:cNvPr id="14" name="テキスト ボックス 13"/>
          <p:cNvSpPr txBox="1"/>
          <p:nvPr/>
        </p:nvSpPr>
        <p:spPr>
          <a:xfrm>
            <a:off x="7935510" y="3537246"/>
            <a:ext cx="2031325" cy="461665"/>
          </a:xfrm>
          <a:prstGeom prst="rect">
            <a:avLst/>
          </a:prstGeom>
          <a:noFill/>
        </p:spPr>
        <p:txBody>
          <a:bodyPr wrap="none" rtlCol="0">
            <a:spAutoFit/>
          </a:bodyPr>
          <a:lstStyle/>
          <a:p>
            <a:pPr algn="ctr"/>
            <a:r>
              <a:rPr kumimoji="1" lang="ja-JP" altLang="en-US" sz="2400" b="1" dirty="0"/>
              <a:t>ロータリアン</a:t>
            </a:r>
          </a:p>
        </p:txBody>
      </p:sp>
      <p:sp>
        <p:nvSpPr>
          <p:cNvPr id="15" name="円/楕円 14"/>
          <p:cNvSpPr/>
          <p:nvPr/>
        </p:nvSpPr>
        <p:spPr>
          <a:xfrm>
            <a:off x="4339771" y="1970208"/>
            <a:ext cx="3595740" cy="3595740"/>
          </a:xfrm>
          <a:prstGeom prst="ellipse">
            <a:avLst/>
          </a:prstGeom>
          <a:noFill/>
          <a:ln w="1206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60313" y="3306413"/>
            <a:ext cx="2954655" cy="923330"/>
          </a:xfrm>
          <a:prstGeom prst="rect">
            <a:avLst/>
          </a:prstGeom>
          <a:noFill/>
        </p:spPr>
        <p:txBody>
          <a:bodyPr wrap="none" rtlCol="0">
            <a:spAutoFit/>
          </a:bodyPr>
          <a:lstStyle/>
          <a:p>
            <a:pPr algn="ctr"/>
            <a:r>
              <a:rPr kumimoji="1" lang="ja-JP" altLang="en-US" sz="5400" b="1" dirty="0"/>
              <a:t>職業奉仕</a:t>
            </a:r>
          </a:p>
        </p:txBody>
      </p:sp>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520" y="4978679"/>
            <a:ext cx="2036438" cy="1868065"/>
          </a:xfrm>
          <a:prstGeom prst="rect">
            <a:avLst/>
          </a:prstGeom>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9695" y="1555036"/>
            <a:ext cx="2337257" cy="1950362"/>
          </a:xfrm>
          <a:prstGeom prst="rect">
            <a:avLst/>
          </a:prstGeom>
        </p:spPr>
      </p:pic>
    </p:spTree>
    <p:extLst>
      <p:ext uri="{BB962C8B-B14F-4D97-AF65-F5344CB8AC3E}">
        <p14:creationId xmlns:p14="http://schemas.microsoft.com/office/powerpoint/2010/main" val="85614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530677" y="5745202"/>
            <a:ext cx="4698722" cy="338554"/>
          </a:xfrm>
          <a:prstGeom prst="rect">
            <a:avLst/>
          </a:prstGeom>
          <a:noFill/>
        </p:spPr>
        <p:txBody>
          <a:bodyPr wrap="none" rtlCol="0">
            <a:spAutoFit/>
          </a:bodyPr>
          <a:lstStyle/>
          <a:p>
            <a:r>
              <a:rPr kumimoji="1" lang="ja-JP" altLang="en-US" sz="1600" b="1" dirty="0"/>
              <a:t>（クラブ奉仕、職業奉仕、社会奉仕、国際奉仕）</a:t>
            </a:r>
          </a:p>
        </p:txBody>
      </p:sp>
      <p:sp>
        <p:nvSpPr>
          <p:cNvPr id="52" name="正方形/長方形 51"/>
          <p:cNvSpPr/>
          <p:nvPr/>
        </p:nvSpPr>
        <p:spPr>
          <a:xfrm>
            <a:off x="6141361" y="4148332"/>
            <a:ext cx="878913" cy="682171"/>
          </a:xfrm>
          <a:prstGeom prst="rect">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131006" y="3190741"/>
            <a:ext cx="878913" cy="682171"/>
          </a:xfrm>
          <a:prstGeom prst="rect">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123762" y="2127240"/>
            <a:ext cx="878913" cy="682171"/>
          </a:xfrm>
          <a:prstGeom prst="rect">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141361" y="5062732"/>
            <a:ext cx="878913" cy="682171"/>
          </a:xfrm>
          <a:prstGeom prst="rect">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29069" y="5196323"/>
            <a:ext cx="878913" cy="682171"/>
          </a:xfrm>
          <a:prstGeom prst="rect">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29069" y="4187306"/>
            <a:ext cx="878913" cy="682171"/>
          </a:xfrm>
          <a:prstGeom prst="rect">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29069" y="3137175"/>
            <a:ext cx="878913" cy="682171"/>
          </a:xfrm>
          <a:prstGeom prst="rect">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9069" y="2144146"/>
            <a:ext cx="878913" cy="682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31035" y="2140288"/>
            <a:ext cx="340847" cy="3739796"/>
          </a:xfrm>
          <a:prstGeom prst="rect">
            <a:avLst/>
          </a:prstGeom>
          <a:gradFill flip="none" rotWithShape="1">
            <a:gsLst>
              <a:gs pos="0">
                <a:srgbClr val="002060"/>
              </a:gs>
              <a:gs pos="68000">
                <a:srgbClr val="531273"/>
              </a:gs>
              <a:gs pos="100000">
                <a:srgbClr val="8E078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17FB59F-3D82-287E-B542-FFAC0DD711EF}"/>
              </a:ext>
            </a:extLst>
          </p:cNvPr>
          <p:cNvSpPr>
            <a:spLocks noGrp="1"/>
          </p:cNvSpPr>
          <p:nvPr>
            <p:ph type="title"/>
          </p:nvPr>
        </p:nvSpPr>
        <p:spPr/>
        <p:txBody>
          <a:bodyPr/>
          <a:lstStyle/>
          <a:p>
            <a:r>
              <a:rPr kumimoji="1" lang="ja-JP" altLang="en-US" b="1" dirty="0">
                <a:latin typeface="+mn-ea"/>
                <a:ea typeface="+mn-ea"/>
              </a:rPr>
              <a:t>ロータリーと職業奉仕の歴史と変貌</a:t>
            </a:r>
          </a:p>
        </p:txBody>
      </p:sp>
      <p:sp>
        <p:nvSpPr>
          <p:cNvPr id="7" name="円/楕円 6"/>
          <p:cNvSpPr/>
          <p:nvPr/>
        </p:nvSpPr>
        <p:spPr>
          <a:xfrm>
            <a:off x="866898" y="2145463"/>
            <a:ext cx="682171" cy="68217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61404" y="2163383"/>
            <a:ext cx="3416320" cy="646331"/>
          </a:xfrm>
          <a:prstGeom prst="rect">
            <a:avLst/>
          </a:prstGeom>
          <a:noFill/>
        </p:spPr>
        <p:txBody>
          <a:bodyPr wrap="none" rtlCol="0">
            <a:spAutoFit/>
          </a:bodyPr>
          <a:lstStyle/>
          <a:p>
            <a:r>
              <a:rPr kumimoji="1" lang="ja-JP" altLang="en-US" b="1" dirty="0"/>
              <a:t>ロータリーの誕生　</a:t>
            </a:r>
            <a:r>
              <a:rPr kumimoji="1" lang="en-US" altLang="ja-JP" b="1" dirty="0"/>
              <a:t>in</a:t>
            </a:r>
            <a:r>
              <a:rPr kumimoji="1" lang="ja-JP" altLang="en-US" b="1" dirty="0"/>
              <a:t>シカゴ</a:t>
            </a:r>
            <a:endParaRPr kumimoji="1" lang="en-US" altLang="ja-JP" b="1" dirty="0"/>
          </a:p>
          <a:p>
            <a:r>
              <a:rPr kumimoji="1" lang="ja-JP" altLang="en-US" b="1" dirty="0">
                <a:solidFill>
                  <a:srgbClr val="C00000"/>
                </a:solidFill>
              </a:rPr>
              <a:t>「親睦」</a:t>
            </a:r>
            <a:r>
              <a:rPr kumimoji="1" lang="ja-JP" altLang="en-US" b="1" dirty="0"/>
              <a:t>と</a:t>
            </a:r>
            <a:r>
              <a:rPr kumimoji="1" lang="ja-JP" altLang="en-US" b="1" dirty="0">
                <a:solidFill>
                  <a:srgbClr val="C00000"/>
                </a:solidFill>
              </a:rPr>
              <a:t>「実業互恵」</a:t>
            </a:r>
            <a:r>
              <a:rPr kumimoji="1" lang="ja-JP" altLang="en-US" b="1" dirty="0"/>
              <a:t>が目的</a:t>
            </a:r>
          </a:p>
        </p:txBody>
      </p:sp>
      <p:sp>
        <p:nvSpPr>
          <p:cNvPr id="11" name="テキスト ボックス 10"/>
          <p:cNvSpPr txBox="1"/>
          <p:nvPr/>
        </p:nvSpPr>
        <p:spPr>
          <a:xfrm>
            <a:off x="749535" y="2301882"/>
            <a:ext cx="716863" cy="369332"/>
          </a:xfrm>
          <a:prstGeom prst="rect">
            <a:avLst/>
          </a:prstGeom>
          <a:noFill/>
        </p:spPr>
        <p:txBody>
          <a:bodyPr wrap="none" rtlCol="0">
            <a:spAutoFit/>
          </a:bodyPr>
          <a:lstStyle/>
          <a:p>
            <a:r>
              <a:rPr kumimoji="1" lang="en-US" altLang="ja-JP" b="1" dirty="0">
                <a:solidFill>
                  <a:schemeClr val="bg1"/>
                </a:solidFill>
                <a:latin typeface="+mn-ea"/>
              </a:rPr>
              <a:t>1905</a:t>
            </a:r>
          </a:p>
        </p:txBody>
      </p:sp>
      <p:sp>
        <p:nvSpPr>
          <p:cNvPr id="12" name="円/楕円 11"/>
          <p:cNvSpPr/>
          <p:nvPr/>
        </p:nvSpPr>
        <p:spPr>
          <a:xfrm>
            <a:off x="866898" y="3136063"/>
            <a:ext cx="682171" cy="682171"/>
          </a:xfrm>
          <a:prstGeom prst="ellipse">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866898" y="4186532"/>
            <a:ext cx="682171" cy="682171"/>
          </a:xfrm>
          <a:prstGeom prst="ellipse">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66898" y="5197913"/>
            <a:ext cx="682171" cy="682171"/>
          </a:xfrm>
          <a:prstGeom prst="ellipse">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49535" y="4368757"/>
            <a:ext cx="716863" cy="369332"/>
          </a:xfrm>
          <a:prstGeom prst="rect">
            <a:avLst/>
          </a:prstGeom>
          <a:noFill/>
        </p:spPr>
        <p:txBody>
          <a:bodyPr wrap="none" rtlCol="0">
            <a:spAutoFit/>
          </a:bodyPr>
          <a:lstStyle/>
          <a:p>
            <a:r>
              <a:rPr kumimoji="1" lang="en-US" altLang="ja-JP" b="1" dirty="0">
                <a:solidFill>
                  <a:schemeClr val="bg1"/>
                </a:solidFill>
                <a:latin typeface="+mn-ea"/>
              </a:rPr>
              <a:t>1912</a:t>
            </a:r>
            <a:endParaRPr kumimoji="1" lang="ja-JP" altLang="en-US" b="1" dirty="0">
              <a:solidFill>
                <a:schemeClr val="bg1"/>
              </a:solidFill>
              <a:latin typeface="+mn-ea"/>
            </a:endParaRPr>
          </a:p>
        </p:txBody>
      </p:sp>
      <p:sp>
        <p:nvSpPr>
          <p:cNvPr id="14" name="テキスト ボックス 13"/>
          <p:cNvSpPr txBox="1"/>
          <p:nvPr/>
        </p:nvSpPr>
        <p:spPr>
          <a:xfrm>
            <a:off x="1661404" y="4230258"/>
            <a:ext cx="3185487" cy="646331"/>
          </a:xfrm>
          <a:prstGeom prst="rect">
            <a:avLst/>
          </a:prstGeom>
          <a:noFill/>
        </p:spPr>
        <p:txBody>
          <a:bodyPr wrap="none" rtlCol="0">
            <a:spAutoFit/>
          </a:bodyPr>
          <a:lstStyle/>
          <a:p>
            <a:r>
              <a:rPr kumimoji="1" lang="ja-JP" altLang="en-US" b="1" dirty="0">
                <a:solidFill>
                  <a:srgbClr val="C00000"/>
                </a:solidFill>
              </a:rPr>
              <a:t>「ロータリーの目的」</a:t>
            </a:r>
            <a:r>
              <a:rPr kumimoji="1" lang="ja-JP" altLang="en-US" b="1" dirty="0"/>
              <a:t>を制定</a:t>
            </a:r>
            <a:endParaRPr kumimoji="1" lang="en-US" altLang="ja-JP" b="1" dirty="0"/>
          </a:p>
          <a:p>
            <a:r>
              <a:rPr kumimoji="1" lang="ja-JP" altLang="en-US" b="1" dirty="0"/>
              <a:t>　</a:t>
            </a:r>
            <a:r>
              <a:rPr kumimoji="1" lang="en-US" altLang="ja-JP" b="1" dirty="0"/>
              <a:t>(</a:t>
            </a:r>
            <a:r>
              <a:rPr kumimoji="1" lang="ja-JP" altLang="en-US" b="1" dirty="0"/>
              <a:t>旧「ロータリーの綱領」</a:t>
            </a:r>
            <a:r>
              <a:rPr kumimoji="1" lang="en-US" altLang="ja-JP" b="1" dirty="0"/>
              <a:t>)</a:t>
            </a:r>
            <a:endParaRPr kumimoji="1" lang="ja-JP" altLang="en-US" b="1" dirty="0"/>
          </a:p>
        </p:txBody>
      </p:sp>
      <p:sp>
        <p:nvSpPr>
          <p:cNvPr id="19" name="テキスト ボックス 18"/>
          <p:cNvSpPr txBox="1"/>
          <p:nvPr/>
        </p:nvSpPr>
        <p:spPr>
          <a:xfrm>
            <a:off x="749535" y="5375684"/>
            <a:ext cx="716863" cy="369332"/>
          </a:xfrm>
          <a:prstGeom prst="rect">
            <a:avLst/>
          </a:prstGeom>
          <a:noFill/>
        </p:spPr>
        <p:txBody>
          <a:bodyPr wrap="none" rtlCol="0">
            <a:spAutoFit/>
          </a:bodyPr>
          <a:lstStyle/>
          <a:p>
            <a:r>
              <a:rPr kumimoji="1" lang="en-US" altLang="ja-JP" b="1" dirty="0">
                <a:solidFill>
                  <a:schemeClr val="bg1"/>
                </a:solidFill>
                <a:latin typeface="+mn-ea"/>
              </a:rPr>
              <a:t>1927</a:t>
            </a:r>
            <a:endParaRPr kumimoji="1" lang="ja-JP" altLang="en-US" b="1" dirty="0">
              <a:solidFill>
                <a:schemeClr val="bg1"/>
              </a:solidFill>
              <a:latin typeface="+mn-ea"/>
            </a:endParaRPr>
          </a:p>
        </p:txBody>
      </p:sp>
      <p:sp>
        <p:nvSpPr>
          <p:cNvPr id="20" name="テキスト ボックス 19"/>
          <p:cNvSpPr txBox="1"/>
          <p:nvPr/>
        </p:nvSpPr>
        <p:spPr>
          <a:xfrm>
            <a:off x="1661404" y="5193459"/>
            <a:ext cx="3980577" cy="615553"/>
          </a:xfrm>
          <a:prstGeom prst="rect">
            <a:avLst/>
          </a:prstGeom>
          <a:noFill/>
        </p:spPr>
        <p:txBody>
          <a:bodyPr wrap="none" rtlCol="0">
            <a:spAutoFit/>
          </a:bodyPr>
          <a:lstStyle/>
          <a:p>
            <a:r>
              <a:rPr kumimoji="1" lang="ja-JP" altLang="en-US" sz="1600" b="1" dirty="0"/>
              <a:t>ベルギーオステンド国際大会</a:t>
            </a:r>
            <a:endParaRPr kumimoji="1" lang="en-US" altLang="ja-JP" sz="1600" b="1" dirty="0"/>
          </a:p>
          <a:p>
            <a:r>
              <a:rPr kumimoji="1" lang="ja-JP" altLang="en-US" sz="1600" b="1" dirty="0"/>
              <a:t>奉仕部門を</a:t>
            </a:r>
            <a:r>
              <a:rPr kumimoji="1" lang="ja-JP" altLang="en-US" b="1" dirty="0">
                <a:solidFill>
                  <a:srgbClr val="B71E42"/>
                </a:solidFill>
              </a:rPr>
              <a:t>四大奉仕</a:t>
            </a:r>
            <a:r>
              <a:rPr kumimoji="1" lang="ja-JP" altLang="en-US" sz="1600" b="1" dirty="0"/>
              <a:t>に分けることを決定</a:t>
            </a:r>
            <a:endParaRPr kumimoji="1" lang="en-US" altLang="ja-JP" sz="1600" b="1" dirty="0"/>
          </a:p>
        </p:txBody>
      </p:sp>
      <p:sp>
        <p:nvSpPr>
          <p:cNvPr id="29" name="テキスト ボックス 28"/>
          <p:cNvSpPr txBox="1"/>
          <p:nvPr/>
        </p:nvSpPr>
        <p:spPr>
          <a:xfrm>
            <a:off x="749535" y="3302692"/>
            <a:ext cx="716863" cy="369332"/>
          </a:xfrm>
          <a:prstGeom prst="rect">
            <a:avLst/>
          </a:prstGeom>
          <a:noFill/>
        </p:spPr>
        <p:txBody>
          <a:bodyPr wrap="none" rtlCol="0">
            <a:spAutoFit/>
          </a:bodyPr>
          <a:lstStyle/>
          <a:p>
            <a:r>
              <a:rPr kumimoji="1" lang="en-US" altLang="ja-JP" b="1" dirty="0">
                <a:solidFill>
                  <a:schemeClr val="bg1"/>
                </a:solidFill>
                <a:latin typeface="+mn-ea"/>
              </a:rPr>
              <a:t>1911</a:t>
            </a:r>
            <a:endParaRPr kumimoji="1" lang="ja-JP" altLang="en-US" b="1" dirty="0">
              <a:solidFill>
                <a:schemeClr val="bg1"/>
              </a:solidFill>
              <a:latin typeface="+mn-ea"/>
            </a:endParaRPr>
          </a:p>
        </p:txBody>
      </p:sp>
      <p:sp>
        <p:nvSpPr>
          <p:cNvPr id="30" name="テキスト ボックス 29"/>
          <p:cNvSpPr txBox="1"/>
          <p:nvPr/>
        </p:nvSpPr>
        <p:spPr>
          <a:xfrm>
            <a:off x="1661404" y="3164193"/>
            <a:ext cx="3647152" cy="923330"/>
          </a:xfrm>
          <a:prstGeom prst="rect">
            <a:avLst/>
          </a:prstGeom>
          <a:noFill/>
        </p:spPr>
        <p:txBody>
          <a:bodyPr wrap="none" rtlCol="0">
            <a:spAutoFit/>
          </a:bodyPr>
          <a:lstStyle/>
          <a:p>
            <a:r>
              <a:rPr kumimoji="1" lang="ja-JP" altLang="en-US" b="1" dirty="0">
                <a:latin typeface="+mn-ea"/>
              </a:rPr>
              <a:t>アーサーシェルドン</a:t>
            </a:r>
            <a:endParaRPr kumimoji="1" lang="en-US" altLang="ja-JP" b="1" dirty="0">
              <a:latin typeface="+mn-ea"/>
            </a:endParaRPr>
          </a:p>
          <a:p>
            <a:r>
              <a:rPr kumimoji="1" lang="ja-JP" altLang="en-US" b="1" dirty="0">
                <a:solidFill>
                  <a:srgbClr val="C00000"/>
                </a:solidFill>
                <a:latin typeface="+mn-ea"/>
              </a:rPr>
              <a:t>「</a:t>
            </a:r>
            <a:r>
              <a:rPr lang="ja-JP" altLang="en-US" b="1" dirty="0">
                <a:solidFill>
                  <a:srgbClr val="C00000"/>
                </a:solidFill>
              </a:rPr>
              <a:t>最もよく奉仕する者、</a:t>
            </a:r>
            <a:endParaRPr lang="en-US" altLang="ja-JP" b="1" dirty="0">
              <a:solidFill>
                <a:srgbClr val="C00000"/>
              </a:solidFill>
            </a:endParaRPr>
          </a:p>
          <a:p>
            <a:r>
              <a:rPr lang="ja-JP" altLang="en-US" b="1" dirty="0">
                <a:solidFill>
                  <a:srgbClr val="C00000"/>
                </a:solidFill>
              </a:rPr>
              <a:t>　　　　　最も多く報いられる</a:t>
            </a:r>
            <a:r>
              <a:rPr kumimoji="1" lang="ja-JP" altLang="en-US" b="1" dirty="0">
                <a:solidFill>
                  <a:srgbClr val="C00000"/>
                </a:solidFill>
                <a:latin typeface="+mn-ea"/>
              </a:rPr>
              <a:t>」</a:t>
            </a:r>
            <a:endParaRPr kumimoji="1" lang="en-US" altLang="ja-JP" b="1" dirty="0">
              <a:solidFill>
                <a:srgbClr val="C00000"/>
              </a:solidFill>
              <a:latin typeface="+mn-ea"/>
            </a:endParaRPr>
          </a:p>
        </p:txBody>
      </p:sp>
      <p:sp>
        <p:nvSpPr>
          <p:cNvPr id="25" name="円/楕円 24"/>
          <p:cNvSpPr/>
          <p:nvPr/>
        </p:nvSpPr>
        <p:spPr>
          <a:xfrm>
            <a:off x="6666325" y="3184254"/>
            <a:ext cx="682171" cy="682171"/>
          </a:xfrm>
          <a:prstGeom prst="ellipse">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548962" y="3340673"/>
            <a:ext cx="716863" cy="369332"/>
          </a:xfrm>
          <a:prstGeom prst="rect">
            <a:avLst/>
          </a:prstGeom>
          <a:noFill/>
        </p:spPr>
        <p:txBody>
          <a:bodyPr wrap="none" rtlCol="0">
            <a:spAutoFit/>
          </a:bodyPr>
          <a:lstStyle/>
          <a:p>
            <a:r>
              <a:rPr kumimoji="1" lang="en-US" altLang="ja-JP" b="1" dirty="0">
                <a:solidFill>
                  <a:schemeClr val="bg1"/>
                </a:solidFill>
                <a:latin typeface="+mn-ea"/>
              </a:rPr>
              <a:t>1987</a:t>
            </a:r>
            <a:endParaRPr kumimoji="1" lang="ja-JP" altLang="en-US" b="1" dirty="0">
              <a:solidFill>
                <a:schemeClr val="bg1"/>
              </a:solidFill>
              <a:latin typeface="+mn-ea"/>
            </a:endParaRPr>
          </a:p>
        </p:txBody>
      </p:sp>
      <p:sp>
        <p:nvSpPr>
          <p:cNvPr id="27" name="テキスト ボックス 26"/>
          <p:cNvSpPr txBox="1"/>
          <p:nvPr/>
        </p:nvSpPr>
        <p:spPr>
          <a:xfrm>
            <a:off x="7410031" y="3340673"/>
            <a:ext cx="2492990" cy="369332"/>
          </a:xfrm>
          <a:prstGeom prst="rect">
            <a:avLst/>
          </a:prstGeom>
          <a:noFill/>
        </p:spPr>
        <p:txBody>
          <a:bodyPr wrap="none" rtlCol="0">
            <a:spAutoFit/>
          </a:bodyPr>
          <a:lstStyle/>
          <a:p>
            <a:r>
              <a:rPr kumimoji="1" lang="ja-JP" altLang="en-US" b="1" dirty="0"/>
              <a:t>職業奉仕に関する声明</a:t>
            </a:r>
          </a:p>
        </p:txBody>
      </p:sp>
      <p:sp>
        <p:nvSpPr>
          <p:cNvPr id="31" name="円/楕円 30"/>
          <p:cNvSpPr/>
          <p:nvPr/>
        </p:nvSpPr>
        <p:spPr>
          <a:xfrm>
            <a:off x="6666325" y="5065745"/>
            <a:ext cx="682171" cy="682171"/>
          </a:xfrm>
          <a:prstGeom prst="ellipse">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548962" y="5222164"/>
            <a:ext cx="716863" cy="369332"/>
          </a:xfrm>
          <a:prstGeom prst="rect">
            <a:avLst/>
          </a:prstGeom>
          <a:noFill/>
        </p:spPr>
        <p:txBody>
          <a:bodyPr wrap="none" rtlCol="0">
            <a:spAutoFit/>
          </a:bodyPr>
          <a:lstStyle/>
          <a:p>
            <a:r>
              <a:rPr kumimoji="1" lang="en-US" altLang="ja-JP" b="1" dirty="0">
                <a:solidFill>
                  <a:schemeClr val="bg1"/>
                </a:solidFill>
                <a:latin typeface="+mn-ea"/>
              </a:rPr>
              <a:t>2016</a:t>
            </a:r>
            <a:endParaRPr kumimoji="1" lang="ja-JP" altLang="en-US" b="1" dirty="0">
              <a:solidFill>
                <a:schemeClr val="bg1"/>
              </a:solidFill>
              <a:latin typeface="+mn-ea"/>
            </a:endParaRPr>
          </a:p>
        </p:txBody>
      </p:sp>
      <p:sp>
        <p:nvSpPr>
          <p:cNvPr id="34" name="テキスト ボックス 33"/>
          <p:cNvSpPr txBox="1"/>
          <p:nvPr/>
        </p:nvSpPr>
        <p:spPr>
          <a:xfrm>
            <a:off x="7359540" y="5141747"/>
            <a:ext cx="4932761" cy="923330"/>
          </a:xfrm>
          <a:prstGeom prst="rect">
            <a:avLst/>
          </a:prstGeom>
          <a:noFill/>
        </p:spPr>
        <p:txBody>
          <a:bodyPr wrap="none" rtlCol="0">
            <a:spAutoFit/>
          </a:bodyPr>
          <a:lstStyle/>
          <a:p>
            <a:r>
              <a:rPr kumimoji="1" lang="en-US" altLang="ja-JP" b="1" dirty="0"/>
              <a:t>2016</a:t>
            </a:r>
            <a:r>
              <a:rPr kumimoji="1" lang="ja-JP" altLang="en-US" b="1" dirty="0"/>
              <a:t>年規定審議会</a:t>
            </a:r>
            <a:endParaRPr kumimoji="1" lang="en-US" altLang="ja-JP" b="1" dirty="0"/>
          </a:p>
          <a:p>
            <a:r>
              <a:rPr kumimoji="1" lang="ja-JP" altLang="en-US" b="1" dirty="0"/>
              <a:t>「制定案</a:t>
            </a:r>
            <a:r>
              <a:rPr kumimoji="1" lang="en-US" altLang="ja-JP" b="1" dirty="0"/>
              <a:t>16-10</a:t>
            </a:r>
            <a:r>
              <a:rPr kumimoji="1" lang="ja-JP" altLang="en-US" b="1" dirty="0"/>
              <a:t>奉仕の第二部門を改正する件」</a:t>
            </a:r>
            <a:endParaRPr kumimoji="1" lang="en-US" altLang="ja-JP" b="1" dirty="0"/>
          </a:p>
          <a:p>
            <a:r>
              <a:rPr kumimoji="1" lang="ja-JP" altLang="en-US" b="1" dirty="0"/>
              <a:t>　　　　　　　　　　　　　　　　　を採択</a:t>
            </a:r>
          </a:p>
        </p:txBody>
      </p:sp>
      <p:grpSp>
        <p:nvGrpSpPr>
          <p:cNvPr id="28" name="グループ化 27"/>
          <p:cNvGrpSpPr/>
          <p:nvPr/>
        </p:nvGrpSpPr>
        <p:grpSpPr>
          <a:xfrm>
            <a:off x="6785725" y="3794815"/>
            <a:ext cx="415498" cy="436848"/>
            <a:chOff x="6579238" y="3888164"/>
            <a:chExt cx="415498" cy="436848"/>
          </a:xfrm>
        </p:grpSpPr>
        <p:sp>
          <p:nvSpPr>
            <p:cNvPr id="33" name="テキスト ボックス 32"/>
            <p:cNvSpPr txBox="1"/>
            <p:nvPr/>
          </p:nvSpPr>
          <p:spPr>
            <a:xfrm>
              <a:off x="6579238" y="3888164"/>
              <a:ext cx="415498" cy="369332"/>
            </a:xfrm>
            <a:prstGeom prst="rect">
              <a:avLst/>
            </a:prstGeom>
            <a:noFill/>
          </p:spPr>
          <p:txBody>
            <a:bodyPr wrap="none" rtlCol="0">
              <a:spAutoFit/>
            </a:bodyPr>
            <a:lstStyle/>
            <a:p>
              <a:r>
                <a:rPr kumimoji="1" lang="ja-JP" altLang="en-US" b="1" dirty="0"/>
                <a:t>～</a:t>
              </a:r>
            </a:p>
          </p:txBody>
        </p:sp>
        <p:sp>
          <p:nvSpPr>
            <p:cNvPr id="35" name="テキスト ボックス 34"/>
            <p:cNvSpPr txBox="1"/>
            <p:nvPr/>
          </p:nvSpPr>
          <p:spPr>
            <a:xfrm>
              <a:off x="6579238" y="3955680"/>
              <a:ext cx="415498" cy="369332"/>
            </a:xfrm>
            <a:prstGeom prst="rect">
              <a:avLst/>
            </a:prstGeom>
            <a:noFill/>
          </p:spPr>
          <p:txBody>
            <a:bodyPr wrap="none" rtlCol="0">
              <a:spAutoFit/>
            </a:bodyPr>
            <a:lstStyle/>
            <a:p>
              <a:r>
                <a:rPr kumimoji="1" lang="ja-JP" altLang="en-US" b="1" dirty="0"/>
                <a:t>～</a:t>
              </a:r>
            </a:p>
          </p:txBody>
        </p:sp>
      </p:grpSp>
      <p:sp>
        <p:nvSpPr>
          <p:cNvPr id="36" name="円/楕円 35"/>
          <p:cNvSpPr/>
          <p:nvPr/>
        </p:nvSpPr>
        <p:spPr>
          <a:xfrm>
            <a:off x="6666325" y="2124526"/>
            <a:ext cx="682171" cy="682171"/>
          </a:xfrm>
          <a:prstGeom prst="ellipse">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460831" y="2140288"/>
            <a:ext cx="4339650" cy="646331"/>
          </a:xfrm>
          <a:prstGeom prst="rect">
            <a:avLst/>
          </a:prstGeom>
          <a:noFill/>
        </p:spPr>
        <p:txBody>
          <a:bodyPr wrap="none" rtlCol="0">
            <a:spAutoFit/>
          </a:bodyPr>
          <a:lstStyle/>
          <a:p>
            <a:r>
              <a:rPr kumimoji="1" lang="ja-JP" altLang="en-US" b="1" dirty="0"/>
              <a:t>ハーバード・テーラー</a:t>
            </a:r>
            <a:endParaRPr kumimoji="1" lang="en-US" altLang="ja-JP" b="1" dirty="0"/>
          </a:p>
          <a:p>
            <a:r>
              <a:rPr kumimoji="1" lang="ja-JP" altLang="en-US" b="1" dirty="0"/>
              <a:t>会社再建のため</a:t>
            </a:r>
            <a:r>
              <a:rPr kumimoji="1" lang="ja-JP" altLang="en-US" b="1" dirty="0">
                <a:solidFill>
                  <a:srgbClr val="C00000"/>
                </a:solidFill>
              </a:rPr>
              <a:t>「四つのテスト」</a:t>
            </a:r>
            <a:r>
              <a:rPr kumimoji="1" lang="ja-JP" altLang="en-US" b="1" dirty="0"/>
              <a:t>を考案</a:t>
            </a:r>
          </a:p>
        </p:txBody>
      </p:sp>
      <p:sp>
        <p:nvSpPr>
          <p:cNvPr id="24" name="テキスト ボックス 23"/>
          <p:cNvSpPr txBox="1"/>
          <p:nvPr/>
        </p:nvSpPr>
        <p:spPr>
          <a:xfrm>
            <a:off x="6548962" y="2278787"/>
            <a:ext cx="716863" cy="369332"/>
          </a:xfrm>
          <a:prstGeom prst="rect">
            <a:avLst/>
          </a:prstGeom>
          <a:noFill/>
        </p:spPr>
        <p:txBody>
          <a:bodyPr wrap="none" rtlCol="0">
            <a:spAutoFit/>
          </a:bodyPr>
          <a:lstStyle/>
          <a:p>
            <a:r>
              <a:rPr kumimoji="1" lang="en-US" altLang="ja-JP" b="1" dirty="0">
                <a:solidFill>
                  <a:schemeClr val="bg1"/>
                </a:solidFill>
                <a:latin typeface="+mn-ea"/>
              </a:rPr>
              <a:t>1932</a:t>
            </a:r>
            <a:endParaRPr kumimoji="1" lang="ja-JP" altLang="en-US" b="1" dirty="0">
              <a:solidFill>
                <a:schemeClr val="bg1"/>
              </a:solidFill>
              <a:latin typeface="+mn-ea"/>
            </a:endParaRPr>
          </a:p>
        </p:txBody>
      </p:sp>
      <p:sp>
        <p:nvSpPr>
          <p:cNvPr id="38" name="タイトル 1"/>
          <p:cNvSpPr txBox="1">
            <a:spLocks/>
          </p:cNvSpPr>
          <p:nvPr/>
        </p:nvSpPr>
        <p:spPr>
          <a:xfrm>
            <a:off x="1955789" y="6309993"/>
            <a:ext cx="2969534" cy="350494"/>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en-US" altLang="ja-JP" sz="1800" b="1" cap="none" dirty="0">
                <a:latin typeface="+mn-ea"/>
                <a:ea typeface="+mn-ea"/>
              </a:rPr>
              <a:t>Vocational serves</a:t>
            </a:r>
            <a:r>
              <a:rPr lang="ja-JP" altLang="en-US" sz="1800" b="1" dirty="0">
                <a:latin typeface="+mn-ea"/>
                <a:ea typeface="+mn-ea"/>
              </a:rPr>
              <a:t>と命名</a:t>
            </a:r>
          </a:p>
        </p:txBody>
      </p:sp>
      <p:sp>
        <p:nvSpPr>
          <p:cNvPr id="5" name="テキスト ボックス 4"/>
          <p:cNvSpPr txBox="1"/>
          <p:nvPr/>
        </p:nvSpPr>
        <p:spPr>
          <a:xfrm>
            <a:off x="271501" y="2862299"/>
            <a:ext cx="430887" cy="2571839"/>
          </a:xfrm>
          <a:prstGeom prst="rect">
            <a:avLst/>
          </a:prstGeom>
          <a:noFill/>
        </p:spPr>
        <p:txBody>
          <a:bodyPr vert="eaVert" wrap="square" rtlCol="0">
            <a:spAutoFit/>
          </a:bodyPr>
          <a:lstStyle/>
          <a:p>
            <a:r>
              <a:rPr kumimoji="1" lang="ja-JP" altLang="en-US" sz="1600" b="1" dirty="0">
                <a:solidFill>
                  <a:schemeClr val="bg1"/>
                </a:solidFill>
              </a:rPr>
              <a:t>黎　　　　明　　　　期</a:t>
            </a:r>
          </a:p>
        </p:txBody>
      </p:sp>
      <p:sp>
        <p:nvSpPr>
          <p:cNvPr id="46" name="正方形/長方形 45"/>
          <p:cNvSpPr/>
          <p:nvPr/>
        </p:nvSpPr>
        <p:spPr>
          <a:xfrm>
            <a:off x="6126994" y="2127240"/>
            <a:ext cx="340847" cy="1745672"/>
          </a:xfrm>
          <a:prstGeom prst="rect">
            <a:avLst/>
          </a:prstGeom>
          <a:gradFill flip="none" rotWithShape="1">
            <a:gsLst>
              <a:gs pos="33000">
                <a:srgbClr val="A50386"/>
              </a:gs>
              <a:gs pos="100000">
                <a:srgbClr val="B8006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81974" y="2415691"/>
            <a:ext cx="430887" cy="1168770"/>
          </a:xfrm>
          <a:prstGeom prst="rect">
            <a:avLst/>
          </a:prstGeom>
          <a:noFill/>
        </p:spPr>
        <p:txBody>
          <a:bodyPr vert="eaVert" wrap="square" rtlCol="0">
            <a:spAutoFit/>
          </a:bodyPr>
          <a:lstStyle/>
          <a:p>
            <a:r>
              <a:rPr kumimoji="1" lang="ja-JP" altLang="en-US" sz="1600" b="1" dirty="0">
                <a:solidFill>
                  <a:schemeClr val="bg1"/>
                </a:solidFill>
              </a:rPr>
              <a:t>発　展　期</a:t>
            </a:r>
          </a:p>
        </p:txBody>
      </p:sp>
      <p:sp>
        <p:nvSpPr>
          <p:cNvPr id="50" name="正方形/長方形 49"/>
          <p:cNvSpPr/>
          <p:nvPr/>
        </p:nvSpPr>
        <p:spPr>
          <a:xfrm>
            <a:off x="6126994" y="4146399"/>
            <a:ext cx="340847" cy="1598618"/>
          </a:xfrm>
          <a:prstGeom prst="rect">
            <a:avLst/>
          </a:prstGeom>
          <a:gradFill>
            <a:gsLst>
              <a:gs pos="9000">
                <a:srgbClr val="B71E42"/>
              </a:gs>
              <a:gs pos="88000">
                <a:srgbClr val="DA244F"/>
              </a:gs>
            </a:gsLst>
            <a:path path="circle">
              <a:fillToRect l="43000" r="43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81974" y="4361323"/>
            <a:ext cx="430887" cy="1168770"/>
          </a:xfrm>
          <a:prstGeom prst="rect">
            <a:avLst/>
          </a:prstGeom>
          <a:noFill/>
        </p:spPr>
        <p:txBody>
          <a:bodyPr vert="eaVert" wrap="square" rtlCol="0">
            <a:spAutoFit/>
          </a:bodyPr>
          <a:lstStyle/>
          <a:p>
            <a:r>
              <a:rPr kumimoji="1" lang="ja-JP" altLang="en-US" sz="1600" b="1" dirty="0">
                <a:solidFill>
                  <a:schemeClr val="bg1"/>
                </a:solidFill>
              </a:rPr>
              <a:t>変　化　期</a:t>
            </a:r>
          </a:p>
        </p:txBody>
      </p:sp>
      <p:sp>
        <p:nvSpPr>
          <p:cNvPr id="53" name="円/楕円 52"/>
          <p:cNvSpPr/>
          <p:nvPr/>
        </p:nvSpPr>
        <p:spPr>
          <a:xfrm>
            <a:off x="6666325" y="4151345"/>
            <a:ext cx="682171" cy="682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6548962" y="4307764"/>
            <a:ext cx="716863" cy="369332"/>
          </a:xfrm>
          <a:prstGeom prst="rect">
            <a:avLst/>
          </a:prstGeom>
          <a:noFill/>
        </p:spPr>
        <p:txBody>
          <a:bodyPr wrap="none" rtlCol="0">
            <a:spAutoFit/>
          </a:bodyPr>
          <a:lstStyle/>
          <a:p>
            <a:r>
              <a:rPr kumimoji="1" lang="en-US" altLang="ja-JP" b="1" dirty="0">
                <a:solidFill>
                  <a:schemeClr val="bg1"/>
                </a:solidFill>
                <a:latin typeface="+mn-ea"/>
              </a:rPr>
              <a:t>2008</a:t>
            </a:r>
            <a:endParaRPr kumimoji="1" lang="ja-JP" altLang="en-US" b="1" dirty="0">
              <a:solidFill>
                <a:schemeClr val="bg1"/>
              </a:solidFill>
              <a:latin typeface="+mn-ea"/>
            </a:endParaRPr>
          </a:p>
        </p:txBody>
      </p:sp>
      <p:sp>
        <p:nvSpPr>
          <p:cNvPr id="55" name="テキスト ボックス 54"/>
          <p:cNvSpPr txBox="1"/>
          <p:nvPr/>
        </p:nvSpPr>
        <p:spPr>
          <a:xfrm>
            <a:off x="7359540" y="4227347"/>
            <a:ext cx="3223959" cy="646331"/>
          </a:xfrm>
          <a:prstGeom prst="rect">
            <a:avLst/>
          </a:prstGeom>
          <a:noFill/>
        </p:spPr>
        <p:txBody>
          <a:bodyPr wrap="none" rtlCol="0">
            <a:spAutoFit/>
          </a:bodyPr>
          <a:lstStyle/>
          <a:p>
            <a:r>
              <a:rPr kumimoji="1" lang="ja-JP" altLang="en-US" b="1" dirty="0"/>
              <a:t>「ロータリーの樹・</a:t>
            </a:r>
            <a:r>
              <a:rPr kumimoji="1" lang="en-US" altLang="ja-JP" b="1" dirty="0"/>
              <a:t>2008</a:t>
            </a:r>
            <a:r>
              <a:rPr kumimoji="1" lang="ja-JP" altLang="en-US" b="1" dirty="0"/>
              <a:t>」</a:t>
            </a:r>
          </a:p>
          <a:p>
            <a:r>
              <a:rPr kumimoji="1" lang="ja-JP" altLang="en-US" b="1" dirty="0"/>
              <a:t>→ </a:t>
            </a:r>
            <a:r>
              <a:rPr kumimoji="1" lang="en-US" altLang="ja-JP" b="1" dirty="0"/>
              <a:t>2013</a:t>
            </a:r>
            <a:r>
              <a:rPr kumimoji="1" lang="ja-JP" altLang="en-US" b="1" dirty="0"/>
              <a:t>年</a:t>
            </a:r>
            <a:r>
              <a:rPr kumimoji="1" lang="en-US" altLang="ja-JP" b="1" dirty="0"/>
              <a:t>RI</a:t>
            </a:r>
            <a:r>
              <a:rPr kumimoji="1" lang="ja-JP" altLang="en-US" b="1" dirty="0"/>
              <a:t>規定審議会で採択</a:t>
            </a:r>
          </a:p>
        </p:txBody>
      </p:sp>
      <p:sp>
        <p:nvSpPr>
          <p:cNvPr id="57" name="テキスト ボックス 56"/>
          <p:cNvSpPr txBox="1"/>
          <p:nvPr/>
        </p:nvSpPr>
        <p:spPr>
          <a:xfrm rot="5400000">
            <a:off x="3245631" y="6049769"/>
            <a:ext cx="389850" cy="338554"/>
          </a:xfrm>
          <a:prstGeom prst="rect">
            <a:avLst/>
          </a:prstGeom>
          <a:noFill/>
        </p:spPr>
        <p:txBody>
          <a:bodyPr wrap="none" rtlCol="0">
            <a:spAutoFit/>
          </a:bodyPr>
          <a:lstStyle/>
          <a:p>
            <a:r>
              <a:rPr kumimoji="1" lang="ja-JP" altLang="en-US" sz="1600" b="1" dirty="0"/>
              <a:t>＝</a:t>
            </a:r>
          </a:p>
        </p:txBody>
      </p:sp>
      <p:cxnSp>
        <p:nvCxnSpPr>
          <p:cNvPr id="10" name="直線コネクタ 9"/>
          <p:cNvCxnSpPr/>
          <p:nvPr/>
        </p:nvCxnSpPr>
        <p:spPr>
          <a:xfrm>
            <a:off x="3025762" y="604602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025762" y="607777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58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9E7E4"/>
            </a:gs>
            <a:gs pos="100000">
              <a:srgbClr val="CECAC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正方形/長方形 14"/>
          <p:cNvSpPr/>
          <p:nvPr/>
        </p:nvSpPr>
        <p:spPr>
          <a:xfrm>
            <a:off x="1430689" y="199012"/>
            <a:ext cx="8831187" cy="6463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026" name="Picture 2" descr="https://aichi-eclub.jp/upload/d_news/images/genryu_org_tanaka_general_150502jp_pd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69" y="1090295"/>
            <a:ext cx="1335528" cy="219666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p:cNvSpPr>
            <a:spLocks noChangeArrowheads="1"/>
          </p:cNvSpPr>
          <p:nvPr/>
        </p:nvSpPr>
        <p:spPr bwMode="auto">
          <a:xfrm>
            <a:off x="1644133" y="202920"/>
            <a:ext cx="8617744" cy="6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奉仕の理念を根付かせたアーサー・フレデリック・シェルドン</a:t>
            </a:r>
          </a:p>
        </p:txBody>
      </p:sp>
      <p:sp>
        <p:nvSpPr>
          <p:cNvPr id="21" name="Rectangle 1"/>
          <p:cNvSpPr>
            <a:spLocks noChangeArrowheads="1"/>
          </p:cNvSpPr>
          <p:nvPr/>
        </p:nvSpPr>
        <p:spPr bwMode="auto">
          <a:xfrm>
            <a:off x="364285" y="3328714"/>
            <a:ext cx="3052118" cy="48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333333"/>
                </a:solidFill>
                <a:effectLst/>
                <a:latin typeface="游ゴシック" panose="020B0400000000000000" pitchFamily="50" charset="-128"/>
                <a:ea typeface="游ゴシック" panose="020B0400000000000000" pitchFamily="50" charset="-128"/>
              </a:rPr>
              <a:t>アーサー・フレデリック・シェルドン</a:t>
            </a:r>
          </a:p>
        </p:txBody>
      </p:sp>
      <p:grpSp>
        <p:nvGrpSpPr>
          <p:cNvPr id="4" name="グループ化 3"/>
          <p:cNvGrpSpPr/>
          <p:nvPr/>
        </p:nvGrpSpPr>
        <p:grpSpPr>
          <a:xfrm>
            <a:off x="3730498" y="963479"/>
            <a:ext cx="8097217" cy="2419796"/>
            <a:chOff x="3775469" y="1559723"/>
            <a:chExt cx="8097217" cy="2836080"/>
          </a:xfrm>
        </p:grpSpPr>
        <p:sp>
          <p:nvSpPr>
            <p:cNvPr id="2" name="正方形/長方形 1"/>
            <p:cNvSpPr/>
            <p:nvPr/>
          </p:nvSpPr>
          <p:spPr>
            <a:xfrm>
              <a:off x="3775469" y="1648895"/>
              <a:ext cx="8097217" cy="27469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Rectangle 1"/>
            <p:cNvSpPr>
              <a:spLocks noChangeArrowheads="1"/>
            </p:cNvSpPr>
            <p:nvPr/>
          </p:nvSpPr>
          <p:spPr bwMode="auto">
            <a:xfrm>
              <a:off x="3970533" y="2154579"/>
              <a:ext cx="7707086" cy="215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ja-JP" altLang="ja-JP" sz="1700" b="1" i="0" u="none" strike="noStrike" cap="none" normalizeH="0" baseline="0" dirty="0">
                  <a:ln>
                    <a:noFill/>
                  </a:ln>
                  <a:solidFill>
                    <a:sysClr val="windowText" lastClr="000000"/>
                  </a:solidFill>
                  <a:effectLst/>
                  <a:latin typeface="游ゴシック" panose="020B0400000000000000" pitchFamily="50" charset="-128"/>
                  <a:ea typeface="游ゴシック" panose="020B0400000000000000" pitchFamily="50" charset="-128"/>
                </a:rPr>
                <a:t>商取引というものは</a:t>
              </a:r>
              <a:r>
                <a:rPr kumimoji="0" lang="ja-JP" altLang="ja-JP" sz="17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売手買手の双方に満足なくして成り立つものではない</a:t>
              </a:r>
              <a:r>
                <a:rPr kumimoji="0" lang="ja-JP" altLang="ja-JP" sz="1700" b="1" i="0" u="none" strike="noStrike" cap="none" normalizeH="0" baseline="0" dirty="0">
                  <a:ln>
                    <a:noFill/>
                  </a:ln>
                  <a:solidFill>
                    <a:sysClr val="windowText" lastClr="000000"/>
                  </a:solidFill>
                  <a:effectLst/>
                  <a:latin typeface="游ゴシック" panose="020B0400000000000000" pitchFamily="50" charset="-128"/>
                  <a:ea typeface="游ゴシック" panose="020B0400000000000000" pitchFamily="50" charset="-128"/>
                </a:rPr>
                <a:t>ということと、長期的に商売を成立させるためには、</a:t>
              </a:r>
              <a:r>
                <a:rPr kumimoji="0" lang="ja-JP" altLang="ja-JP" sz="17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売手と買手の間に信用と呼ばれる</a:t>
              </a:r>
              <a:r>
                <a:rPr lang="ja-JP" altLang="en-US" sz="1700" b="1" dirty="0">
                  <a:solidFill>
                    <a:srgbClr val="FF0000"/>
                  </a:solidFill>
                  <a:latin typeface="游ゴシック" panose="020B0400000000000000" pitchFamily="50" charset="-128"/>
                  <a:ea typeface="游ゴシック" panose="020B0400000000000000" pitchFamily="50" charset="-128"/>
                </a:rPr>
                <a:t>、</a:t>
              </a:r>
              <a:r>
                <a:rPr kumimoji="0" lang="ja-JP" altLang="ja-JP" sz="17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信頼関係が確立されること</a:t>
              </a:r>
              <a:r>
                <a:rPr kumimoji="0" lang="ja-JP" altLang="ja-JP" sz="1700" b="1" i="0" u="none" strike="noStrike" cap="none" normalizeH="0" baseline="0" dirty="0">
                  <a:ln>
                    <a:noFill/>
                  </a:ln>
                  <a:solidFill>
                    <a:sysClr val="windowText" lastClr="000000"/>
                  </a:solidFill>
                  <a:effectLst/>
                  <a:latin typeface="游ゴシック" panose="020B0400000000000000" pitchFamily="50" charset="-128"/>
                  <a:ea typeface="游ゴシック" panose="020B0400000000000000" pitchFamily="50" charset="-128"/>
                </a:rPr>
                <a:t>が眼目であって、</a:t>
              </a:r>
              <a:r>
                <a:rPr kumimoji="0" lang="ja-JP" altLang="ja-JP" sz="17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長期的に安定した利潤をあげることは、この信用確立という精神的境地の確立と表裏一体の関係にある。</a:t>
              </a:r>
              <a:endParaRPr kumimoji="0" lang="en-US" altLang="ja-JP" sz="17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endParaRPr>
            </a:p>
          </p:txBody>
        </p:sp>
        <p:sp>
          <p:nvSpPr>
            <p:cNvPr id="7" name="Rectangle 1"/>
            <p:cNvSpPr>
              <a:spLocks noChangeArrowheads="1"/>
            </p:cNvSpPr>
            <p:nvPr/>
          </p:nvSpPr>
          <p:spPr bwMode="auto">
            <a:xfrm>
              <a:off x="6285194" y="1559723"/>
              <a:ext cx="3077766" cy="74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rgbClr val="333333"/>
                  </a:solidFill>
                  <a:effectLst/>
                  <a:latin typeface="游ゴシック" panose="020B0400000000000000" pitchFamily="50" charset="-128"/>
                  <a:ea typeface="游ゴシック" panose="020B0400000000000000" pitchFamily="50" charset="-128"/>
                </a:rPr>
                <a:t>シェルドン</a:t>
              </a:r>
              <a:r>
                <a:rPr kumimoji="0" lang="ja-JP" altLang="en-US" sz="2400" b="1" i="0" u="none" strike="noStrike" cap="none" normalizeH="0" baseline="0" dirty="0">
                  <a:ln>
                    <a:noFill/>
                  </a:ln>
                  <a:solidFill>
                    <a:srgbClr val="333333"/>
                  </a:solidFill>
                  <a:effectLst/>
                  <a:latin typeface="游ゴシック" panose="020B0400000000000000" pitchFamily="50" charset="-128"/>
                  <a:ea typeface="游ゴシック" panose="020B0400000000000000" pitchFamily="50" charset="-128"/>
                </a:rPr>
                <a:t>の販売哲学</a:t>
              </a:r>
              <a:endParaRPr kumimoji="0" lang="ja-JP" altLang="ja-JP" sz="2400" b="1" i="0" u="none" strike="noStrike" cap="none" normalizeH="0" baseline="0" dirty="0">
                <a:ln>
                  <a:noFill/>
                </a:ln>
                <a:solidFill>
                  <a:srgbClr val="333333"/>
                </a:solidFill>
                <a:effectLst/>
                <a:latin typeface="游ゴシック" panose="020B0400000000000000" pitchFamily="50" charset="-128"/>
                <a:ea typeface="游ゴシック" panose="020B0400000000000000" pitchFamily="50" charset="-128"/>
              </a:endParaRPr>
            </a:p>
          </p:txBody>
        </p:sp>
      </p:grpSp>
      <p:grpSp>
        <p:nvGrpSpPr>
          <p:cNvPr id="5" name="グループ化 4"/>
          <p:cNvGrpSpPr/>
          <p:nvPr/>
        </p:nvGrpSpPr>
        <p:grpSpPr>
          <a:xfrm>
            <a:off x="1204685" y="3774798"/>
            <a:ext cx="9739086" cy="1476013"/>
            <a:chOff x="1204685" y="4514685"/>
            <a:chExt cx="9739086" cy="1476013"/>
          </a:xfrm>
        </p:grpSpPr>
        <p:sp>
          <p:nvSpPr>
            <p:cNvPr id="3" name="角丸四角形 2"/>
            <p:cNvSpPr/>
            <p:nvPr/>
          </p:nvSpPr>
          <p:spPr>
            <a:xfrm>
              <a:off x="1204685" y="4514685"/>
              <a:ext cx="9739086" cy="1476013"/>
            </a:xfrm>
            <a:prstGeom prst="round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Rectangle 1"/>
            <p:cNvSpPr>
              <a:spLocks noChangeArrowheads="1"/>
            </p:cNvSpPr>
            <p:nvPr/>
          </p:nvSpPr>
          <p:spPr bwMode="auto">
            <a:xfrm>
              <a:off x="1543744" y="4514685"/>
              <a:ext cx="5309146" cy="5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ja-JP" b="1" dirty="0">
                  <a:solidFill>
                    <a:srgbClr val="333333"/>
                  </a:solidFill>
                  <a:latin typeface="游ゴシック" panose="020B0400000000000000" pitchFamily="50" charset="-128"/>
                  <a:ea typeface="游ゴシック" panose="020B0400000000000000" pitchFamily="50" charset="-128"/>
                </a:rPr>
                <a:t>商売とは他人に対してサービスすることであること</a:t>
              </a:r>
              <a:endParaRPr kumimoji="0" lang="ja-JP" altLang="ja-JP" b="1" i="0" u="none" strike="noStrike" cap="none" normalizeH="0" baseline="0" dirty="0">
                <a:ln>
                  <a:noFill/>
                </a:ln>
                <a:solidFill>
                  <a:srgbClr val="333333"/>
                </a:solidFill>
                <a:effectLst/>
                <a:latin typeface="游ゴシック" panose="020B0400000000000000" pitchFamily="50" charset="-128"/>
                <a:ea typeface="游ゴシック" panose="020B0400000000000000" pitchFamily="50" charset="-128"/>
              </a:endParaRPr>
            </a:p>
          </p:txBody>
        </p:sp>
      </p:grpSp>
      <p:sp>
        <p:nvSpPr>
          <p:cNvPr id="10" name="Rectangle 1"/>
          <p:cNvSpPr>
            <a:spLocks noChangeArrowheads="1"/>
          </p:cNvSpPr>
          <p:nvPr/>
        </p:nvSpPr>
        <p:spPr bwMode="auto">
          <a:xfrm>
            <a:off x="1543744" y="4239695"/>
            <a:ext cx="8079135" cy="5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ja-JP" b="1" dirty="0">
                <a:solidFill>
                  <a:srgbClr val="333333"/>
                </a:solidFill>
                <a:latin typeface="游ゴシック" panose="020B0400000000000000" pitchFamily="50" charset="-128"/>
                <a:ea typeface="游ゴシック" panose="020B0400000000000000" pitchFamily="50" charset="-128"/>
              </a:rPr>
              <a:t>成功に導く方法は、利益を他人とシェアするというサービス学を遵守すること</a:t>
            </a:r>
            <a:endParaRPr kumimoji="0" lang="ja-JP" altLang="ja-JP" b="1" i="0" u="none" strike="noStrike" cap="none" normalizeH="0" baseline="0" dirty="0">
              <a:ln>
                <a:noFill/>
              </a:ln>
              <a:solidFill>
                <a:srgbClr val="333333"/>
              </a:solidFill>
              <a:effectLst/>
              <a:latin typeface="游ゴシック" panose="020B0400000000000000" pitchFamily="50" charset="-128"/>
              <a:ea typeface="游ゴシック" panose="020B0400000000000000" pitchFamily="50" charset="-128"/>
            </a:endParaRPr>
          </a:p>
        </p:txBody>
      </p:sp>
      <p:sp>
        <p:nvSpPr>
          <p:cNvPr id="11" name="Rectangle 1"/>
          <p:cNvSpPr>
            <a:spLocks noChangeArrowheads="1"/>
          </p:cNvSpPr>
          <p:nvPr/>
        </p:nvSpPr>
        <p:spPr bwMode="auto">
          <a:xfrm>
            <a:off x="1543744" y="4704592"/>
            <a:ext cx="8309967" cy="5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ja-JP" b="1" dirty="0">
                <a:solidFill>
                  <a:schemeClr val="bg1"/>
                </a:solidFill>
                <a:latin typeface="游ゴシック" panose="020B0400000000000000" pitchFamily="50" charset="-128"/>
                <a:ea typeface="游ゴシック" panose="020B0400000000000000" pitchFamily="50" charset="-128"/>
              </a:rPr>
              <a:t>顧客への態度や気配り、商品や業務に対する責任、顧客が感じる満足感と公平感</a:t>
            </a:r>
            <a:endParaRPr kumimoji="0" lang="ja-JP" altLang="ja-JP" b="1"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p:txBody>
      </p:sp>
      <p:grpSp>
        <p:nvGrpSpPr>
          <p:cNvPr id="6" name="グループ化 5"/>
          <p:cNvGrpSpPr/>
          <p:nvPr/>
        </p:nvGrpSpPr>
        <p:grpSpPr>
          <a:xfrm>
            <a:off x="1059637" y="5466054"/>
            <a:ext cx="3138680" cy="733067"/>
            <a:chOff x="4444276" y="6095901"/>
            <a:chExt cx="3138680" cy="733067"/>
          </a:xfrm>
        </p:grpSpPr>
        <p:sp>
          <p:nvSpPr>
            <p:cNvPr id="14" name="角丸四角形 13"/>
            <p:cNvSpPr/>
            <p:nvPr/>
          </p:nvSpPr>
          <p:spPr>
            <a:xfrm>
              <a:off x="4444276" y="6095901"/>
              <a:ext cx="3138680" cy="719388"/>
            </a:xfrm>
            <a:prstGeom prst="round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Rectangle 1"/>
            <p:cNvSpPr>
              <a:spLocks noChangeArrowheads="1"/>
            </p:cNvSpPr>
            <p:nvPr/>
          </p:nvSpPr>
          <p:spPr bwMode="auto">
            <a:xfrm>
              <a:off x="4515610" y="6128861"/>
              <a:ext cx="2996013" cy="70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ja-JP" altLang="ja-JP" sz="2800" b="1" dirty="0">
                  <a:solidFill>
                    <a:srgbClr val="FF0000"/>
                  </a:solidFill>
                  <a:latin typeface="游ゴシック" panose="020B0400000000000000" pitchFamily="50" charset="-128"/>
                  <a:ea typeface="游ゴシック" panose="020B0400000000000000" pitchFamily="50" charset="-128"/>
                </a:rPr>
                <a:t>「</a:t>
              </a:r>
              <a:r>
                <a:rPr lang="en-US" altLang="ja-JP" sz="2800" b="1" dirty="0">
                  <a:solidFill>
                    <a:srgbClr val="FF0000"/>
                  </a:solidFill>
                  <a:latin typeface="游ゴシック" panose="020B0400000000000000" pitchFamily="50" charset="-128"/>
                  <a:ea typeface="游ゴシック" panose="020B0400000000000000" pitchFamily="50" charset="-128"/>
                </a:rPr>
                <a:t>Service</a:t>
              </a:r>
              <a:r>
                <a:rPr lang="ja-JP" altLang="ja-JP" sz="2800" b="1" dirty="0">
                  <a:solidFill>
                    <a:srgbClr val="FF0000"/>
                  </a:solidFill>
                  <a:latin typeface="游ゴシック" panose="020B0400000000000000" pitchFamily="50" charset="-128"/>
                  <a:ea typeface="游ゴシック" panose="020B0400000000000000" pitchFamily="50" charset="-128"/>
                </a:rPr>
                <a:t>=奉仕」</a:t>
              </a:r>
              <a:endParaRPr kumimoji="0" lang="ja-JP" altLang="ja-JP" sz="28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endParaRPr>
            </a:p>
          </p:txBody>
        </p:sp>
      </p:grpSp>
      <p:cxnSp>
        <p:nvCxnSpPr>
          <p:cNvPr id="22" name="直線コネクタ 21"/>
          <p:cNvCxnSpPr/>
          <p:nvPr/>
        </p:nvCxnSpPr>
        <p:spPr>
          <a:xfrm>
            <a:off x="1415541" y="949571"/>
            <a:ext cx="9638741"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4735874" y="5455088"/>
            <a:ext cx="7298570" cy="1219416"/>
            <a:chOff x="4735874" y="5455088"/>
            <a:chExt cx="7298570" cy="1219416"/>
          </a:xfrm>
        </p:grpSpPr>
        <p:sp>
          <p:nvSpPr>
            <p:cNvPr id="13" name="角丸四角形 12">
              <a:extLst>
                <a:ext uri="{FF2B5EF4-FFF2-40B4-BE49-F238E27FC236}">
                  <a16:creationId xmlns:a16="http://schemas.microsoft.com/office/drawing/2014/main" id="{3795D5FB-6076-9253-688D-C75FC05E7821}"/>
                </a:ext>
              </a:extLst>
            </p:cNvPr>
            <p:cNvSpPr/>
            <p:nvPr/>
          </p:nvSpPr>
          <p:spPr>
            <a:xfrm>
              <a:off x="4760461" y="5455088"/>
              <a:ext cx="7249396" cy="121941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4238046D-3AAE-41E0-029D-C05A9ED6E776}"/>
                </a:ext>
              </a:extLst>
            </p:cNvPr>
            <p:cNvSpPr txBox="1"/>
            <p:nvPr/>
          </p:nvSpPr>
          <p:spPr>
            <a:xfrm>
              <a:off x="4868436" y="6192775"/>
              <a:ext cx="7033447" cy="400110"/>
            </a:xfrm>
            <a:prstGeom prst="rect">
              <a:avLst/>
            </a:prstGeom>
            <a:noFill/>
          </p:spPr>
          <p:txBody>
            <a:bodyPr wrap="square" rtlCol="0">
              <a:spAutoFit/>
            </a:bodyPr>
            <a:lstStyle/>
            <a:p>
              <a:pPr algn="ctr"/>
              <a:r>
                <a:rPr lang="ja-JP" altLang="en-US" sz="2000" b="1" dirty="0">
                  <a:solidFill>
                    <a:schemeClr val="bg1"/>
                  </a:solidFill>
                  <a:latin typeface="游ゴシック" panose="020B0400000000000000" pitchFamily="50" charset="-128"/>
                  <a:ea typeface="游ゴシック" panose="020B0400000000000000" pitchFamily="50" charset="-128"/>
                </a:rPr>
                <a:t>「最もよく奉仕する者、最も多く報いられる</a:t>
              </a:r>
              <a:r>
                <a:rPr lang="ja-JP" altLang="en-US" sz="1800" b="1" i="0" u="none" strike="noStrike" dirty="0">
                  <a:solidFill>
                    <a:schemeClr val="bg1"/>
                  </a:solidFill>
                  <a:effectLst/>
                  <a:latin typeface="游ゴシック" panose="020B0400000000000000" pitchFamily="50" charset="-128"/>
                  <a:ea typeface="游ゴシック" panose="020B0400000000000000" pitchFamily="50" charset="-128"/>
                </a:rPr>
                <a:t>」</a:t>
              </a: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4238046D-3AAE-41E0-029D-C05A9ED6E776}"/>
                </a:ext>
              </a:extLst>
            </p:cNvPr>
            <p:cNvSpPr txBox="1"/>
            <p:nvPr/>
          </p:nvSpPr>
          <p:spPr>
            <a:xfrm>
              <a:off x="4735874" y="5623726"/>
              <a:ext cx="7298570" cy="584775"/>
            </a:xfrm>
            <a:prstGeom prst="rect">
              <a:avLst/>
            </a:prstGeom>
            <a:noFill/>
          </p:spPr>
          <p:txBody>
            <a:bodyPr wrap="square" rtlCol="0">
              <a:spAutoFit/>
            </a:bodyPr>
            <a:lstStyle/>
            <a:p>
              <a:pPr algn="ctr"/>
              <a:r>
                <a:rPr lang="en" altLang="ja-JP" sz="3200" b="1" i="0" u="none" strike="noStrike" dirty="0">
                  <a:solidFill>
                    <a:srgbClr val="FF0000"/>
                  </a:solidFill>
                  <a:effectLst/>
                  <a:latin typeface="游ゴシック" panose="020B0400000000000000" pitchFamily="50" charset="-128"/>
                  <a:ea typeface="游ゴシック" panose="020B0400000000000000" pitchFamily="50" charset="-128"/>
                </a:rPr>
                <a:t>He profits most who serves best.</a:t>
              </a:r>
              <a:endParaRPr kumimoji="1" lang="ja-JP" altLang="en-US" sz="3200" dirty="0">
                <a:solidFill>
                  <a:srgbClr val="FF0000"/>
                </a:solidFill>
                <a:latin typeface="游ゴシック" panose="020B0400000000000000" pitchFamily="50" charset="-128"/>
                <a:ea typeface="游ゴシック" panose="020B0400000000000000" pitchFamily="50" charset="-128"/>
              </a:endParaRPr>
            </a:p>
          </p:txBody>
        </p:sp>
      </p:grpSp>
      <p:grpSp>
        <p:nvGrpSpPr>
          <p:cNvPr id="27" name="グループ化 26"/>
          <p:cNvGrpSpPr/>
          <p:nvPr/>
        </p:nvGrpSpPr>
        <p:grpSpPr>
          <a:xfrm>
            <a:off x="-75172" y="197900"/>
            <a:ext cx="1220000" cy="683283"/>
            <a:chOff x="-75172" y="197900"/>
            <a:chExt cx="1220000" cy="683283"/>
          </a:xfrm>
        </p:grpSpPr>
        <p:sp>
          <p:nvSpPr>
            <p:cNvPr id="28" name="正方形/長方形 27"/>
            <p:cNvSpPr/>
            <p:nvPr/>
          </p:nvSpPr>
          <p:spPr>
            <a:xfrm>
              <a:off x="-75172" y="199012"/>
              <a:ext cx="878913" cy="682171"/>
            </a:xfrm>
            <a:prstGeom prst="rect">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62657" y="197900"/>
              <a:ext cx="682171" cy="682171"/>
            </a:xfrm>
            <a:prstGeom prst="ellipse">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63406" y="339693"/>
              <a:ext cx="889987" cy="461665"/>
            </a:xfrm>
            <a:prstGeom prst="rect">
              <a:avLst/>
            </a:prstGeom>
            <a:noFill/>
          </p:spPr>
          <p:txBody>
            <a:bodyPr wrap="none" rtlCol="0">
              <a:spAutoFit/>
            </a:bodyPr>
            <a:lstStyle/>
            <a:p>
              <a:r>
                <a:rPr kumimoji="1" lang="en-US" altLang="ja-JP" sz="2400" b="1" dirty="0">
                  <a:latin typeface="游ゴシック" panose="020B0400000000000000" pitchFamily="50" charset="-128"/>
                  <a:ea typeface="游ゴシック" panose="020B0400000000000000" pitchFamily="50" charset="-128"/>
                </a:rPr>
                <a:t>1911</a:t>
              </a:r>
              <a:endParaRPr kumimoji="1" lang="ja-JP" altLang="en-US" sz="2400" b="1" dirty="0">
                <a:latin typeface="游ゴシック" panose="020B0400000000000000" pitchFamily="50" charset="-128"/>
                <a:ea typeface="游ゴシック" panose="020B0400000000000000" pitchFamily="50" charset="-128"/>
              </a:endParaRPr>
            </a:p>
          </p:txBody>
        </p:sp>
      </p:grpSp>
      <p:grpSp>
        <p:nvGrpSpPr>
          <p:cNvPr id="37" name="グループ化 36"/>
          <p:cNvGrpSpPr/>
          <p:nvPr/>
        </p:nvGrpSpPr>
        <p:grpSpPr>
          <a:xfrm>
            <a:off x="1666424" y="5352044"/>
            <a:ext cx="2920940" cy="707886"/>
            <a:chOff x="4278023" y="5338644"/>
            <a:chExt cx="2920940" cy="707886"/>
          </a:xfrm>
        </p:grpSpPr>
        <p:sp>
          <p:nvSpPr>
            <p:cNvPr id="18" name="角丸四角形 17"/>
            <p:cNvSpPr/>
            <p:nvPr/>
          </p:nvSpPr>
          <p:spPr>
            <a:xfrm>
              <a:off x="4278023" y="5362521"/>
              <a:ext cx="2920940" cy="6601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620238" y="5338644"/>
              <a:ext cx="2236510" cy="707886"/>
            </a:xfrm>
            <a:prstGeom prst="rect">
              <a:avLst/>
            </a:prstGeom>
            <a:noFill/>
          </p:spPr>
          <p:txBody>
            <a:bodyPr wrap="none" rtlCol="0">
              <a:spAutoFit/>
            </a:bodyPr>
            <a:lstStyle/>
            <a:p>
              <a:r>
                <a:rPr kumimoji="1" lang="ja-JP" altLang="en-US" sz="4000" b="1" dirty="0">
                  <a:solidFill>
                    <a:srgbClr val="FF0000"/>
                  </a:solidFill>
                  <a:latin typeface="游ゴシック" panose="020B0400000000000000" pitchFamily="50" charset="-128"/>
                  <a:ea typeface="游ゴシック" panose="020B0400000000000000" pitchFamily="50" charset="-128"/>
                </a:rPr>
                <a:t>サービス</a:t>
              </a:r>
            </a:p>
          </p:txBody>
        </p:sp>
      </p:grpSp>
      <p:grpSp>
        <p:nvGrpSpPr>
          <p:cNvPr id="25" name="グループ化 24"/>
          <p:cNvGrpSpPr/>
          <p:nvPr/>
        </p:nvGrpSpPr>
        <p:grpSpPr>
          <a:xfrm>
            <a:off x="969894" y="6115769"/>
            <a:ext cx="4314001" cy="631389"/>
            <a:chOff x="67258" y="6012791"/>
            <a:chExt cx="4314001" cy="631389"/>
          </a:xfrm>
        </p:grpSpPr>
        <p:sp>
          <p:nvSpPr>
            <p:cNvPr id="31" name="角丸四角形 30"/>
            <p:cNvSpPr/>
            <p:nvPr/>
          </p:nvSpPr>
          <p:spPr>
            <a:xfrm>
              <a:off x="67258" y="6012791"/>
              <a:ext cx="4314000" cy="6313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7258" y="6066875"/>
              <a:ext cx="4314001" cy="523220"/>
            </a:xfrm>
            <a:prstGeom prst="rect">
              <a:avLst/>
            </a:prstGeom>
            <a:noFill/>
          </p:spPr>
          <p:txBody>
            <a:bodyPr wrap="none" rtlCol="0">
              <a:spAutoFit/>
            </a:bodyPr>
            <a:lstStyle/>
            <a:p>
              <a:r>
                <a:rPr kumimoji="1" lang="ja-JP" altLang="en-US" sz="2800" b="1" dirty="0">
                  <a:solidFill>
                    <a:srgbClr val="FF0000"/>
                  </a:solidFill>
                  <a:latin typeface="游ゴシック" panose="020B0400000000000000" pitchFamily="50" charset="-128"/>
                  <a:ea typeface="游ゴシック" panose="020B0400000000000000" pitchFamily="50" charset="-128"/>
                </a:rPr>
                <a:t>日本語→価格が安い</a:t>
              </a:r>
              <a:r>
                <a:rPr kumimoji="1" lang="en-US" altLang="ja-JP" sz="2800" b="1" dirty="0">
                  <a:solidFill>
                    <a:srgbClr val="FF0000"/>
                  </a:solidFill>
                  <a:latin typeface="游ゴシック" panose="020B0400000000000000" pitchFamily="50" charset="-128"/>
                  <a:ea typeface="游ゴシック" panose="020B0400000000000000" pitchFamily="50" charset="-128"/>
                </a:rPr>
                <a:t>/</a:t>
              </a:r>
              <a:r>
                <a:rPr kumimoji="1" lang="ja-JP" altLang="en-US" sz="2800" b="1" dirty="0">
                  <a:solidFill>
                    <a:srgbClr val="FF0000"/>
                  </a:solidFill>
                  <a:latin typeface="游ゴシック" panose="020B0400000000000000" pitchFamily="50" charset="-128"/>
                  <a:ea typeface="游ゴシック" panose="020B0400000000000000" pitchFamily="50" charset="-128"/>
                </a:rPr>
                <a:t>特典</a:t>
              </a:r>
            </a:p>
          </p:txBody>
        </p:sp>
      </p:grpSp>
      <p:grpSp>
        <p:nvGrpSpPr>
          <p:cNvPr id="26" name="グループ化 25"/>
          <p:cNvGrpSpPr/>
          <p:nvPr/>
        </p:nvGrpSpPr>
        <p:grpSpPr>
          <a:xfrm>
            <a:off x="6530444" y="6115769"/>
            <a:ext cx="4523838" cy="631389"/>
            <a:chOff x="6500715" y="6146554"/>
            <a:chExt cx="4523838" cy="631389"/>
          </a:xfrm>
        </p:grpSpPr>
        <p:sp>
          <p:nvSpPr>
            <p:cNvPr id="36" name="角丸四角形 35"/>
            <p:cNvSpPr/>
            <p:nvPr/>
          </p:nvSpPr>
          <p:spPr>
            <a:xfrm>
              <a:off x="6500715" y="6146554"/>
              <a:ext cx="4523838" cy="6313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05634" y="6200638"/>
              <a:ext cx="4314001" cy="523220"/>
            </a:xfrm>
            <a:prstGeom prst="rect">
              <a:avLst/>
            </a:prstGeom>
            <a:noFill/>
          </p:spPr>
          <p:txBody>
            <a:bodyPr wrap="none" rtlCol="0">
              <a:spAutoFit/>
            </a:bodyPr>
            <a:lstStyle/>
            <a:p>
              <a:r>
                <a:rPr kumimoji="1" lang="ja-JP" altLang="en-US" sz="2800" b="1" dirty="0">
                  <a:solidFill>
                    <a:srgbClr val="FF0000"/>
                  </a:solidFill>
                  <a:latin typeface="游ゴシック" panose="020B0400000000000000" pitchFamily="50" charset="-128"/>
                  <a:ea typeface="游ゴシック" panose="020B0400000000000000" pitchFamily="50" charset="-128"/>
                </a:rPr>
                <a:t>英語→奉仕</a:t>
              </a:r>
              <a:r>
                <a:rPr kumimoji="1" lang="en-US" altLang="ja-JP" sz="2800" b="1" dirty="0">
                  <a:solidFill>
                    <a:srgbClr val="FF0000"/>
                  </a:solidFill>
                  <a:latin typeface="游ゴシック" panose="020B0400000000000000" pitchFamily="50" charset="-128"/>
                  <a:ea typeface="游ゴシック" panose="020B0400000000000000" pitchFamily="50" charset="-128"/>
                </a:rPr>
                <a:t>/</a:t>
              </a:r>
              <a:r>
                <a:rPr kumimoji="1" lang="ja-JP" altLang="en-US" sz="2800" b="1" dirty="0">
                  <a:solidFill>
                    <a:srgbClr val="FF0000"/>
                  </a:solidFill>
                  <a:latin typeface="游ゴシック" panose="020B0400000000000000" pitchFamily="50" charset="-128"/>
                  <a:ea typeface="游ゴシック" panose="020B0400000000000000" pitchFamily="50" charset="-128"/>
                </a:rPr>
                <a:t>人の役に立つ</a:t>
              </a:r>
            </a:p>
          </p:txBody>
        </p:sp>
      </p:grpSp>
      <p:grpSp>
        <p:nvGrpSpPr>
          <p:cNvPr id="39" name="グループ化 38"/>
          <p:cNvGrpSpPr/>
          <p:nvPr/>
        </p:nvGrpSpPr>
        <p:grpSpPr>
          <a:xfrm>
            <a:off x="7331893" y="5352044"/>
            <a:ext cx="2920940" cy="707886"/>
            <a:chOff x="4278023" y="5338644"/>
            <a:chExt cx="2920940" cy="707886"/>
          </a:xfrm>
        </p:grpSpPr>
        <p:sp>
          <p:nvSpPr>
            <p:cNvPr id="40" name="角丸四角形 39"/>
            <p:cNvSpPr/>
            <p:nvPr/>
          </p:nvSpPr>
          <p:spPr>
            <a:xfrm>
              <a:off x="4278023" y="5362521"/>
              <a:ext cx="2920940" cy="6601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620238" y="5338644"/>
              <a:ext cx="2031325" cy="707886"/>
            </a:xfrm>
            <a:prstGeom prst="rect">
              <a:avLst/>
            </a:prstGeom>
            <a:noFill/>
          </p:spPr>
          <p:txBody>
            <a:bodyPr wrap="none" rtlCol="0">
              <a:spAutoFit/>
            </a:bodyPr>
            <a:lstStyle/>
            <a:p>
              <a:r>
                <a:rPr kumimoji="1" lang="en-US" altLang="ja-JP" sz="4000" b="1" dirty="0">
                  <a:solidFill>
                    <a:srgbClr val="FF0000"/>
                  </a:solidFill>
                  <a:latin typeface="游ゴシック" panose="020B0400000000000000" pitchFamily="50" charset="-128"/>
                  <a:ea typeface="游ゴシック" panose="020B0400000000000000" pitchFamily="50" charset="-128"/>
                </a:rPr>
                <a:t>Service</a:t>
              </a:r>
              <a:endParaRPr kumimoji="1" lang="ja-JP" altLang="en-US" sz="4000" b="1" dirty="0">
                <a:solidFill>
                  <a:srgbClr val="FF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19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7"/>
                                        </p:tgtEl>
                                      </p:cBhvr>
                                    </p:animEffect>
                                    <p:set>
                                      <p:cBhvr>
                                        <p:cTn id="45" dur="1" fill="hold">
                                          <p:stCondLst>
                                            <p:cond delay="499"/>
                                          </p:stCondLst>
                                        </p:cTn>
                                        <p:tgtEl>
                                          <p:spTgt spid="3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正方形/長方形 10"/>
          <p:cNvSpPr/>
          <p:nvPr/>
        </p:nvSpPr>
        <p:spPr>
          <a:xfrm>
            <a:off x="350016" y="1606243"/>
            <a:ext cx="11524484" cy="3415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30689" y="199012"/>
            <a:ext cx="8831187" cy="6463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Rectangle 1"/>
          <p:cNvSpPr>
            <a:spLocks noChangeArrowheads="1"/>
          </p:cNvSpPr>
          <p:nvPr/>
        </p:nvSpPr>
        <p:spPr bwMode="auto">
          <a:xfrm>
            <a:off x="1644133" y="202920"/>
            <a:ext cx="8617744" cy="6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effectLst/>
                <a:latin typeface="游ゴシック" panose="020B0400000000000000" pitchFamily="50" charset="-128"/>
                <a:ea typeface="游ゴシック" panose="020B0400000000000000" pitchFamily="50" charset="-128"/>
              </a:rPr>
              <a:t>奉仕の理念を根付かせたアーサー・フレデリック・シェルドン</a:t>
            </a:r>
          </a:p>
        </p:txBody>
      </p:sp>
      <p:cxnSp>
        <p:nvCxnSpPr>
          <p:cNvPr id="23" name="直線コネクタ 22"/>
          <p:cNvCxnSpPr/>
          <p:nvPr/>
        </p:nvCxnSpPr>
        <p:spPr>
          <a:xfrm>
            <a:off x="1415541" y="949571"/>
            <a:ext cx="963874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888059" y="876110"/>
            <a:ext cx="10458959" cy="82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defTabSz="914400"/>
            <a:r>
              <a:rPr lang="ja-JP" altLang="en-US" b="1" dirty="0">
                <a:latin typeface="游ゴシック" panose="020B0400000000000000" pitchFamily="50" charset="-128"/>
                <a:ea typeface="游ゴシック" panose="020B0400000000000000" pitchFamily="50" charset="-128"/>
              </a:rPr>
              <a:t>アーサー・シェルドンらの努力によって、ロータリー活動の基本は自分の職業を通しての奉仕であるというロータリーの根本原理が定着</a:t>
            </a:r>
            <a:endParaRPr lang="en-US" altLang="ja-JP" b="1" dirty="0">
              <a:latin typeface="游ゴシック" panose="020B0400000000000000" pitchFamily="50" charset="-128"/>
              <a:ea typeface="游ゴシック" panose="020B0400000000000000" pitchFamily="50" charset="-128"/>
            </a:endParaRPr>
          </a:p>
        </p:txBody>
      </p:sp>
      <p:grpSp>
        <p:nvGrpSpPr>
          <p:cNvPr id="74" name="グループ化 73"/>
          <p:cNvGrpSpPr/>
          <p:nvPr/>
        </p:nvGrpSpPr>
        <p:grpSpPr>
          <a:xfrm>
            <a:off x="250813" y="5212754"/>
            <a:ext cx="7366513" cy="1479155"/>
            <a:chOff x="1803981" y="5316963"/>
            <a:chExt cx="7366513" cy="1479155"/>
          </a:xfrm>
        </p:grpSpPr>
        <p:sp>
          <p:nvSpPr>
            <p:cNvPr id="25" name="角丸四角形 24">
              <a:extLst>
                <a:ext uri="{FF2B5EF4-FFF2-40B4-BE49-F238E27FC236}">
                  <a16:creationId xmlns:a16="http://schemas.microsoft.com/office/drawing/2014/main" id="{3795D5FB-6076-9253-688D-C75FC05E7821}"/>
                </a:ext>
              </a:extLst>
            </p:cNvPr>
            <p:cNvSpPr/>
            <p:nvPr/>
          </p:nvSpPr>
          <p:spPr>
            <a:xfrm>
              <a:off x="1903185" y="5553198"/>
              <a:ext cx="7170057" cy="1242920"/>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4238046D-3AAE-41E0-029D-C05A9ED6E776}"/>
                </a:ext>
              </a:extLst>
            </p:cNvPr>
            <p:cNvSpPr txBox="1"/>
            <p:nvPr/>
          </p:nvSpPr>
          <p:spPr>
            <a:xfrm>
              <a:off x="1803981" y="5780941"/>
              <a:ext cx="5590533" cy="468783"/>
            </a:xfrm>
            <a:prstGeom prst="rect">
              <a:avLst/>
            </a:prstGeom>
            <a:noFill/>
          </p:spPr>
          <p:txBody>
            <a:bodyPr wrap="square" rtlCol="0">
              <a:spAutoFit/>
            </a:bodyPr>
            <a:lstStyle/>
            <a:p>
              <a:pPr>
                <a:lnSpc>
                  <a:spcPct val="150000"/>
                </a:lnSpc>
              </a:pPr>
              <a:r>
                <a:rPr kumimoji="1" lang="ja-JP" altLang="en-US"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ロータリークラブの会員は、その一人一人が</a:t>
              </a:r>
              <a:endParaRPr lang="en-US" altLang="ja-JP" b="1"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4238046D-3AAE-41E0-029D-C05A9ED6E776}"/>
                </a:ext>
              </a:extLst>
            </p:cNvPr>
            <p:cNvSpPr txBox="1"/>
            <p:nvPr/>
          </p:nvSpPr>
          <p:spPr>
            <a:xfrm>
              <a:off x="7162186" y="6357582"/>
              <a:ext cx="1911056" cy="426976"/>
            </a:xfrm>
            <a:prstGeom prst="rect">
              <a:avLst/>
            </a:prstGeom>
            <a:noFill/>
          </p:spPr>
          <p:txBody>
            <a:bodyPr wrap="square" rtlCol="0">
              <a:spAutoFit/>
            </a:bodyPr>
            <a:lstStyle/>
            <a:p>
              <a:pPr algn="ctr">
                <a:lnSpc>
                  <a:spcPct val="150000"/>
                </a:lnSpc>
              </a:pPr>
              <a:r>
                <a:rPr lang="ja-JP" altLang="en-US" sz="1600" b="1" dirty="0">
                  <a:latin typeface="游ゴシック" panose="020B0400000000000000" pitchFamily="50" charset="-128"/>
                  <a:ea typeface="游ゴシック" panose="020B0400000000000000" pitchFamily="50" charset="-128"/>
                </a:rPr>
                <a:t>ポール・ハリス</a:t>
              </a:r>
              <a:endParaRPr kumimoji="1" lang="ja-JP" altLang="en-US" sz="1600" dirty="0">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4238046D-3AAE-41E0-029D-C05A9ED6E776}"/>
                </a:ext>
              </a:extLst>
            </p:cNvPr>
            <p:cNvSpPr txBox="1"/>
            <p:nvPr/>
          </p:nvSpPr>
          <p:spPr>
            <a:xfrm>
              <a:off x="2961504" y="6074759"/>
              <a:ext cx="6208990" cy="468783"/>
            </a:xfrm>
            <a:prstGeom prst="rect">
              <a:avLst/>
            </a:prstGeom>
            <a:noFill/>
          </p:spPr>
          <p:txBody>
            <a:bodyPr wrap="square" rtlCol="0">
              <a:spAutoFit/>
            </a:bodyPr>
            <a:lstStyle/>
            <a:p>
              <a:pPr algn="r">
                <a:lnSpc>
                  <a:spcPct val="150000"/>
                </a:lnSpc>
              </a:pPr>
              <a:r>
                <a:rPr lang="ja-JP" altLang="en-US" b="1" dirty="0">
                  <a:latin typeface="游ゴシック" panose="020B0400000000000000" pitchFamily="50" charset="-128"/>
                  <a:ea typeface="游ゴシック" panose="020B0400000000000000" pitchFamily="50" charset="-128"/>
                </a:rPr>
                <a:t>自分の職業とロータリーの理想とを結ぶ環 である</a:t>
              </a:r>
              <a:r>
                <a:rPr kumimoji="1" lang="ja-JP" altLang="en-US" dirty="0">
                  <a:latin typeface="游ゴシック" panose="020B0400000000000000" pitchFamily="50" charset="-128"/>
                  <a:ea typeface="游ゴシック" panose="020B0400000000000000" pitchFamily="50" charset="-128"/>
                </a:rPr>
                <a:t>」</a:t>
              </a:r>
            </a:p>
          </p:txBody>
        </p:sp>
        <p:grpSp>
          <p:nvGrpSpPr>
            <p:cNvPr id="18" name="グループ化 17"/>
            <p:cNvGrpSpPr/>
            <p:nvPr/>
          </p:nvGrpSpPr>
          <p:grpSpPr>
            <a:xfrm>
              <a:off x="3721612" y="5316963"/>
              <a:ext cx="3533202" cy="531137"/>
              <a:chOff x="3052142" y="4933762"/>
              <a:chExt cx="3533202" cy="531137"/>
            </a:xfrm>
          </p:grpSpPr>
          <p:sp>
            <p:nvSpPr>
              <p:cNvPr id="30" name="角丸四角形 29">
                <a:extLst>
                  <a:ext uri="{FF2B5EF4-FFF2-40B4-BE49-F238E27FC236}">
                    <a16:creationId xmlns:a16="http://schemas.microsoft.com/office/drawing/2014/main" id="{3795D5FB-6076-9253-688D-C75FC05E7821}"/>
                  </a:ext>
                </a:extLst>
              </p:cNvPr>
              <p:cNvSpPr/>
              <p:nvPr/>
            </p:nvSpPr>
            <p:spPr>
              <a:xfrm>
                <a:off x="3265714" y="4933762"/>
                <a:ext cx="3106058" cy="53113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4238046D-3AAE-41E0-029D-C05A9ED6E776}"/>
                  </a:ext>
                </a:extLst>
              </p:cNvPr>
              <p:cNvSpPr txBox="1"/>
              <p:nvPr/>
            </p:nvSpPr>
            <p:spPr>
              <a:xfrm>
                <a:off x="3052142" y="4940280"/>
                <a:ext cx="3533202" cy="510653"/>
              </a:xfrm>
              <a:prstGeom prst="rect">
                <a:avLst/>
              </a:prstGeom>
              <a:noFill/>
            </p:spPr>
            <p:txBody>
              <a:bodyPr wrap="square" rtlCol="0">
                <a:spAutoFit/>
              </a:bodyPr>
              <a:lstStyle/>
              <a:p>
                <a:pPr algn="ctr">
                  <a:lnSpc>
                    <a:spcPct val="150000"/>
                  </a:lnSpc>
                </a:pPr>
                <a:r>
                  <a:rPr kumimoji="1" lang="ja-JP" altLang="en-US" sz="2000"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ロータリーへの私の道</a:t>
                </a:r>
                <a:r>
                  <a:rPr kumimoji="1" lang="ja-JP" altLang="en-US" sz="2000" dirty="0">
                    <a:latin typeface="游ゴシック" panose="020B0400000000000000" pitchFamily="50" charset="-128"/>
                    <a:ea typeface="游ゴシック" panose="020B0400000000000000" pitchFamily="50" charset="-128"/>
                  </a:rPr>
                  <a:t>」</a:t>
                </a:r>
              </a:p>
            </p:txBody>
          </p:sp>
        </p:grpSp>
      </p:grpSp>
      <p:sp>
        <p:nvSpPr>
          <p:cNvPr id="89" name="円/楕円 88"/>
          <p:cNvSpPr/>
          <p:nvPr/>
        </p:nvSpPr>
        <p:spPr>
          <a:xfrm>
            <a:off x="7906730" y="2647930"/>
            <a:ext cx="3440288" cy="3440288"/>
          </a:xfrm>
          <a:prstGeom prst="ellipse">
            <a:avLst/>
          </a:prstGeom>
          <a:solidFill>
            <a:srgbClr val="F9C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Rectangle 1"/>
          <p:cNvSpPr>
            <a:spLocks noChangeArrowheads="1"/>
          </p:cNvSpPr>
          <p:nvPr/>
        </p:nvSpPr>
        <p:spPr bwMode="auto">
          <a:xfrm>
            <a:off x="545943" y="4405436"/>
            <a:ext cx="7750457" cy="6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400" b="1" dirty="0">
                <a:latin typeface="游ゴシック" panose="020B0400000000000000" pitchFamily="50" charset="-128"/>
                <a:ea typeface="游ゴシック" panose="020B0400000000000000" pitchFamily="50" charset="-128"/>
              </a:rPr>
              <a:t>やがては、</a:t>
            </a:r>
            <a:r>
              <a:rPr lang="ja-JP" altLang="en-US" sz="2400" b="1" dirty="0">
                <a:solidFill>
                  <a:srgbClr val="C00000"/>
                </a:solidFill>
                <a:latin typeface="游ゴシック" panose="020B0400000000000000" pitchFamily="50" charset="-128"/>
                <a:ea typeface="游ゴシック" panose="020B0400000000000000" pitchFamily="50" charset="-128"/>
              </a:rPr>
              <a:t>社会全体のモラルが高まっていくことになる</a:t>
            </a:r>
            <a:endParaRPr lang="en-US" altLang="ja-JP" sz="2400" b="1" dirty="0">
              <a:solidFill>
                <a:srgbClr val="C00000"/>
              </a:solidFill>
              <a:latin typeface="游ゴシック" panose="020B0400000000000000" pitchFamily="50" charset="-128"/>
              <a:ea typeface="游ゴシック" panose="020B0400000000000000" pitchFamily="50" charset="-128"/>
            </a:endParaRPr>
          </a:p>
        </p:txBody>
      </p:sp>
      <p:sp>
        <p:nvSpPr>
          <p:cNvPr id="40" name="下矢印 39"/>
          <p:cNvSpPr/>
          <p:nvPr/>
        </p:nvSpPr>
        <p:spPr>
          <a:xfrm>
            <a:off x="4096559" y="4085165"/>
            <a:ext cx="510414" cy="41070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8256308" y="2997508"/>
            <a:ext cx="2741132" cy="2741132"/>
          </a:xfrm>
          <a:prstGeom prst="ellipse">
            <a:avLst/>
          </a:prstGeom>
          <a:solidFill>
            <a:srgbClr val="F38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4112972" y="3189276"/>
            <a:ext cx="510414" cy="41070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1"/>
          <p:cNvSpPr>
            <a:spLocks noChangeArrowheads="1"/>
          </p:cNvSpPr>
          <p:nvPr/>
        </p:nvSpPr>
        <p:spPr bwMode="auto">
          <a:xfrm>
            <a:off x="562357" y="3509547"/>
            <a:ext cx="5736843" cy="6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sz="2400" b="1" dirty="0">
                <a:solidFill>
                  <a:srgbClr val="C00000"/>
                </a:solidFill>
                <a:latin typeface="游ゴシック" panose="020B0400000000000000" pitchFamily="50" charset="-128"/>
                <a:ea typeface="游ゴシック" panose="020B0400000000000000" pitchFamily="50" charset="-128"/>
              </a:rPr>
              <a:t>その業界のモラルを向上させていく</a:t>
            </a:r>
            <a:r>
              <a:rPr lang="ja-JP" altLang="en-US" sz="2400" b="1" dirty="0">
                <a:latin typeface="游ゴシック" panose="020B0400000000000000" pitchFamily="50" charset="-128"/>
                <a:ea typeface="游ゴシック" panose="020B0400000000000000" pitchFamily="50" charset="-128"/>
              </a:rPr>
              <a:t>こと</a:t>
            </a:r>
            <a:endParaRPr lang="en-US" altLang="ja-JP" sz="2400" b="1" dirty="0">
              <a:latin typeface="游ゴシック" panose="020B0400000000000000" pitchFamily="50" charset="-128"/>
              <a:ea typeface="游ゴシック" panose="020B0400000000000000" pitchFamily="50" charset="-128"/>
            </a:endParaRPr>
          </a:p>
        </p:txBody>
      </p:sp>
      <p:sp>
        <p:nvSpPr>
          <p:cNvPr id="36" name="Rectangle 1"/>
          <p:cNvSpPr>
            <a:spLocks noChangeArrowheads="1"/>
          </p:cNvSpPr>
          <p:nvPr/>
        </p:nvSpPr>
        <p:spPr bwMode="auto">
          <a:xfrm>
            <a:off x="545943" y="2668664"/>
            <a:ext cx="7408929" cy="6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sz="2400" b="1" dirty="0">
                <a:solidFill>
                  <a:srgbClr val="C00000"/>
                </a:solidFill>
                <a:latin typeface="游ゴシック" panose="020B0400000000000000" pitchFamily="50" charset="-128"/>
                <a:ea typeface="游ゴシック" panose="020B0400000000000000" pitchFamily="50" charset="-128"/>
              </a:rPr>
              <a:t>周囲の人達のモラルを向上させて</a:t>
            </a:r>
            <a:r>
              <a:rPr lang="ja-JP" altLang="en-US" sz="2400" b="1" dirty="0">
                <a:latin typeface="游ゴシック" panose="020B0400000000000000" pitchFamily="50" charset="-128"/>
                <a:ea typeface="游ゴシック" panose="020B0400000000000000" pitchFamily="50" charset="-128"/>
              </a:rPr>
              <a:t>、業界の手本となり</a:t>
            </a:r>
            <a:endParaRPr lang="en-US" altLang="ja-JP" sz="2400" b="1" dirty="0">
              <a:latin typeface="游ゴシック" panose="020B0400000000000000" pitchFamily="50" charset="-128"/>
              <a:ea typeface="游ゴシック" panose="020B0400000000000000" pitchFamily="50" charset="-128"/>
            </a:endParaRPr>
          </a:p>
        </p:txBody>
      </p:sp>
      <p:sp>
        <p:nvSpPr>
          <p:cNvPr id="43" name="下矢印 42"/>
          <p:cNvSpPr/>
          <p:nvPr/>
        </p:nvSpPr>
        <p:spPr>
          <a:xfrm>
            <a:off x="4096559" y="2348393"/>
            <a:ext cx="510414" cy="41070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8922312" y="3663512"/>
            <a:ext cx="1409124" cy="1409124"/>
          </a:xfrm>
          <a:prstGeom prst="ellipse">
            <a:avLst/>
          </a:prstGeom>
          <a:solidFill>
            <a:srgbClr val="ED5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440" y="2502541"/>
            <a:ext cx="3316511" cy="3639627"/>
          </a:xfrm>
          <a:prstGeom prst="rect">
            <a:avLst/>
          </a:prstGeom>
        </p:spPr>
      </p:pic>
      <p:sp>
        <p:nvSpPr>
          <p:cNvPr id="37" name="Rectangle 1"/>
          <p:cNvSpPr>
            <a:spLocks noChangeArrowheads="1"/>
          </p:cNvSpPr>
          <p:nvPr/>
        </p:nvSpPr>
        <p:spPr bwMode="auto">
          <a:xfrm>
            <a:off x="561000" y="1538128"/>
            <a:ext cx="11313500" cy="91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ja-JP" altLang="en-US" sz="2000" b="1" dirty="0">
                <a:latin typeface="游ゴシック" panose="020B0400000000000000" pitchFamily="50" charset="-128"/>
                <a:ea typeface="游ゴシック" panose="020B0400000000000000" pitchFamily="50" charset="-128"/>
              </a:rPr>
              <a:t>職業奉仕は、</a:t>
            </a:r>
            <a:endParaRPr lang="en-US" altLang="ja-JP" sz="2000" b="1" dirty="0">
              <a:latin typeface="游ゴシック" panose="020B0400000000000000" pitchFamily="50" charset="-128"/>
              <a:ea typeface="游ゴシック" panose="020B0400000000000000" pitchFamily="50" charset="-128"/>
            </a:endParaRPr>
          </a:p>
          <a:p>
            <a:pPr lvl="0" defTabSz="914400"/>
            <a:r>
              <a:rPr lang="ja-JP" altLang="en-US" sz="2200" b="1" dirty="0">
                <a:solidFill>
                  <a:srgbClr val="C00000"/>
                </a:solidFill>
                <a:latin typeface="游ゴシック" panose="020B0400000000000000" pitchFamily="50" charset="-128"/>
                <a:ea typeface="游ゴシック" panose="020B0400000000000000" pitchFamily="50" charset="-128"/>
              </a:rPr>
              <a:t>ロータリアン一人一人が例会に出席して他の会員との交流・親睦を通してモラルを高め、</a:t>
            </a:r>
            <a:endParaRPr lang="en-US" altLang="ja-JP" sz="2200" b="1" dirty="0">
              <a:solidFill>
                <a:srgbClr val="C00000"/>
              </a:solidFill>
              <a:latin typeface="游ゴシック" panose="020B0400000000000000" pitchFamily="50" charset="-128"/>
              <a:ea typeface="游ゴシック" panose="020B0400000000000000" pitchFamily="50" charset="-128"/>
            </a:endParaRPr>
          </a:p>
        </p:txBody>
      </p:sp>
      <p:sp>
        <p:nvSpPr>
          <p:cNvPr id="75" name="円/楕円 74"/>
          <p:cNvSpPr/>
          <p:nvPr/>
        </p:nvSpPr>
        <p:spPr>
          <a:xfrm>
            <a:off x="9406359" y="4147559"/>
            <a:ext cx="441031" cy="4410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6401" y="3077174"/>
            <a:ext cx="2682472" cy="2493480"/>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6428" y="3628874"/>
            <a:ext cx="1511939" cy="1402202"/>
          </a:xfrm>
          <a:prstGeom prst="rect">
            <a:avLst/>
          </a:prstGeom>
        </p:spPr>
      </p:pic>
      <p:pic>
        <p:nvPicPr>
          <p:cNvPr id="41" name="図 40"/>
          <p:cNvPicPr>
            <a:picLocks noChangeAspect="1"/>
          </p:cNvPicPr>
          <p:nvPr/>
        </p:nvPicPr>
        <p:blipFill rotWithShape="1">
          <a:blip r:embed="rId6" cstate="print">
            <a:extLst>
              <a:ext uri="{28A0092B-C50C-407E-A947-70E740481C1C}">
                <a14:useLocalDpi xmlns:a14="http://schemas.microsoft.com/office/drawing/2010/main" val="0"/>
              </a:ext>
            </a:extLst>
          </a:blip>
          <a:srcRect l="33762" r="31152" b="58686"/>
          <a:stretch/>
        </p:blipFill>
        <p:spPr>
          <a:xfrm>
            <a:off x="9496757" y="4194231"/>
            <a:ext cx="295275" cy="347686"/>
          </a:xfrm>
          <a:prstGeom prst="rect">
            <a:avLst/>
          </a:prstGeom>
        </p:spPr>
      </p:pic>
      <p:grpSp>
        <p:nvGrpSpPr>
          <p:cNvPr id="34" name="グループ化 33"/>
          <p:cNvGrpSpPr/>
          <p:nvPr/>
        </p:nvGrpSpPr>
        <p:grpSpPr>
          <a:xfrm>
            <a:off x="-75172" y="197900"/>
            <a:ext cx="1220000" cy="683283"/>
            <a:chOff x="-75172" y="197900"/>
            <a:chExt cx="1220000" cy="683283"/>
          </a:xfrm>
        </p:grpSpPr>
        <p:sp>
          <p:nvSpPr>
            <p:cNvPr id="38" name="正方形/長方形 37"/>
            <p:cNvSpPr/>
            <p:nvPr/>
          </p:nvSpPr>
          <p:spPr>
            <a:xfrm>
              <a:off x="-75172" y="199012"/>
              <a:ext cx="878913" cy="682171"/>
            </a:xfrm>
            <a:prstGeom prst="rect">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2657" y="197900"/>
              <a:ext cx="682171" cy="682171"/>
            </a:xfrm>
            <a:prstGeom prst="ellipse">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63406" y="339693"/>
              <a:ext cx="889987" cy="461665"/>
            </a:xfrm>
            <a:prstGeom prst="rect">
              <a:avLst/>
            </a:prstGeom>
            <a:noFill/>
          </p:spPr>
          <p:txBody>
            <a:bodyPr wrap="none" rtlCol="0">
              <a:spAutoFit/>
            </a:bodyPr>
            <a:lstStyle/>
            <a:p>
              <a:r>
                <a:rPr kumimoji="1" lang="en-US" altLang="ja-JP" sz="2400" b="1" dirty="0">
                  <a:solidFill>
                    <a:schemeClr val="bg1"/>
                  </a:solidFill>
                  <a:latin typeface="+mn-ea"/>
                </a:rPr>
                <a:t>1911</a:t>
              </a:r>
              <a:endParaRPr kumimoji="1" lang="ja-JP" altLang="en-US" sz="2400" b="1" dirty="0">
                <a:solidFill>
                  <a:schemeClr val="bg1"/>
                </a:solidFill>
                <a:latin typeface="+mn-ea"/>
              </a:endParaRPr>
            </a:p>
          </p:txBody>
        </p:sp>
      </p:grpSp>
    </p:spTree>
    <p:extLst>
      <p:ext uri="{BB962C8B-B14F-4D97-AF65-F5344CB8AC3E}">
        <p14:creationId xmlns:p14="http://schemas.microsoft.com/office/powerpoint/2010/main" val="8922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89" grpId="0" animBg="1"/>
      <p:bldP spid="35" grpId="0"/>
      <p:bldP spid="40" grpId="0" animBg="1"/>
      <p:bldP spid="88" grpId="0" animBg="1"/>
      <p:bldP spid="42" grpId="0" animBg="1"/>
      <p:bldP spid="39" grpId="0"/>
      <p:bldP spid="36" grpId="0"/>
      <p:bldP spid="43" grpId="0" animBg="1"/>
      <p:bldP spid="86" grpId="0" animBg="1"/>
      <p:bldP spid="37"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1530677" y="5745202"/>
            <a:ext cx="4698722" cy="338554"/>
          </a:xfrm>
          <a:prstGeom prst="rect">
            <a:avLst/>
          </a:prstGeom>
          <a:noFill/>
        </p:spPr>
        <p:txBody>
          <a:bodyPr wrap="none" rtlCol="0">
            <a:spAutoFit/>
          </a:bodyPr>
          <a:lstStyle/>
          <a:p>
            <a:r>
              <a:rPr kumimoji="1" lang="ja-JP" altLang="en-US" sz="1600" b="1" dirty="0"/>
              <a:t>（クラブ奉仕、職業奉仕、社会奉仕、国際奉仕）</a:t>
            </a:r>
          </a:p>
        </p:txBody>
      </p:sp>
      <p:sp>
        <p:nvSpPr>
          <p:cNvPr id="52" name="正方形/長方形 51"/>
          <p:cNvSpPr/>
          <p:nvPr/>
        </p:nvSpPr>
        <p:spPr>
          <a:xfrm>
            <a:off x="6141361" y="4148332"/>
            <a:ext cx="878913" cy="682171"/>
          </a:xfrm>
          <a:prstGeom prst="rect">
            <a:avLst/>
          </a:prstGeom>
          <a:solidFill>
            <a:srgbClr val="B7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131006" y="3190741"/>
            <a:ext cx="878913" cy="682171"/>
          </a:xfrm>
          <a:prstGeom prst="rect">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123762" y="2127240"/>
            <a:ext cx="878913" cy="682171"/>
          </a:xfrm>
          <a:prstGeom prst="rect">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141361" y="5062732"/>
            <a:ext cx="878913" cy="682171"/>
          </a:xfrm>
          <a:prstGeom prst="rect">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29069" y="5196323"/>
            <a:ext cx="878913" cy="682171"/>
          </a:xfrm>
          <a:prstGeom prst="rect">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29069" y="4187306"/>
            <a:ext cx="878913" cy="682171"/>
          </a:xfrm>
          <a:prstGeom prst="rect">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29069" y="3137175"/>
            <a:ext cx="878913" cy="682171"/>
          </a:xfrm>
          <a:prstGeom prst="rect">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9069" y="2144146"/>
            <a:ext cx="878913" cy="682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331035" y="2140288"/>
            <a:ext cx="340847" cy="3739796"/>
          </a:xfrm>
          <a:prstGeom prst="rect">
            <a:avLst/>
          </a:prstGeom>
          <a:gradFill flip="none" rotWithShape="1">
            <a:gsLst>
              <a:gs pos="0">
                <a:srgbClr val="002060"/>
              </a:gs>
              <a:gs pos="68000">
                <a:srgbClr val="531273"/>
              </a:gs>
              <a:gs pos="100000">
                <a:srgbClr val="8E078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17FB59F-3D82-287E-B542-FFAC0DD711EF}"/>
              </a:ext>
            </a:extLst>
          </p:cNvPr>
          <p:cNvSpPr>
            <a:spLocks noGrp="1"/>
          </p:cNvSpPr>
          <p:nvPr>
            <p:ph type="title"/>
          </p:nvPr>
        </p:nvSpPr>
        <p:spPr/>
        <p:txBody>
          <a:bodyPr/>
          <a:lstStyle/>
          <a:p>
            <a:r>
              <a:rPr kumimoji="1" lang="ja-JP" altLang="en-US" b="1" dirty="0">
                <a:latin typeface="+mn-ea"/>
                <a:ea typeface="+mn-ea"/>
              </a:rPr>
              <a:t>ロータリーと職業奉仕の歴史と変貌</a:t>
            </a:r>
          </a:p>
        </p:txBody>
      </p:sp>
      <p:sp>
        <p:nvSpPr>
          <p:cNvPr id="7" name="円/楕円 6"/>
          <p:cNvSpPr/>
          <p:nvPr/>
        </p:nvSpPr>
        <p:spPr>
          <a:xfrm>
            <a:off x="866898" y="2145463"/>
            <a:ext cx="682171" cy="68217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61404" y="2163383"/>
            <a:ext cx="3416320" cy="646331"/>
          </a:xfrm>
          <a:prstGeom prst="rect">
            <a:avLst/>
          </a:prstGeom>
          <a:noFill/>
        </p:spPr>
        <p:txBody>
          <a:bodyPr wrap="none" rtlCol="0">
            <a:spAutoFit/>
          </a:bodyPr>
          <a:lstStyle/>
          <a:p>
            <a:r>
              <a:rPr kumimoji="1" lang="ja-JP" altLang="en-US" b="1" dirty="0"/>
              <a:t>ロータリーの誕生　</a:t>
            </a:r>
            <a:r>
              <a:rPr kumimoji="1" lang="en-US" altLang="ja-JP" b="1" dirty="0"/>
              <a:t>in</a:t>
            </a:r>
            <a:r>
              <a:rPr kumimoji="1" lang="ja-JP" altLang="en-US" b="1" dirty="0"/>
              <a:t>シカゴ</a:t>
            </a:r>
            <a:endParaRPr kumimoji="1" lang="en-US" altLang="ja-JP" b="1" dirty="0"/>
          </a:p>
          <a:p>
            <a:r>
              <a:rPr kumimoji="1" lang="ja-JP" altLang="en-US" b="1" dirty="0">
                <a:solidFill>
                  <a:srgbClr val="C00000"/>
                </a:solidFill>
              </a:rPr>
              <a:t>「親睦」</a:t>
            </a:r>
            <a:r>
              <a:rPr kumimoji="1" lang="ja-JP" altLang="en-US" b="1" dirty="0"/>
              <a:t>と</a:t>
            </a:r>
            <a:r>
              <a:rPr kumimoji="1" lang="ja-JP" altLang="en-US" b="1" dirty="0">
                <a:solidFill>
                  <a:srgbClr val="C00000"/>
                </a:solidFill>
              </a:rPr>
              <a:t>「実業互恵」</a:t>
            </a:r>
            <a:r>
              <a:rPr kumimoji="1" lang="ja-JP" altLang="en-US" b="1" dirty="0"/>
              <a:t>が目的</a:t>
            </a:r>
          </a:p>
        </p:txBody>
      </p:sp>
      <p:sp>
        <p:nvSpPr>
          <p:cNvPr id="11" name="テキスト ボックス 10"/>
          <p:cNvSpPr txBox="1"/>
          <p:nvPr/>
        </p:nvSpPr>
        <p:spPr>
          <a:xfrm>
            <a:off x="749535" y="2301882"/>
            <a:ext cx="716863" cy="369332"/>
          </a:xfrm>
          <a:prstGeom prst="rect">
            <a:avLst/>
          </a:prstGeom>
          <a:noFill/>
        </p:spPr>
        <p:txBody>
          <a:bodyPr wrap="none" rtlCol="0">
            <a:spAutoFit/>
          </a:bodyPr>
          <a:lstStyle/>
          <a:p>
            <a:r>
              <a:rPr kumimoji="1" lang="en-US" altLang="ja-JP" b="1" dirty="0">
                <a:solidFill>
                  <a:schemeClr val="bg1"/>
                </a:solidFill>
                <a:latin typeface="+mn-ea"/>
              </a:rPr>
              <a:t>1905</a:t>
            </a:r>
          </a:p>
        </p:txBody>
      </p:sp>
      <p:sp>
        <p:nvSpPr>
          <p:cNvPr id="12" name="円/楕円 11"/>
          <p:cNvSpPr/>
          <p:nvPr/>
        </p:nvSpPr>
        <p:spPr>
          <a:xfrm>
            <a:off x="866898" y="3136063"/>
            <a:ext cx="682171" cy="682171"/>
          </a:xfrm>
          <a:prstGeom prst="ellipse">
            <a:avLst/>
          </a:prstGeom>
          <a:solidFill>
            <a:srgbClr val="2A1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866898" y="4186532"/>
            <a:ext cx="682171" cy="682171"/>
          </a:xfrm>
          <a:prstGeom prst="ellipse">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66898" y="5197913"/>
            <a:ext cx="682171" cy="682171"/>
          </a:xfrm>
          <a:prstGeom prst="ellipse">
            <a:avLst/>
          </a:prstGeom>
          <a:solidFill>
            <a:srgbClr val="7A0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49535" y="4368757"/>
            <a:ext cx="716863" cy="369332"/>
          </a:xfrm>
          <a:prstGeom prst="rect">
            <a:avLst/>
          </a:prstGeom>
          <a:noFill/>
        </p:spPr>
        <p:txBody>
          <a:bodyPr wrap="none" rtlCol="0">
            <a:spAutoFit/>
          </a:bodyPr>
          <a:lstStyle/>
          <a:p>
            <a:r>
              <a:rPr kumimoji="1" lang="en-US" altLang="ja-JP" b="1" dirty="0">
                <a:solidFill>
                  <a:schemeClr val="bg1"/>
                </a:solidFill>
                <a:latin typeface="+mn-ea"/>
              </a:rPr>
              <a:t>1912</a:t>
            </a:r>
            <a:endParaRPr kumimoji="1" lang="ja-JP" altLang="en-US" b="1" dirty="0">
              <a:solidFill>
                <a:schemeClr val="bg1"/>
              </a:solidFill>
              <a:latin typeface="+mn-ea"/>
            </a:endParaRPr>
          </a:p>
        </p:txBody>
      </p:sp>
      <p:sp>
        <p:nvSpPr>
          <p:cNvPr id="14" name="テキスト ボックス 13"/>
          <p:cNvSpPr txBox="1"/>
          <p:nvPr/>
        </p:nvSpPr>
        <p:spPr>
          <a:xfrm>
            <a:off x="1661404" y="4230258"/>
            <a:ext cx="3185487" cy="646331"/>
          </a:xfrm>
          <a:prstGeom prst="rect">
            <a:avLst/>
          </a:prstGeom>
          <a:noFill/>
        </p:spPr>
        <p:txBody>
          <a:bodyPr wrap="none" rtlCol="0">
            <a:spAutoFit/>
          </a:bodyPr>
          <a:lstStyle/>
          <a:p>
            <a:r>
              <a:rPr kumimoji="1" lang="ja-JP" altLang="en-US" b="1" dirty="0">
                <a:solidFill>
                  <a:srgbClr val="C00000"/>
                </a:solidFill>
              </a:rPr>
              <a:t>「ロータリーの目的」</a:t>
            </a:r>
            <a:r>
              <a:rPr kumimoji="1" lang="ja-JP" altLang="en-US" b="1" dirty="0"/>
              <a:t>を制定</a:t>
            </a:r>
            <a:endParaRPr kumimoji="1" lang="en-US" altLang="ja-JP" b="1" dirty="0"/>
          </a:p>
          <a:p>
            <a:r>
              <a:rPr kumimoji="1" lang="ja-JP" altLang="en-US" b="1" dirty="0"/>
              <a:t>　</a:t>
            </a:r>
            <a:r>
              <a:rPr kumimoji="1" lang="en-US" altLang="ja-JP" b="1" dirty="0"/>
              <a:t>(</a:t>
            </a:r>
            <a:r>
              <a:rPr kumimoji="1" lang="ja-JP" altLang="en-US" b="1" dirty="0"/>
              <a:t>旧「ロータリーの綱領」</a:t>
            </a:r>
            <a:r>
              <a:rPr kumimoji="1" lang="en-US" altLang="ja-JP" b="1" dirty="0"/>
              <a:t>)</a:t>
            </a:r>
            <a:endParaRPr kumimoji="1" lang="ja-JP" altLang="en-US" b="1" dirty="0"/>
          </a:p>
        </p:txBody>
      </p:sp>
      <p:sp>
        <p:nvSpPr>
          <p:cNvPr id="19" name="テキスト ボックス 18"/>
          <p:cNvSpPr txBox="1"/>
          <p:nvPr/>
        </p:nvSpPr>
        <p:spPr>
          <a:xfrm>
            <a:off x="749535" y="5375684"/>
            <a:ext cx="716863" cy="369332"/>
          </a:xfrm>
          <a:prstGeom prst="rect">
            <a:avLst/>
          </a:prstGeom>
          <a:noFill/>
        </p:spPr>
        <p:txBody>
          <a:bodyPr wrap="none" rtlCol="0">
            <a:spAutoFit/>
          </a:bodyPr>
          <a:lstStyle/>
          <a:p>
            <a:r>
              <a:rPr kumimoji="1" lang="en-US" altLang="ja-JP" b="1" dirty="0">
                <a:solidFill>
                  <a:schemeClr val="bg1"/>
                </a:solidFill>
                <a:latin typeface="+mn-ea"/>
              </a:rPr>
              <a:t>1927</a:t>
            </a:r>
            <a:endParaRPr kumimoji="1" lang="ja-JP" altLang="en-US" b="1" dirty="0">
              <a:solidFill>
                <a:schemeClr val="bg1"/>
              </a:solidFill>
              <a:latin typeface="+mn-ea"/>
            </a:endParaRPr>
          </a:p>
        </p:txBody>
      </p:sp>
      <p:sp>
        <p:nvSpPr>
          <p:cNvPr id="20" name="テキスト ボックス 19"/>
          <p:cNvSpPr txBox="1"/>
          <p:nvPr/>
        </p:nvSpPr>
        <p:spPr>
          <a:xfrm>
            <a:off x="1661404" y="5193459"/>
            <a:ext cx="3980577" cy="615553"/>
          </a:xfrm>
          <a:prstGeom prst="rect">
            <a:avLst/>
          </a:prstGeom>
          <a:noFill/>
        </p:spPr>
        <p:txBody>
          <a:bodyPr wrap="none" rtlCol="0">
            <a:spAutoFit/>
          </a:bodyPr>
          <a:lstStyle/>
          <a:p>
            <a:r>
              <a:rPr kumimoji="1" lang="ja-JP" altLang="en-US" sz="1600" b="1" dirty="0"/>
              <a:t>ベルギーオステンド国際大会</a:t>
            </a:r>
            <a:endParaRPr kumimoji="1" lang="en-US" altLang="ja-JP" sz="1600" b="1" dirty="0"/>
          </a:p>
          <a:p>
            <a:r>
              <a:rPr kumimoji="1" lang="ja-JP" altLang="en-US" sz="1600" b="1" dirty="0"/>
              <a:t>奉仕部門を</a:t>
            </a:r>
            <a:r>
              <a:rPr kumimoji="1" lang="ja-JP" altLang="en-US" b="1" dirty="0">
                <a:solidFill>
                  <a:srgbClr val="B71E42"/>
                </a:solidFill>
              </a:rPr>
              <a:t>四大奉仕</a:t>
            </a:r>
            <a:r>
              <a:rPr kumimoji="1" lang="ja-JP" altLang="en-US" sz="1600" b="1" dirty="0"/>
              <a:t>に分けることを決定</a:t>
            </a:r>
            <a:endParaRPr kumimoji="1" lang="en-US" altLang="ja-JP" sz="1600" b="1" dirty="0"/>
          </a:p>
        </p:txBody>
      </p:sp>
      <p:sp>
        <p:nvSpPr>
          <p:cNvPr id="29" name="テキスト ボックス 28"/>
          <p:cNvSpPr txBox="1"/>
          <p:nvPr/>
        </p:nvSpPr>
        <p:spPr>
          <a:xfrm>
            <a:off x="749535" y="3302692"/>
            <a:ext cx="716863" cy="369332"/>
          </a:xfrm>
          <a:prstGeom prst="rect">
            <a:avLst/>
          </a:prstGeom>
          <a:noFill/>
        </p:spPr>
        <p:txBody>
          <a:bodyPr wrap="none" rtlCol="0">
            <a:spAutoFit/>
          </a:bodyPr>
          <a:lstStyle/>
          <a:p>
            <a:r>
              <a:rPr kumimoji="1" lang="en-US" altLang="ja-JP" b="1" dirty="0">
                <a:solidFill>
                  <a:schemeClr val="bg1"/>
                </a:solidFill>
                <a:latin typeface="+mn-ea"/>
              </a:rPr>
              <a:t>1911</a:t>
            </a:r>
            <a:endParaRPr kumimoji="1" lang="ja-JP" altLang="en-US" b="1" dirty="0">
              <a:solidFill>
                <a:schemeClr val="bg1"/>
              </a:solidFill>
              <a:latin typeface="+mn-ea"/>
            </a:endParaRPr>
          </a:p>
        </p:txBody>
      </p:sp>
      <p:sp>
        <p:nvSpPr>
          <p:cNvPr id="30" name="テキスト ボックス 29"/>
          <p:cNvSpPr txBox="1"/>
          <p:nvPr/>
        </p:nvSpPr>
        <p:spPr>
          <a:xfrm>
            <a:off x="1661404" y="3164193"/>
            <a:ext cx="3647152" cy="923330"/>
          </a:xfrm>
          <a:prstGeom prst="rect">
            <a:avLst/>
          </a:prstGeom>
          <a:noFill/>
        </p:spPr>
        <p:txBody>
          <a:bodyPr wrap="none" rtlCol="0">
            <a:spAutoFit/>
          </a:bodyPr>
          <a:lstStyle/>
          <a:p>
            <a:r>
              <a:rPr kumimoji="1" lang="ja-JP" altLang="en-US" b="1" dirty="0">
                <a:latin typeface="+mn-ea"/>
              </a:rPr>
              <a:t>アーサーシェルドン</a:t>
            </a:r>
            <a:endParaRPr kumimoji="1" lang="en-US" altLang="ja-JP" b="1" dirty="0">
              <a:latin typeface="+mn-ea"/>
            </a:endParaRPr>
          </a:p>
          <a:p>
            <a:r>
              <a:rPr kumimoji="1" lang="ja-JP" altLang="en-US" b="1" dirty="0">
                <a:solidFill>
                  <a:srgbClr val="C00000"/>
                </a:solidFill>
                <a:latin typeface="+mn-ea"/>
              </a:rPr>
              <a:t>「</a:t>
            </a:r>
            <a:r>
              <a:rPr lang="ja-JP" altLang="en-US" b="1" dirty="0">
                <a:solidFill>
                  <a:srgbClr val="C00000"/>
                </a:solidFill>
              </a:rPr>
              <a:t>最もよく奉仕する者、</a:t>
            </a:r>
            <a:endParaRPr lang="en-US" altLang="ja-JP" b="1" dirty="0">
              <a:solidFill>
                <a:srgbClr val="C00000"/>
              </a:solidFill>
            </a:endParaRPr>
          </a:p>
          <a:p>
            <a:r>
              <a:rPr lang="ja-JP" altLang="en-US" b="1" dirty="0">
                <a:solidFill>
                  <a:srgbClr val="C00000"/>
                </a:solidFill>
              </a:rPr>
              <a:t>　　　　　最も多く報いられる</a:t>
            </a:r>
            <a:r>
              <a:rPr kumimoji="1" lang="ja-JP" altLang="en-US" b="1" dirty="0">
                <a:solidFill>
                  <a:srgbClr val="C00000"/>
                </a:solidFill>
                <a:latin typeface="+mn-ea"/>
              </a:rPr>
              <a:t>」</a:t>
            </a:r>
            <a:endParaRPr kumimoji="1" lang="en-US" altLang="ja-JP" b="1" dirty="0">
              <a:solidFill>
                <a:srgbClr val="C00000"/>
              </a:solidFill>
              <a:latin typeface="+mn-ea"/>
            </a:endParaRPr>
          </a:p>
        </p:txBody>
      </p:sp>
      <p:sp>
        <p:nvSpPr>
          <p:cNvPr id="25" name="円/楕円 24"/>
          <p:cNvSpPr/>
          <p:nvPr/>
        </p:nvSpPr>
        <p:spPr>
          <a:xfrm>
            <a:off x="6666325" y="3184254"/>
            <a:ext cx="682171" cy="682171"/>
          </a:xfrm>
          <a:prstGeom prst="ellipse">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548962" y="3340673"/>
            <a:ext cx="716863" cy="369332"/>
          </a:xfrm>
          <a:prstGeom prst="rect">
            <a:avLst/>
          </a:prstGeom>
          <a:noFill/>
        </p:spPr>
        <p:txBody>
          <a:bodyPr wrap="none" rtlCol="0">
            <a:spAutoFit/>
          </a:bodyPr>
          <a:lstStyle/>
          <a:p>
            <a:r>
              <a:rPr kumimoji="1" lang="en-US" altLang="ja-JP" b="1" dirty="0">
                <a:solidFill>
                  <a:schemeClr val="bg1"/>
                </a:solidFill>
                <a:latin typeface="+mn-ea"/>
              </a:rPr>
              <a:t>1987</a:t>
            </a:r>
            <a:endParaRPr kumimoji="1" lang="ja-JP" altLang="en-US" b="1" dirty="0">
              <a:solidFill>
                <a:schemeClr val="bg1"/>
              </a:solidFill>
              <a:latin typeface="+mn-ea"/>
            </a:endParaRPr>
          </a:p>
        </p:txBody>
      </p:sp>
      <p:sp>
        <p:nvSpPr>
          <p:cNvPr id="27" name="テキスト ボックス 26"/>
          <p:cNvSpPr txBox="1"/>
          <p:nvPr/>
        </p:nvSpPr>
        <p:spPr>
          <a:xfrm>
            <a:off x="7410031" y="3340673"/>
            <a:ext cx="2492990" cy="369332"/>
          </a:xfrm>
          <a:prstGeom prst="rect">
            <a:avLst/>
          </a:prstGeom>
          <a:noFill/>
        </p:spPr>
        <p:txBody>
          <a:bodyPr wrap="none" rtlCol="0">
            <a:spAutoFit/>
          </a:bodyPr>
          <a:lstStyle/>
          <a:p>
            <a:r>
              <a:rPr kumimoji="1" lang="ja-JP" altLang="en-US" b="1" dirty="0"/>
              <a:t>職業奉仕に関する声明</a:t>
            </a:r>
          </a:p>
        </p:txBody>
      </p:sp>
      <p:sp>
        <p:nvSpPr>
          <p:cNvPr id="31" name="円/楕円 30"/>
          <p:cNvSpPr/>
          <p:nvPr/>
        </p:nvSpPr>
        <p:spPr>
          <a:xfrm>
            <a:off x="6666325" y="5065745"/>
            <a:ext cx="682171" cy="682171"/>
          </a:xfrm>
          <a:prstGeom prst="ellipse">
            <a:avLst/>
          </a:prstGeom>
          <a:solidFill>
            <a:srgbClr val="DA2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548962" y="5222164"/>
            <a:ext cx="716863" cy="369332"/>
          </a:xfrm>
          <a:prstGeom prst="rect">
            <a:avLst/>
          </a:prstGeom>
          <a:noFill/>
        </p:spPr>
        <p:txBody>
          <a:bodyPr wrap="none" rtlCol="0">
            <a:spAutoFit/>
          </a:bodyPr>
          <a:lstStyle/>
          <a:p>
            <a:r>
              <a:rPr kumimoji="1" lang="en-US" altLang="ja-JP" b="1" dirty="0">
                <a:solidFill>
                  <a:schemeClr val="bg1"/>
                </a:solidFill>
                <a:latin typeface="+mn-ea"/>
              </a:rPr>
              <a:t>2016</a:t>
            </a:r>
            <a:endParaRPr kumimoji="1" lang="ja-JP" altLang="en-US" b="1" dirty="0">
              <a:solidFill>
                <a:schemeClr val="bg1"/>
              </a:solidFill>
              <a:latin typeface="+mn-ea"/>
            </a:endParaRPr>
          </a:p>
        </p:txBody>
      </p:sp>
      <p:sp>
        <p:nvSpPr>
          <p:cNvPr id="34" name="テキスト ボックス 33"/>
          <p:cNvSpPr txBox="1"/>
          <p:nvPr/>
        </p:nvSpPr>
        <p:spPr>
          <a:xfrm>
            <a:off x="7359540" y="5141747"/>
            <a:ext cx="4932761" cy="923330"/>
          </a:xfrm>
          <a:prstGeom prst="rect">
            <a:avLst/>
          </a:prstGeom>
          <a:noFill/>
        </p:spPr>
        <p:txBody>
          <a:bodyPr wrap="none" rtlCol="0">
            <a:spAutoFit/>
          </a:bodyPr>
          <a:lstStyle/>
          <a:p>
            <a:r>
              <a:rPr kumimoji="1" lang="en-US" altLang="ja-JP" b="1" dirty="0"/>
              <a:t>2016</a:t>
            </a:r>
            <a:r>
              <a:rPr kumimoji="1" lang="ja-JP" altLang="en-US" b="1" dirty="0"/>
              <a:t>年規定審議会</a:t>
            </a:r>
            <a:endParaRPr kumimoji="1" lang="en-US" altLang="ja-JP" b="1" dirty="0"/>
          </a:p>
          <a:p>
            <a:r>
              <a:rPr kumimoji="1" lang="ja-JP" altLang="en-US" b="1" dirty="0"/>
              <a:t>「制定案</a:t>
            </a:r>
            <a:r>
              <a:rPr kumimoji="1" lang="en-US" altLang="ja-JP" b="1" dirty="0"/>
              <a:t>16-10</a:t>
            </a:r>
            <a:r>
              <a:rPr kumimoji="1" lang="ja-JP" altLang="en-US" b="1" dirty="0"/>
              <a:t>奉仕の第二部門を改正する件」</a:t>
            </a:r>
            <a:endParaRPr kumimoji="1" lang="en-US" altLang="ja-JP" b="1" dirty="0"/>
          </a:p>
          <a:p>
            <a:r>
              <a:rPr kumimoji="1" lang="ja-JP" altLang="en-US" b="1" dirty="0"/>
              <a:t>　　　　　　　　　　　　　　　　　を採択</a:t>
            </a:r>
          </a:p>
        </p:txBody>
      </p:sp>
      <p:grpSp>
        <p:nvGrpSpPr>
          <p:cNvPr id="28" name="グループ化 27"/>
          <p:cNvGrpSpPr/>
          <p:nvPr/>
        </p:nvGrpSpPr>
        <p:grpSpPr>
          <a:xfrm>
            <a:off x="6785725" y="3794815"/>
            <a:ext cx="415498" cy="436848"/>
            <a:chOff x="6579238" y="3888164"/>
            <a:chExt cx="415498" cy="436848"/>
          </a:xfrm>
        </p:grpSpPr>
        <p:sp>
          <p:nvSpPr>
            <p:cNvPr id="33" name="テキスト ボックス 32"/>
            <p:cNvSpPr txBox="1"/>
            <p:nvPr/>
          </p:nvSpPr>
          <p:spPr>
            <a:xfrm>
              <a:off x="6579238" y="3888164"/>
              <a:ext cx="415498" cy="369332"/>
            </a:xfrm>
            <a:prstGeom prst="rect">
              <a:avLst/>
            </a:prstGeom>
            <a:noFill/>
          </p:spPr>
          <p:txBody>
            <a:bodyPr wrap="none" rtlCol="0">
              <a:spAutoFit/>
            </a:bodyPr>
            <a:lstStyle/>
            <a:p>
              <a:r>
                <a:rPr kumimoji="1" lang="ja-JP" altLang="en-US" b="1" dirty="0"/>
                <a:t>～</a:t>
              </a:r>
            </a:p>
          </p:txBody>
        </p:sp>
        <p:sp>
          <p:nvSpPr>
            <p:cNvPr id="35" name="テキスト ボックス 34"/>
            <p:cNvSpPr txBox="1"/>
            <p:nvPr/>
          </p:nvSpPr>
          <p:spPr>
            <a:xfrm>
              <a:off x="6579238" y="3955680"/>
              <a:ext cx="415498" cy="369332"/>
            </a:xfrm>
            <a:prstGeom prst="rect">
              <a:avLst/>
            </a:prstGeom>
            <a:noFill/>
          </p:spPr>
          <p:txBody>
            <a:bodyPr wrap="none" rtlCol="0">
              <a:spAutoFit/>
            </a:bodyPr>
            <a:lstStyle/>
            <a:p>
              <a:r>
                <a:rPr kumimoji="1" lang="ja-JP" altLang="en-US" b="1" dirty="0"/>
                <a:t>～</a:t>
              </a:r>
            </a:p>
          </p:txBody>
        </p:sp>
      </p:grpSp>
      <p:sp>
        <p:nvSpPr>
          <p:cNvPr id="36" name="円/楕円 35"/>
          <p:cNvSpPr/>
          <p:nvPr/>
        </p:nvSpPr>
        <p:spPr>
          <a:xfrm>
            <a:off x="6666325" y="2124526"/>
            <a:ext cx="682171" cy="682171"/>
          </a:xfrm>
          <a:prstGeom prst="ellipse">
            <a:avLst/>
          </a:prstGeom>
          <a:solidFill>
            <a:srgbClr val="A50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460831" y="2140288"/>
            <a:ext cx="4339650" cy="646331"/>
          </a:xfrm>
          <a:prstGeom prst="rect">
            <a:avLst/>
          </a:prstGeom>
          <a:noFill/>
        </p:spPr>
        <p:txBody>
          <a:bodyPr wrap="none" rtlCol="0">
            <a:spAutoFit/>
          </a:bodyPr>
          <a:lstStyle/>
          <a:p>
            <a:r>
              <a:rPr kumimoji="1" lang="ja-JP" altLang="en-US" b="1" dirty="0"/>
              <a:t>ハーバード・テーラー</a:t>
            </a:r>
            <a:endParaRPr kumimoji="1" lang="en-US" altLang="ja-JP" b="1" dirty="0"/>
          </a:p>
          <a:p>
            <a:r>
              <a:rPr kumimoji="1" lang="ja-JP" altLang="en-US" b="1" dirty="0"/>
              <a:t>会社再建のため</a:t>
            </a:r>
            <a:r>
              <a:rPr kumimoji="1" lang="ja-JP" altLang="en-US" b="1" dirty="0">
                <a:solidFill>
                  <a:srgbClr val="C00000"/>
                </a:solidFill>
              </a:rPr>
              <a:t>「四つのテスト」</a:t>
            </a:r>
            <a:r>
              <a:rPr kumimoji="1" lang="ja-JP" altLang="en-US" b="1" dirty="0"/>
              <a:t>を考案</a:t>
            </a:r>
          </a:p>
        </p:txBody>
      </p:sp>
      <p:sp>
        <p:nvSpPr>
          <p:cNvPr id="24" name="テキスト ボックス 23"/>
          <p:cNvSpPr txBox="1"/>
          <p:nvPr/>
        </p:nvSpPr>
        <p:spPr>
          <a:xfrm>
            <a:off x="6548962" y="2278787"/>
            <a:ext cx="716863" cy="369332"/>
          </a:xfrm>
          <a:prstGeom prst="rect">
            <a:avLst/>
          </a:prstGeom>
          <a:noFill/>
        </p:spPr>
        <p:txBody>
          <a:bodyPr wrap="none" rtlCol="0">
            <a:spAutoFit/>
          </a:bodyPr>
          <a:lstStyle/>
          <a:p>
            <a:r>
              <a:rPr kumimoji="1" lang="en-US" altLang="ja-JP" b="1" dirty="0">
                <a:solidFill>
                  <a:schemeClr val="bg1"/>
                </a:solidFill>
                <a:latin typeface="+mn-ea"/>
              </a:rPr>
              <a:t>1932</a:t>
            </a:r>
            <a:endParaRPr kumimoji="1" lang="ja-JP" altLang="en-US" b="1" dirty="0">
              <a:solidFill>
                <a:schemeClr val="bg1"/>
              </a:solidFill>
              <a:latin typeface="+mn-ea"/>
            </a:endParaRPr>
          </a:p>
        </p:txBody>
      </p:sp>
      <p:sp>
        <p:nvSpPr>
          <p:cNvPr id="38" name="タイトル 1"/>
          <p:cNvSpPr txBox="1">
            <a:spLocks/>
          </p:cNvSpPr>
          <p:nvPr/>
        </p:nvSpPr>
        <p:spPr>
          <a:xfrm>
            <a:off x="1955789" y="6309993"/>
            <a:ext cx="2969534" cy="350494"/>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en-US" altLang="ja-JP" sz="1800" b="1" cap="none" dirty="0">
                <a:latin typeface="+mn-ea"/>
                <a:ea typeface="+mn-ea"/>
              </a:rPr>
              <a:t>Vocational serves</a:t>
            </a:r>
            <a:r>
              <a:rPr lang="ja-JP" altLang="en-US" sz="1800" b="1" dirty="0">
                <a:latin typeface="+mn-ea"/>
                <a:ea typeface="+mn-ea"/>
              </a:rPr>
              <a:t>と命名</a:t>
            </a:r>
          </a:p>
        </p:txBody>
      </p:sp>
      <p:sp>
        <p:nvSpPr>
          <p:cNvPr id="5" name="テキスト ボックス 4"/>
          <p:cNvSpPr txBox="1"/>
          <p:nvPr/>
        </p:nvSpPr>
        <p:spPr>
          <a:xfrm>
            <a:off x="271501" y="2862299"/>
            <a:ext cx="430887" cy="2571839"/>
          </a:xfrm>
          <a:prstGeom prst="rect">
            <a:avLst/>
          </a:prstGeom>
          <a:noFill/>
        </p:spPr>
        <p:txBody>
          <a:bodyPr vert="eaVert" wrap="square" rtlCol="0">
            <a:spAutoFit/>
          </a:bodyPr>
          <a:lstStyle/>
          <a:p>
            <a:r>
              <a:rPr kumimoji="1" lang="ja-JP" altLang="en-US" sz="1600" b="1" dirty="0">
                <a:solidFill>
                  <a:schemeClr val="bg1"/>
                </a:solidFill>
              </a:rPr>
              <a:t>黎　　　　明　　　　期</a:t>
            </a:r>
          </a:p>
        </p:txBody>
      </p:sp>
      <p:sp>
        <p:nvSpPr>
          <p:cNvPr id="46" name="正方形/長方形 45"/>
          <p:cNvSpPr/>
          <p:nvPr/>
        </p:nvSpPr>
        <p:spPr>
          <a:xfrm>
            <a:off x="6126994" y="2127240"/>
            <a:ext cx="340847" cy="1745672"/>
          </a:xfrm>
          <a:prstGeom prst="rect">
            <a:avLst/>
          </a:prstGeom>
          <a:gradFill flip="none" rotWithShape="1">
            <a:gsLst>
              <a:gs pos="33000">
                <a:srgbClr val="A50386"/>
              </a:gs>
              <a:gs pos="100000">
                <a:srgbClr val="B8006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81974" y="2415691"/>
            <a:ext cx="430887" cy="1168770"/>
          </a:xfrm>
          <a:prstGeom prst="rect">
            <a:avLst/>
          </a:prstGeom>
          <a:noFill/>
        </p:spPr>
        <p:txBody>
          <a:bodyPr vert="eaVert" wrap="square" rtlCol="0">
            <a:spAutoFit/>
          </a:bodyPr>
          <a:lstStyle/>
          <a:p>
            <a:r>
              <a:rPr kumimoji="1" lang="ja-JP" altLang="en-US" sz="1600" b="1" dirty="0">
                <a:solidFill>
                  <a:schemeClr val="bg1"/>
                </a:solidFill>
              </a:rPr>
              <a:t>発　展　期</a:t>
            </a:r>
          </a:p>
        </p:txBody>
      </p:sp>
      <p:sp>
        <p:nvSpPr>
          <p:cNvPr id="50" name="正方形/長方形 49"/>
          <p:cNvSpPr/>
          <p:nvPr/>
        </p:nvSpPr>
        <p:spPr>
          <a:xfrm>
            <a:off x="6126994" y="4146399"/>
            <a:ext cx="340847" cy="1598618"/>
          </a:xfrm>
          <a:prstGeom prst="rect">
            <a:avLst/>
          </a:prstGeom>
          <a:gradFill>
            <a:gsLst>
              <a:gs pos="9000">
                <a:srgbClr val="B71E42"/>
              </a:gs>
              <a:gs pos="88000">
                <a:srgbClr val="DA244F"/>
              </a:gs>
            </a:gsLst>
            <a:path path="circle">
              <a:fillToRect l="43000" r="43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81974" y="4361323"/>
            <a:ext cx="430887" cy="1168770"/>
          </a:xfrm>
          <a:prstGeom prst="rect">
            <a:avLst/>
          </a:prstGeom>
          <a:noFill/>
        </p:spPr>
        <p:txBody>
          <a:bodyPr vert="eaVert" wrap="square" rtlCol="0">
            <a:spAutoFit/>
          </a:bodyPr>
          <a:lstStyle/>
          <a:p>
            <a:r>
              <a:rPr kumimoji="1" lang="ja-JP" altLang="en-US" sz="1600" b="1" dirty="0">
                <a:solidFill>
                  <a:schemeClr val="bg1"/>
                </a:solidFill>
              </a:rPr>
              <a:t>変　化　期</a:t>
            </a:r>
          </a:p>
        </p:txBody>
      </p:sp>
      <p:sp>
        <p:nvSpPr>
          <p:cNvPr id="53" name="円/楕円 52"/>
          <p:cNvSpPr/>
          <p:nvPr/>
        </p:nvSpPr>
        <p:spPr>
          <a:xfrm>
            <a:off x="6666325" y="4151345"/>
            <a:ext cx="682171" cy="682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6548962" y="4307764"/>
            <a:ext cx="716863" cy="369332"/>
          </a:xfrm>
          <a:prstGeom prst="rect">
            <a:avLst/>
          </a:prstGeom>
          <a:noFill/>
        </p:spPr>
        <p:txBody>
          <a:bodyPr wrap="none" rtlCol="0">
            <a:spAutoFit/>
          </a:bodyPr>
          <a:lstStyle/>
          <a:p>
            <a:r>
              <a:rPr kumimoji="1" lang="en-US" altLang="ja-JP" b="1" dirty="0">
                <a:solidFill>
                  <a:schemeClr val="bg1"/>
                </a:solidFill>
                <a:latin typeface="+mn-ea"/>
              </a:rPr>
              <a:t>2008</a:t>
            </a:r>
            <a:endParaRPr kumimoji="1" lang="ja-JP" altLang="en-US" b="1" dirty="0">
              <a:solidFill>
                <a:schemeClr val="bg1"/>
              </a:solidFill>
              <a:latin typeface="+mn-ea"/>
            </a:endParaRPr>
          </a:p>
        </p:txBody>
      </p:sp>
      <p:sp>
        <p:nvSpPr>
          <p:cNvPr id="55" name="テキスト ボックス 54"/>
          <p:cNvSpPr txBox="1"/>
          <p:nvPr/>
        </p:nvSpPr>
        <p:spPr>
          <a:xfrm>
            <a:off x="7359540" y="4227347"/>
            <a:ext cx="3223959" cy="646331"/>
          </a:xfrm>
          <a:prstGeom prst="rect">
            <a:avLst/>
          </a:prstGeom>
          <a:noFill/>
        </p:spPr>
        <p:txBody>
          <a:bodyPr wrap="none" rtlCol="0">
            <a:spAutoFit/>
          </a:bodyPr>
          <a:lstStyle/>
          <a:p>
            <a:r>
              <a:rPr kumimoji="1" lang="ja-JP" altLang="en-US" b="1" dirty="0"/>
              <a:t>「ロータリーの樹・</a:t>
            </a:r>
            <a:r>
              <a:rPr kumimoji="1" lang="en-US" altLang="ja-JP" b="1" dirty="0"/>
              <a:t>2008</a:t>
            </a:r>
            <a:r>
              <a:rPr kumimoji="1" lang="ja-JP" altLang="en-US" b="1" dirty="0"/>
              <a:t>」</a:t>
            </a:r>
          </a:p>
          <a:p>
            <a:r>
              <a:rPr kumimoji="1" lang="ja-JP" altLang="en-US" b="1" dirty="0"/>
              <a:t>→ </a:t>
            </a:r>
            <a:r>
              <a:rPr kumimoji="1" lang="en-US" altLang="ja-JP" b="1" dirty="0"/>
              <a:t>2013</a:t>
            </a:r>
            <a:r>
              <a:rPr kumimoji="1" lang="ja-JP" altLang="en-US" b="1" dirty="0"/>
              <a:t>年</a:t>
            </a:r>
            <a:r>
              <a:rPr kumimoji="1" lang="en-US" altLang="ja-JP" b="1" dirty="0"/>
              <a:t>RI</a:t>
            </a:r>
            <a:r>
              <a:rPr kumimoji="1" lang="ja-JP" altLang="en-US" b="1" dirty="0"/>
              <a:t>規定審議会で採択</a:t>
            </a:r>
          </a:p>
        </p:txBody>
      </p:sp>
      <p:sp>
        <p:nvSpPr>
          <p:cNvPr id="57" name="テキスト ボックス 56"/>
          <p:cNvSpPr txBox="1"/>
          <p:nvPr/>
        </p:nvSpPr>
        <p:spPr>
          <a:xfrm rot="5400000">
            <a:off x="3245631" y="6049769"/>
            <a:ext cx="389850" cy="338554"/>
          </a:xfrm>
          <a:prstGeom prst="rect">
            <a:avLst/>
          </a:prstGeom>
          <a:noFill/>
        </p:spPr>
        <p:txBody>
          <a:bodyPr wrap="none" rtlCol="0">
            <a:spAutoFit/>
          </a:bodyPr>
          <a:lstStyle/>
          <a:p>
            <a:r>
              <a:rPr kumimoji="1" lang="ja-JP" altLang="en-US" sz="1600" b="1" dirty="0"/>
              <a:t>＝</a:t>
            </a:r>
          </a:p>
        </p:txBody>
      </p:sp>
      <p:cxnSp>
        <p:nvCxnSpPr>
          <p:cNvPr id="10" name="直線コネクタ 9"/>
          <p:cNvCxnSpPr/>
          <p:nvPr/>
        </p:nvCxnSpPr>
        <p:spPr>
          <a:xfrm>
            <a:off x="3025762" y="604602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025762" y="6077777"/>
            <a:ext cx="829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8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0690" y="693683"/>
            <a:ext cx="3598510" cy="6463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BCA525E-39E8-4B60-F9EF-1574F7B181A5}"/>
              </a:ext>
            </a:extLst>
          </p:cNvPr>
          <p:cNvSpPr>
            <a:spLocks noGrp="1"/>
          </p:cNvSpPr>
          <p:nvPr>
            <p:ph type="title"/>
          </p:nvPr>
        </p:nvSpPr>
        <p:spPr>
          <a:xfrm>
            <a:off x="1451579" y="804519"/>
            <a:ext cx="9603275" cy="535531"/>
          </a:xfrm>
        </p:spPr>
        <p:txBody>
          <a:bodyPr>
            <a:spAutoFit/>
          </a:bodyPr>
          <a:lstStyle/>
          <a:p>
            <a:r>
              <a:rPr lang="ja-JP" altLang="en-US" b="1" dirty="0">
                <a:latin typeface="+mn-ea"/>
                <a:ea typeface="+mn-ea"/>
              </a:rPr>
              <a:t>ロータリーの目的</a:t>
            </a:r>
            <a:endParaRPr kumimoji="1" lang="ja-JP" altLang="en-US" b="1" dirty="0">
              <a:latin typeface="+mn-ea"/>
              <a:ea typeface="+mn-ea"/>
            </a:endParaRPr>
          </a:p>
        </p:txBody>
      </p:sp>
      <p:sp>
        <p:nvSpPr>
          <p:cNvPr id="3" name="コンテンツ プレースホルダー 2">
            <a:extLst>
              <a:ext uri="{FF2B5EF4-FFF2-40B4-BE49-F238E27FC236}">
                <a16:creationId xmlns:a16="http://schemas.microsoft.com/office/drawing/2014/main" id="{DCCF89DC-E711-0D9F-DC8B-7EC924B62BA3}"/>
              </a:ext>
            </a:extLst>
          </p:cNvPr>
          <p:cNvSpPr>
            <a:spLocks noGrp="1"/>
          </p:cNvSpPr>
          <p:nvPr>
            <p:ph idx="1"/>
          </p:nvPr>
        </p:nvSpPr>
        <p:spPr>
          <a:xfrm>
            <a:off x="1516895" y="1626552"/>
            <a:ext cx="9603275" cy="677108"/>
          </a:xfrm>
        </p:spPr>
        <p:txBody>
          <a:bodyPr>
            <a:spAutoFit/>
          </a:bodyPr>
          <a:lstStyle/>
          <a:p>
            <a:pPr marL="0" indent="0" algn="l">
              <a:lnSpc>
                <a:spcPct val="150000"/>
              </a:lnSpc>
              <a:buNone/>
            </a:pPr>
            <a:r>
              <a:rPr lang="ja-JP" altLang="en-US" sz="2800" b="1" i="0" dirty="0">
                <a:solidFill>
                  <a:srgbClr val="111111"/>
                </a:solidFill>
                <a:effectLst/>
                <a:latin typeface="+mn-ea"/>
              </a:rPr>
              <a:t>知り合いを広めることによって奉仕の機会とすること。</a:t>
            </a:r>
            <a:endParaRPr lang="en-US" altLang="ja-JP" sz="2800" b="1" i="0" dirty="0">
              <a:solidFill>
                <a:srgbClr val="111111"/>
              </a:solidFill>
              <a:effectLst/>
              <a:latin typeface="+mn-ea"/>
            </a:endParaRPr>
          </a:p>
        </p:txBody>
      </p:sp>
      <p:grpSp>
        <p:nvGrpSpPr>
          <p:cNvPr id="19" name="グループ化 18"/>
          <p:cNvGrpSpPr/>
          <p:nvPr/>
        </p:nvGrpSpPr>
        <p:grpSpPr>
          <a:xfrm>
            <a:off x="890743" y="1788805"/>
            <a:ext cx="465870" cy="465868"/>
            <a:chOff x="890743" y="2212340"/>
            <a:chExt cx="465870" cy="465868"/>
          </a:xfrm>
        </p:grpSpPr>
        <p:sp>
          <p:nvSpPr>
            <p:cNvPr id="4" name="円/楕円 3"/>
            <p:cNvSpPr/>
            <p:nvPr/>
          </p:nvSpPr>
          <p:spPr>
            <a:xfrm>
              <a:off x="890743" y="221234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64820" y="2260607"/>
              <a:ext cx="317716" cy="369332"/>
            </a:xfrm>
            <a:prstGeom prst="rect">
              <a:avLst/>
            </a:prstGeom>
            <a:noFill/>
          </p:spPr>
          <p:txBody>
            <a:bodyPr wrap="non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grpSp>
      <p:grpSp>
        <p:nvGrpSpPr>
          <p:cNvPr id="18" name="グループ化 17"/>
          <p:cNvGrpSpPr/>
          <p:nvPr/>
        </p:nvGrpSpPr>
        <p:grpSpPr>
          <a:xfrm>
            <a:off x="890743" y="2708968"/>
            <a:ext cx="465870" cy="465868"/>
            <a:chOff x="890743" y="3011140"/>
            <a:chExt cx="465870" cy="465868"/>
          </a:xfrm>
        </p:grpSpPr>
        <p:sp>
          <p:nvSpPr>
            <p:cNvPr id="6" name="円/楕円 5"/>
            <p:cNvSpPr/>
            <p:nvPr/>
          </p:nvSpPr>
          <p:spPr>
            <a:xfrm>
              <a:off x="890743" y="301114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64820" y="3059407"/>
              <a:ext cx="317716" cy="369332"/>
            </a:xfrm>
            <a:prstGeom prst="rect">
              <a:avLst/>
            </a:prstGeom>
            <a:noFill/>
          </p:spPr>
          <p:txBody>
            <a:bodyPr wrap="none" rtlCol="0">
              <a:spAutoFit/>
            </a:bodyPr>
            <a:lstStyle/>
            <a:p>
              <a:r>
                <a:rPr kumimoji="1" lang="en-US" altLang="ja-JP" b="1" dirty="0">
                  <a:solidFill>
                    <a:schemeClr val="bg1"/>
                  </a:solidFill>
                  <a:latin typeface="+mn-ea"/>
                </a:rPr>
                <a:t>2</a:t>
              </a:r>
              <a:endParaRPr kumimoji="1" lang="ja-JP" altLang="en-US" b="1" dirty="0">
                <a:solidFill>
                  <a:schemeClr val="bg1"/>
                </a:solidFill>
                <a:latin typeface="+mn-ea"/>
              </a:endParaRPr>
            </a:p>
          </p:txBody>
        </p:sp>
      </p:grpSp>
      <p:grpSp>
        <p:nvGrpSpPr>
          <p:cNvPr id="17" name="グループ化 16"/>
          <p:cNvGrpSpPr/>
          <p:nvPr/>
        </p:nvGrpSpPr>
        <p:grpSpPr>
          <a:xfrm>
            <a:off x="890743" y="4347915"/>
            <a:ext cx="465870" cy="465868"/>
            <a:chOff x="890743" y="4081750"/>
            <a:chExt cx="465870" cy="465868"/>
          </a:xfrm>
        </p:grpSpPr>
        <p:sp>
          <p:nvSpPr>
            <p:cNvPr id="8" name="円/楕円 7"/>
            <p:cNvSpPr/>
            <p:nvPr/>
          </p:nvSpPr>
          <p:spPr>
            <a:xfrm>
              <a:off x="890743" y="408175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64820" y="4130017"/>
              <a:ext cx="317716" cy="369332"/>
            </a:xfrm>
            <a:prstGeom prst="rect">
              <a:avLst/>
            </a:prstGeom>
            <a:noFill/>
          </p:spPr>
          <p:txBody>
            <a:bodyPr wrap="none" rtlCol="0">
              <a:spAutoFit/>
            </a:bodyPr>
            <a:lstStyle/>
            <a:p>
              <a:r>
                <a:rPr kumimoji="1" lang="en-US" altLang="ja-JP" b="1" dirty="0">
                  <a:solidFill>
                    <a:schemeClr val="bg1"/>
                  </a:solidFill>
                  <a:latin typeface="+mn-ea"/>
                </a:rPr>
                <a:t>3</a:t>
              </a:r>
              <a:endParaRPr kumimoji="1" lang="ja-JP" altLang="en-US" b="1" dirty="0">
                <a:solidFill>
                  <a:schemeClr val="bg1"/>
                </a:solidFill>
                <a:latin typeface="+mn-ea"/>
              </a:endParaRPr>
            </a:p>
          </p:txBody>
        </p:sp>
      </p:grpSp>
      <p:grpSp>
        <p:nvGrpSpPr>
          <p:cNvPr id="16" name="グループ化 15"/>
          <p:cNvGrpSpPr/>
          <p:nvPr/>
        </p:nvGrpSpPr>
        <p:grpSpPr>
          <a:xfrm>
            <a:off x="890743" y="5545984"/>
            <a:ext cx="465870" cy="465868"/>
            <a:chOff x="890743" y="5147280"/>
            <a:chExt cx="465870" cy="465868"/>
          </a:xfrm>
        </p:grpSpPr>
        <p:sp>
          <p:nvSpPr>
            <p:cNvPr id="10" name="円/楕円 9"/>
            <p:cNvSpPr/>
            <p:nvPr/>
          </p:nvSpPr>
          <p:spPr>
            <a:xfrm>
              <a:off x="890743" y="5147280"/>
              <a:ext cx="465870" cy="4658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64820" y="5195547"/>
              <a:ext cx="317716" cy="369332"/>
            </a:xfrm>
            <a:prstGeom prst="rect">
              <a:avLst/>
            </a:prstGeom>
            <a:noFill/>
          </p:spPr>
          <p:txBody>
            <a:bodyPr wrap="none" rtlCol="0">
              <a:spAutoFit/>
            </a:bodyPr>
            <a:lstStyle/>
            <a:p>
              <a:r>
                <a:rPr kumimoji="1" lang="en-US" altLang="ja-JP" b="1" dirty="0">
                  <a:solidFill>
                    <a:schemeClr val="bg1"/>
                  </a:solidFill>
                  <a:latin typeface="+mn-ea"/>
                </a:rPr>
                <a:t>4</a:t>
              </a:r>
              <a:endParaRPr kumimoji="1" lang="ja-JP" altLang="en-US" b="1" dirty="0">
                <a:solidFill>
                  <a:schemeClr val="bg1"/>
                </a:solidFill>
                <a:latin typeface="+mn-ea"/>
              </a:endParaRPr>
            </a:p>
          </p:txBody>
        </p:sp>
      </p:grpSp>
      <p:sp>
        <p:nvSpPr>
          <p:cNvPr id="12" name="コンテンツ プレースホルダー 2">
            <a:extLst>
              <a:ext uri="{FF2B5EF4-FFF2-40B4-BE49-F238E27FC236}">
                <a16:creationId xmlns:a16="http://schemas.microsoft.com/office/drawing/2014/main" id="{DCCF89DC-E711-0D9F-DC8B-7EC924B62BA3}"/>
              </a:ext>
            </a:extLst>
          </p:cNvPr>
          <p:cNvSpPr txBox="1">
            <a:spLocks/>
          </p:cNvSpPr>
          <p:nvPr/>
        </p:nvSpPr>
        <p:spPr>
          <a:xfrm>
            <a:off x="1516895" y="2627503"/>
            <a:ext cx="9292621" cy="1384995"/>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nSpc>
                <a:spcPct val="100000"/>
              </a:lnSpc>
              <a:buFont typeface="Arial" panose="020B0604020202020204" pitchFamily="34" charset="0"/>
              <a:buNone/>
            </a:pPr>
            <a:r>
              <a:rPr lang="ja-JP" altLang="en-US" sz="2800" b="1" dirty="0">
                <a:solidFill>
                  <a:srgbClr val="111111"/>
                </a:solidFill>
                <a:latin typeface="+mn-ea"/>
              </a:rPr>
              <a:t>職業上の高い倫理基準を保ち、役立つ仕事はすべて価値あるものと認識し、社会に奉仕する機会としてロータリアン各自の職業を高潔なものにすること。</a:t>
            </a:r>
          </a:p>
        </p:txBody>
      </p:sp>
      <p:sp>
        <p:nvSpPr>
          <p:cNvPr id="13" name="コンテンツ プレースホルダー 2">
            <a:extLst>
              <a:ext uri="{FF2B5EF4-FFF2-40B4-BE49-F238E27FC236}">
                <a16:creationId xmlns:a16="http://schemas.microsoft.com/office/drawing/2014/main" id="{DCCF89DC-E711-0D9F-DC8B-7EC924B62BA3}"/>
              </a:ext>
            </a:extLst>
          </p:cNvPr>
          <p:cNvSpPr txBox="1">
            <a:spLocks/>
          </p:cNvSpPr>
          <p:nvPr/>
        </p:nvSpPr>
        <p:spPr>
          <a:xfrm>
            <a:off x="1496007" y="4234300"/>
            <a:ext cx="9313510" cy="954107"/>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nSpc>
                <a:spcPct val="100000"/>
              </a:lnSpc>
              <a:buFont typeface="Arial" panose="020B0604020202020204" pitchFamily="34" charset="0"/>
              <a:buNone/>
            </a:pPr>
            <a:r>
              <a:rPr lang="ja-JP" altLang="en-US" sz="2800" b="1" dirty="0">
                <a:solidFill>
                  <a:srgbClr val="111111"/>
                </a:solidFill>
                <a:latin typeface="+mn-ea"/>
              </a:rPr>
              <a:t>ロータリアン一人一人が、個人として、また事業および社会生活において、日々、奉仕の理念を実践すること。</a:t>
            </a:r>
          </a:p>
        </p:txBody>
      </p:sp>
      <p:sp>
        <p:nvSpPr>
          <p:cNvPr id="14" name="コンテンツ プレースホルダー 2">
            <a:extLst>
              <a:ext uri="{FF2B5EF4-FFF2-40B4-BE49-F238E27FC236}">
                <a16:creationId xmlns:a16="http://schemas.microsoft.com/office/drawing/2014/main" id="{DCCF89DC-E711-0D9F-DC8B-7EC924B62BA3}"/>
              </a:ext>
            </a:extLst>
          </p:cNvPr>
          <p:cNvSpPr txBox="1">
            <a:spLocks/>
          </p:cNvSpPr>
          <p:nvPr/>
        </p:nvSpPr>
        <p:spPr>
          <a:xfrm>
            <a:off x="1516895" y="5407379"/>
            <a:ext cx="9292621" cy="954107"/>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nSpc>
                <a:spcPct val="100000"/>
              </a:lnSpc>
              <a:buFont typeface="Arial" panose="020B0604020202020204" pitchFamily="34" charset="0"/>
              <a:buNone/>
            </a:pPr>
            <a:r>
              <a:rPr lang="ja-JP" altLang="en-US" sz="2800" b="1" dirty="0">
                <a:solidFill>
                  <a:srgbClr val="111111"/>
                </a:solidFill>
                <a:latin typeface="+mn-ea"/>
              </a:rPr>
              <a:t>奉仕の理念で結ばれた職業人が、世界的ネットワークを通じて、国際理解、親善、平和を推進すること。</a:t>
            </a:r>
            <a:endParaRPr lang="en-US" altLang="ja-JP" sz="2800" b="1" dirty="0">
              <a:solidFill>
                <a:srgbClr val="111111"/>
              </a:solidFill>
              <a:latin typeface="+mn-ea"/>
            </a:endParaRPr>
          </a:p>
        </p:txBody>
      </p:sp>
      <p:grpSp>
        <p:nvGrpSpPr>
          <p:cNvPr id="20" name="グループ化 19"/>
          <p:cNvGrpSpPr/>
          <p:nvPr/>
        </p:nvGrpSpPr>
        <p:grpSpPr>
          <a:xfrm>
            <a:off x="-75172" y="197900"/>
            <a:ext cx="1220000" cy="683283"/>
            <a:chOff x="-75172" y="197900"/>
            <a:chExt cx="1220000" cy="683283"/>
          </a:xfrm>
        </p:grpSpPr>
        <p:sp>
          <p:nvSpPr>
            <p:cNvPr id="21" name="正方形/長方形 20"/>
            <p:cNvSpPr/>
            <p:nvPr/>
          </p:nvSpPr>
          <p:spPr>
            <a:xfrm>
              <a:off x="-75172" y="199012"/>
              <a:ext cx="878913" cy="682171"/>
            </a:xfrm>
            <a:prstGeom prst="rect">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62657" y="197900"/>
              <a:ext cx="682171" cy="682171"/>
            </a:xfrm>
            <a:prstGeom prst="ellipse">
              <a:avLst/>
            </a:prstGeom>
            <a:solidFill>
              <a:srgbClr val="581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3406" y="339693"/>
              <a:ext cx="889987" cy="461665"/>
            </a:xfrm>
            <a:prstGeom prst="rect">
              <a:avLst/>
            </a:prstGeom>
            <a:noFill/>
          </p:spPr>
          <p:txBody>
            <a:bodyPr wrap="none" rtlCol="0">
              <a:spAutoFit/>
            </a:bodyPr>
            <a:lstStyle/>
            <a:p>
              <a:r>
                <a:rPr kumimoji="1" lang="en-US" altLang="ja-JP" sz="2400" b="1" dirty="0">
                  <a:solidFill>
                    <a:schemeClr val="bg1"/>
                  </a:solidFill>
                  <a:latin typeface="+mn-ea"/>
                </a:rPr>
                <a:t>1912</a:t>
              </a:r>
              <a:endParaRPr kumimoji="1" lang="ja-JP" altLang="en-US" sz="2400" b="1" dirty="0">
                <a:solidFill>
                  <a:schemeClr val="bg1"/>
                </a:solidFill>
                <a:latin typeface="+mn-ea"/>
              </a:endParaRPr>
            </a:p>
          </p:txBody>
        </p:sp>
      </p:grpSp>
      <p:sp>
        <p:nvSpPr>
          <p:cNvPr id="24" name="正方形/長方形 23"/>
          <p:cNvSpPr/>
          <p:nvPr/>
        </p:nvSpPr>
        <p:spPr>
          <a:xfrm>
            <a:off x="696686" y="2513129"/>
            <a:ext cx="10358168" cy="149936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004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P spid="14" grpId="0"/>
      <p:bldP spid="24"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9617</TotalTime>
  <Words>4994</Words>
  <Application>Microsoft Office PowerPoint</Application>
  <PresentationFormat>ワイド画面</PresentationFormat>
  <Paragraphs>407</Paragraphs>
  <Slides>18</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18</vt:i4>
      </vt:variant>
    </vt:vector>
  </HeadingPairs>
  <TitlesOfParts>
    <vt:vector size="34" baseType="lpstr">
      <vt:lpstr>Helvetica Neue</vt:lpstr>
      <vt:lpstr>Hiragino Sans</vt:lpstr>
      <vt:lpstr>ms pgothic, sans-serif</vt:lpstr>
      <vt:lpstr>Yu Gothic Regular</vt:lpstr>
      <vt:lpstr>ヒラギノ角ゴ Pro W3</vt:lpstr>
      <vt:lpstr>游ゴシック</vt:lpstr>
      <vt:lpstr>游明朝</vt:lpstr>
      <vt:lpstr>Arial</vt:lpstr>
      <vt:lpstr>Calibri</vt:lpstr>
      <vt:lpstr>Calibri Light</vt:lpstr>
      <vt:lpstr>Century Gothic</vt:lpstr>
      <vt:lpstr>Gill Sans MT</vt:lpstr>
      <vt:lpstr>Wingdings 3</vt:lpstr>
      <vt:lpstr>ギャラリー</vt:lpstr>
      <vt:lpstr>デザインの設定</vt:lpstr>
      <vt:lpstr>イオン</vt:lpstr>
      <vt:lpstr>職業奉仕月間卓話</vt:lpstr>
      <vt:lpstr>自己紹介</vt:lpstr>
      <vt:lpstr>職業奉仕は難しい？</vt:lpstr>
      <vt:lpstr>職業人で構成されているロータリークラブ</vt:lpstr>
      <vt:lpstr>ロータリーと職業奉仕の歴史と変貌</vt:lpstr>
      <vt:lpstr>PowerPoint プレゼンテーション</vt:lpstr>
      <vt:lpstr>PowerPoint プレゼンテーション</vt:lpstr>
      <vt:lpstr>ロータリーと職業奉仕の歴史と変貌</vt:lpstr>
      <vt:lpstr>ロータリーの目的</vt:lpstr>
      <vt:lpstr>ロータリーと職業奉仕の歴史と変貌</vt:lpstr>
      <vt:lpstr>四つのテスト</vt:lpstr>
      <vt:lpstr>ロータリーと職業奉仕の歴史と変貌</vt:lpstr>
      <vt:lpstr>職業奉仕とは</vt:lpstr>
      <vt:lpstr>ロータリーの樹</vt:lpstr>
      <vt:lpstr>ロータリーの樹</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「職業奉仕」の第一歩</dc:title>
  <dc:creator>生駒 秀之</dc:creator>
  <cp:lastModifiedBy>弘之 前沢</cp:lastModifiedBy>
  <cp:revision>267</cp:revision>
  <dcterms:created xsi:type="dcterms:W3CDTF">2022-12-25T05:30:26Z</dcterms:created>
  <dcterms:modified xsi:type="dcterms:W3CDTF">2024-11-08T07:41:09Z</dcterms:modified>
</cp:coreProperties>
</file>