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6" autoAdjust="0"/>
    <p:restoredTop sz="68450" autoAdjust="0"/>
  </p:normalViewPr>
  <p:slideViewPr>
    <p:cSldViewPr snapToGrid="0">
      <p:cViewPr varScale="1">
        <p:scale>
          <a:sx n="49" d="100"/>
          <a:sy n="49" d="100"/>
        </p:scale>
        <p:origin x="15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ja-JP"/>
              <a:t>職業奉仕について</a:t>
            </a:r>
            <a:endParaRPr lang="en-US"/>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ja-JP"/>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22833851650896578"/>
          <c:w val="0.99563705254546553"/>
          <c:h val="0.77166148349103425"/>
        </c:manualLayout>
      </c:layout>
      <c:pie3DChart>
        <c:varyColors val="1"/>
        <c:ser>
          <c:idx val="0"/>
          <c:order val="0"/>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1-A5E0-4C5A-989B-604534BED010}"/>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3-A5E0-4C5A-989B-604534BED010}"/>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5-A5E0-4C5A-989B-604534BED010}"/>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7-A5E0-4C5A-989B-604534BED010}"/>
              </c:ext>
            </c:extLst>
          </c:dPt>
          <c:dLbls>
            <c:dLbl>
              <c:idx val="0"/>
              <c:layout>
                <c:manualLayout>
                  <c:x val="-8.9034945012038888E-2"/>
                  <c:y val="0.11711011674982218"/>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FFFF00"/>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A5E0-4C5A-989B-604534BED010}"/>
                </c:ext>
              </c:extLst>
            </c:dLbl>
            <c:dLbl>
              <c:idx val="1"/>
              <c:layout>
                <c:manualLayout>
                  <c:x val="-0.17986334352833994"/>
                  <c:y val="-0.25388451203887419"/>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FFFF00"/>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5E0-4C5A-989B-604534BED010}"/>
                </c:ext>
              </c:extLst>
            </c:dLbl>
            <c:dLbl>
              <c:idx val="2"/>
              <c:layout>
                <c:manualLayout>
                  <c:x val="0.13987781609943384"/>
                  <c:y val="8.6772319859645633E-2"/>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FFFF00"/>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A5E0-4C5A-989B-604534BED010}"/>
                </c:ext>
              </c:extLst>
            </c:dLbl>
            <c:dLbl>
              <c:idx val="3"/>
              <c:layout>
                <c:manualLayout>
                  <c:x val="4.8817752326413742E-2"/>
                  <c:y val="0.11699749011403793"/>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A5E0-4C5A-989B-604534BED01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ja-JP"/>
              </a:p>
            </c:txPr>
            <c:dLblPos val="ctr"/>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質問１!$A$2:$A$5</c:f>
              <c:strCache>
                <c:ptCount val="4"/>
                <c:pt idx="0">
                  <c:v>よく理解している</c:v>
                </c:pt>
                <c:pt idx="1">
                  <c:v>理解しているが上手く説明できない</c:v>
                </c:pt>
                <c:pt idx="2">
                  <c:v>難しく理解できていない</c:v>
                </c:pt>
                <c:pt idx="3">
                  <c:v>その他</c:v>
                </c:pt>
              </c:strCache>
            </c:strRef>
          </c:cat>
          <c:val>
            <c:numRef>
              <c:f>質問１!$B$2:$B$5</c:f>
              <c:numCache>
                <c:formatCode>General</c:formatCode>
                <c:ptCount val="4"/>
                <c:pt idx="0">
                  <c:v>8</c:v>
                </c:pt>
                <c:pt idx="1">
                  <c:v>32</c:v>
                </c:pt>
                <c:pt idx="2">
                  <c:v>10</c:v>
                </c:pt>
                <c:pt idx="3">
                  <c:v>4</c:v>
                </c:pt>
              </c:numCache>
            </c:numRef>
          </c:val>
          <c:extLst>
            <c:ext xmlns:c16="http://schemas.microsoft.com/office/drawing/2014/chart" uri="{C3380CC4-5D6E-409C-BE32-E72D297353CC}">
              <c16:uniqueId val="{00000008-A5E0-4C5A-989B-604534BED010}"/>
            </c:ext>
          </c:extLst>
        </c:ser>
        <c:ser>
          <c:idx val="1"/>
          <c:order val="1"/>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A-A5E0-4C5A-989B-604534BED010}"/>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C-A5E0-4C5A-989B-604534BED010}"/>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E-A5E0-4C5A-989B-604534BED010}"/>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10-A5E0-4C5A-989B-604534BED01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ja-JP"/>
              </a:p>
            </c:txPr>
            <c:dLblPos val="ctr"/>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質問１!$A$2:$A$5</c:f>
              <c:strCache>
                <c:ptCount val="4"/>
                <c:pt idx="0">
                  <c:v>よく理解している</c:v>
                </c:pt>
                <c:pt idx="1">
                  <c:v>理解しているが上手く説明できない</c:v>
                </c:pt>
                <c:pt idx="2">
                  <c:v>難しく理解できていない</c:v>
                </c:pt>
                <c:pt idx="3">
                  <c:v>その他</c:v>
                </c:pt>
              </c:strCache>
            </c:strRef>
          </c:cat>
          <c:val>
            <c:numRef>
              <c:f>質問１!$C$2:$C$5</c:f>
              <c:numCache>
                <c:formatCode>0%</c:formatCode>
                <c:ptCount val="4"/>
                <c:pt idx="0">
                  <c:v>0.14814814814814814</c:v>
                </c:pt>
                <c:pt idx="1">
                  <c:v>0.59259259259259256</c:v>
                </c:pt>
                <c:pt idx="2">
                  <c:v>0.18518518518518517</c:v>
                </c:pt>
                <c:pt idx="3">
                  <c:v>7.407407407407407E-2</c:v>
                </c:pt>
              </c:numCache>
            </c:numRef>
          </c:val>
          <c:extLst>
            <c:ext xmlns:c16="http://schemas.microsoft.com/office/drawing/2014/chart" uri="{C3380CC4-5D6E-409C-BE32-E72D297353CC}">
              <c16:uniqueId val="{00000011-A5E0-4C5A-989B-604534BED010}"/>
            </c:ext>
          </c:extLst>
        </c:ser>
        <c:dLbls>
          <c:dLblPos val="ctr"/>
          <c:showLegendKey val="0"/>
          <c:showVal val="0"/>
          <c:showCatName val="1"/>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ja-JP" altLang="en-US"/>
              <a:t>職業奉仕について知りたい事</a:t>
            </a:r>
            <a:endParaRPr lang="ja-JP"/>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ja-JP"/>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1-DBD2-4A0D-8692-5CD26EB8E5D5}"/>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3-DBD2-4A0D-8692-5CD26EB8E5D5}"/>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5-DBD2-4A0D-8692-5CD26EB8E5D5}"/>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7-DBD2-4A0D-8692-5CD26EB8E5D5}"/>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9-DBD2-4A0D-8692-5CD26EB8E5D5}"/>
              </c:ext>
            </c:extLst>
          </c:dPt>
          <c:dLbls>
            <c:dLbl>
              <c:idx val="0"/>
              <c:layout>
                <c:manualLayout>
                  <c:x val="3.0165916101461514E-3"/>
                  <c:y val="-1.4162316969689188E-17"/>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DBD2-4A0D-8692-5CD26EB8E5D5}"/>
                </c:ext>
              </c:extLst>
            </c:dLbl>
            <c:dLbl>
              <c:idx val="2"/>
              <c:layout>
                <c:manualLayout>
                  <c:x val="-5.8823536397849985E-2"/>
                  <c:y val="-2.4719966092770919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BD2-4A0D-8692-5CD26EB8E5D5}"/>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FFFF00"/>
                    </a:solidFill>
                    <a:latin typeface="+mn-lt"/>
                    <a:ea typeface="+mn-ea"/>
                    <a:cs typeface="+mn-cs"/>
                  </a:defRPr>
                </a:pPr>
                <a:endParaRPr lang="ja-JP"/>
              </a:p>
            </c:txPr>
            <c:dLblPos val="outEnd"/>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質問４!$A$2:$A$6</c:f>
              <c:strCache>
                <c:ptCount val="5"/>
                <c:pt idx="0">
                  <c:v>ロータリーの歴史と「職業奉仕」について</c:v>
                </c:pt>
                <c:pt idx="1">
                  <c:v>職業奉仕の目的について</c:v>
                </c:pt>
                <c:pt idx="2">
                  <c:v>職業奉仕をクラブで説明する方法について</c:v>
                </c:pt>
                <c:pt idx="3">
                  <c:v>職業奉仕の実践について</c:v>
                </c:pt>
                <c:pt idx="4">
                  <c:v>他</c:v>
                </c:pt>
              </c:strCache>
            </c:strRef>
          </c:cat>
          <c:val>
            <c:numRef>
              <c:f>質問４!$B$2:$B$6</c:f>
              <c:numCache>
                <c:formatCode>General</c:formatCode>
                <c:ptCount val="5"/>
                <c:pt idx="0">
                  <c:v>16</c:v>
                </c:pt>
                <c:pt idx="1">
                  <c:v>13</c:v>
                </c:pt>
                <c:pt idx="2">
                  <c:v>23</c:v>
                </c:pt>
                <c:pt idx="3">
                  <c:v>18</c:v>
                </c:pt>
                <c:pt idx="4">
                  <c:v>4</c:v>
                </c:pt>
              </c:numCache>
            </c:numRef>
          </c:val>
          <c:extLst>
            <c:ext xmlns:c16="http://schemas.microsoft.com/office/drawing/2014/chart" uri="{C3380CC4-5D6E-409C-BE32-E72D297353CC}">
              <c16:uniqueId val="{0000000A-DBD2-4A0D-8692-5CD26EB8E5D5}"/>
            </c:ext>
          </c:extLst>
        </c:ser>
        <c:ser>
          <c:idx val="1"/>
          <c:order val="1"/>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C-DBD2-4A0D-8692-5CD26EB8E5D5}"/>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0E-DBD2-4A0D-8692-5CD26EB8E5D5}"/>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10-DBD2-4A0D-8692-5CD26EB8E5D5}"/>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12-DBD2-4A0D-8692-5CD26EB8E5D5}"/>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balanced" dir="t">
                  <a:rot lat="0" lon="0" rev="1080000"/>
                </a:lightRig>
              </a:scene3d>
              <a:sp3d/>
            </c:spPr>
            <c:extLst>
              <c:ext xmlns:c16="http://schemas.microsoft.com/office/drawing/2014/chart" uri="{C3380CC4-5D6E-409C-BE32-E72D297353CC}">
                <c16:uniqueId val="{00000014-DBD2-4A0D-8692-5CD26EB8E5D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ja-JP"/>
              </a:p>
            </c:txPr>
            <c:dLblPos val="outEnd"/>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質問４!$A$2:$A$6</c:f>
              <c:strCache>
                <c:ptCount val="5"/>
                <c:pt idx="0">
                  <c:v>ロータリーの歴史と「職業奉仕」について</c:v>
                </c:pt>
                <c:pt idx="1">
                  <c:v>職業奉仕の目的について</c:v>
                </c:pt>
                <c:pt idx="2">
                  <c:v>職業奉仕をクラブで説明する方法について</c:v>
                </c:pt>
                <c:pt idx="3">
                  <c:v>職業奉仕の実践について</c:v>
                </c:pt>
                <c:pt idx="4">
                  <c:v>他</c:v>
                </c:pt>
              </c:strCache>
            </c:strRef>
          </c:cat>
          <c:val>
            <c:numRef>
              <c:f>質問４!$C$2:$C$6</c:f>
              <c:numCache>
                <c:formatCode>0%</c:formatCode>
                <c:ptCount val="5"/>
                <c:pt idx="0">
                  <c:v>0.21621621621621623</c:v>
                </c:pt>
                <c:pt idx="1">
                  <c:v>0.17567567567567569</c:v>
                </c:pt>
                <c:pt idx="2">
                  <c:v>0.3108108108108108</c:v>
                </c:pt>
                <c:pt idx="3">
                  <c:v>0.24324324324324326</c:v>
                </c:pt>
                <c:pt idx="4">
                  <c:v>5.4054054054054057E-2</c:v>
                </c:pt>
              </c:numCache>
            </c:numRef>
          </c:val>
          <c:extLst>
            <c:ext xmlns:c16="http://schemas.microsoft.com/office/drawing/2014/chart" uri="{C3380CC4-5D6E-409C-BE32-E72D297353CC}">
              <c16:uniqueId val="{00000015-DBD2-4A0D-8692-5CD26EB8E5D5}"/>
            </c:ext>
          </c:extLst>
        </c:ser>
        <c:dLbls>
          <c:dLblPos val="outEnd"/>
          <c:showLegendKey val="0"/>
          <c:showVal val="0"/>
          <c:showCatName val="0"/>
          <c:showSerName val="0"/>
          <c:showPercent val="1"/>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81A70F-F6E7-4B9E-9623-00E585D67F5A}" type="datetimeFigureOut">
              <a:rPr kumimoji="1" lang="ja-JP" altLang="en-US" smtClean="0"/>
              <a:t>2022/12/26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949CF0-CA77-42CF-BD06-7266C8E8AB86}" type="slidenum">
              <a:rPr kumimoji="1" lang="ja-JP" altLang="en-US" smtClean="0"/>
              <a:t>‹#›</a:t>
            </a:fld>
            <a:endParaRPr kumimoji="1" lang="ja-JP" altLang="en-US"/>
          </a:p>
        </p:txBody>
      </p:sp>
    </p:spTree>
    <p:extLst>
      <p:ext uri="{BB962C8B-B14F-4D97-AF65-F5344CB8AC3E}">
        <p14:creationId xmlns:p14="http://schemas.microsoft.com/office/powerpoint/2010/main" val="13060604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こんにちは、本年度地区職業奉仕委員会へ卓話依頼ありがとうございます。本年度の地区職業奉仕委員会の卓話のテーマは、「第一歩」です。ここ数年はコロナ禍であり、クラブ訪問卓話の機会に制限があり、地区のホームページなどにて「職業奉仕」をお伝えしてきました。前年度は、前沢委員長が「ロータリアンの行動原理」をテーマに卓話を行いました。本年も前年度の内容を継承し、職業奉仕の始まり、行動規範など皆さんと一緒に「職業奉仕」を改めて考える機会を作る「第一歩」になればと思っています。最近、</a:t>
            </a:r>
            <a:r>
              <a:rPr kumimoji="1" lang="en-US" altLang="ja-JP" sz="1800" kern="1200" dirty="0">
                <a:solidFill>
                  <a:srgbClr val="000000"/>
                </a:solidFill>
                <a:effectLst/>
                <a:latin typeface="游明朝" panose="02020400000000000000" pitchFamily="18" charset="-128"/>
                <a:ea typeface="ＭＳ Ｐゴシック" panose="020B0600070205080204" pitchFamily="50" charset="-128"/>
                <a:cs typeface="Times New Roman" panose="02020603050405020304" pitchFamily="18" charset="0"/>
              </a:rPr>
              <a:t>RI</a:t>
            </a:r>
            <a:r>
              <a:rPr kumimoji="1" lang="ja-JP" altLang="ja-JP" sz="1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も地区も</a:t>
            </a:r>
            <a:r>
              <a:rPr lang="ja-JP" altLang="ja-JP" sz="1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「職業奉仕」を軽視しているのではないか？入会や会員の基準として「職業分類」などが緩和され「職業奉仕」はどうなるのか？　地区などの委員会も「奉仕委員会」の中の「職業奉仕委員会」となって、ロータリーの「根幹」、「金看板」はどうなるのか？などの声を聴きます。ＲＩもロータリーも常に変化、進歩しています。</a:t>
            </a:r>
            <a:endParaRPr lang="ja-JP" altLang="ja-JP" sz="18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r>
              <a:rPr lang="ja-JP" altLang="ja-JP" sz="1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確かに先輩会員の皆さんにすれば、「職業奉仕」があるからロータリーの存在価値があると仰る方は、たくさんおります。例会の出席にしても大きく緩和され、出席報告や皆出席のお祝いをするクラブも減っています。コロナ禍ではありましたが、出席義務？出席への意義を伝える事すら薄れてきています。</a:t>
            </a:r>
            <a:endParaRPr lang="ja-JP" altLang="ja-JP" sz="18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r>
              <a:rPr lang="ja-JP" altLang="ja-JP" sz="1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ジェニファー</a:t>
            </a:r>
            <a:r>
              <a:rPr lang="en-US" altLang="ja-JP" sz="1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RI</a:t>
            </a:r>
            <a:r>
              <a:rPr lang="ja-JP" altLang="ja-JP" sz="1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会長、佐藤ガバナーも就任前から、ロータリーアンとは言わず、「会員」と言うようになっています。ローターアクトの会員も私たち会員も同じロータリークラブの会員となりました。ローターアクトの会員の方には、</a:t>
            </a:r>
            <a:endParaRPr lang="ja-JP" altLang="ja-JP" sz="18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r>
              <a:rPr lang="ja-JP" altLang="ja-JP" sz="1800" kern="1200" dirty="0">
                <a:solidFill>
                  <a:srgbClr val="000000"/>
                </a:solidFill>
                <a:effectLst/>
                <a:latin typeface="ＭＳ Ｐゴシック" panose="020B0600070205080204" pitchFamily="50" charset="-128"/>
                <a:ea typeface="游明朝" panose="02020400000000000000" pitchFamily="18" charset="-128"/>
                <a:cs typeface="Times New Roman" panose="02020603050405020304" pitchFamily="18" charset="0"/>
              </a:rPr>
              <a:t>職業に就いていない人も多くいます。また、私たちの会員の仲間に於いても、従来の職業分類に属さない方もおられます。今後、「職業奉仕」に限らず、ロータリーの定款や細則も変わっていくと思います。変わっていくこと、失っていけない事など皆さんと一緒に「職業奉仕」を通じて学び、考える機会を作りましょう。</a:t>
            </a:r>
            <a:endParaRPr lang="ja-JP" altLang="ja-JP" sz="18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endParaRPr kumimoji="1" lang="en-US" altLang="ja-JP" dirty="0"/>
          </a:p>
        </p:txBody>
      </p:sp>
      <p:sp>
        <p:nvSpPr>
          <p:cNvPr id="4" name="スライド番号プレースホルダー 3"/>
          <p:cNvSpPr>
            <a:spLocks noGrp="1"/>
          </p:cNvSpPr>
          <p:nvPr>
            <p:ph type="sldNum" sz="quarter" idx="5"/>
          </p:nvPr>
        </p:nvSpPr>
        <p:spPr/>
        <p:txBody>
          <a:bodyPr/>
          <a:lstStyle/>
          <a:p>
            <a:fld id="{E8949CF0-CA77-42CF-BD06-7266C8E8AB86}" type="slidenum">
              <a:rPr kumimoji="1" lang="ja-JP" altLang="en-US" smtClean="0"/>
              <a:t>1</a:t>
            </a:fld>
            <a:endParaRPr kumimoji="1" lang="ja-JP" altLang="en-US"/>
          </a:p>
        </p:txBody>
      </p:sp>
    </p:spTree>
    <p:extLst>
      <p:ext uri="{BB962C8B-B14F-4D97-AF65-F5344CB8AC3E}">
        <p14:creationId xmlns:p14="http://schemas.microsoft.com/office/powerpoint/2010/main" val="3441034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342900" lvl="0" indent="-342900" algn="just">
              <a:buFont typeface="+mj-ea"/>
              <a:buAutoNum type="circleNumDbPlain"/>
            </a:pP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2021-22</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年度の「地区研修協議会　職業奉仕部門」の分科会にて事前に各クラブ宛てにアンケートをお願いしました。質問は</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項目あり、</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から</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5</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択を選んで頂く</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方式</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でした。その中で「職業奉仕」についてどのくらい理解されているか？質問しました。</a:t>
            </a:r>
          </a:p>
          <a:p>
            <a:pPr marL="228600" algn="just"/>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良く理解している　</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15</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理解しているが上手に説明出来ない</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59</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難しくて理解出来ない</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19</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％でした。　結果約</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80</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％の方が、「職業奉仕」</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の</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説明や伝える事</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は</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難しいと回答されました。職業奉仕は、他の奉仕活動と比べ、目標や数字的な成果が出しにくいなども多くあると思います。また、最近では、先輩会員との炉辺会合や「職業奉仕」を入会時に説明したり、入会後もクラブ内で「職業奉仕」を語る機会も少なくなったこともあると思います。「倫理」や「行動規範」など良い事、悪い事などはわかっていてもどのように説明、伝えていくとなると難しいと回答されるのはわかります。私も会社や家庭の中で、仕事における予定や目標、危険作業などを社員や協力会社社員へつたえますが、日々の中で「職業奉仕」を伝える事はありません。どのような機会にどのように伝えるかは、昔は「先輩や親の背中を見ろ」と言っていましたが、・・・</a:t>
            </a:r>
          </a:p>
          <a:p>
            <a:endParaRPr kumimoji="1" lang="ja-JP" altLang="en-US" dirty="0"/>
          </a:p>
        </p:txBody>
      </p:sp>
      <p:sp>
        <p:nvSpPr>
          <p:cNvPr id="4" name="スライド番号プレースホルダー 3"/>
          <p:cNvSpPr>
            <a:spLocks noGrp="1"/>
          </p:cNvSpPr>
          <p:nvPr>
            <p:ph type="sldNum" sz="quarter" idx="5"/>
          </p:nvPr>
        </p:nvSpPr>
        <p:spPr/>
        <p:txBody>
          <a:bodyPr/>
          <a:lstStyle/>
          <a:p>
            <a:fld id="{E8949CF0-CA77-42CF-BD06-7266C8E8AB86}" type="slidenum">
              <a:rPr kumimoji="1" lang="ja-JP" altLang="en-US" smtClean="0"/>
              <a:t>2</a:t>
            </a:fld>
            <a:endParaRPr kumimoji="1" lang="ja-JP" altLang="en-US"/>
          </a:p>
        </p:txBody>
      </p:sp>
    </p:spTree>
    <p:extLst>
      <p:ext uri="{BB962C8B-B14F-4D97-AF65-F5344CB8AC3E}">
        <p14:creationId xmlns:p14="http://schemas.microsoft.com/office/powerpoint/2010/main" val="3012020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342900" lvl="0" indent="-342900" algn="just">
              <a:buFont typeface="+mj-ea"/>
              <a:buAutoNum type="circleNumDbPlain"/>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二つ目の質問で「職業奉仕」について知りたい事を尋ねました。職業奉仕をクラブで説明する方法　</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31</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職業奉仕の目的について　</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８％　歴史について（流れ）</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22</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t>
            </a:r>
          </a:p>
          <a:p>
            <a:pPr marL="228600" marR="0" lvl="0" indent="0" algn="just" defTabSz="914400" rtl="0" eaLnBrk="1" fontAlgn="auto" latinLnBrk="0" hangingPunct="1">
              <a:lnSpc>
                <a:spcPct val="100000"/>
              </a:lnSpc>
              <a:spcBef>
                <a:spcPts val="0"/>
              </a:spcBef>
              <a:spcAft>
                <a:spcPts val="0"/>
              </a:spcAft>
              <a:buClrTx/>
              <a:buSzTx/>
              <a:buFontTx/>
              <a:buNone/>
              <a:tabLst/>
              <a:defRPr/>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実践について</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24</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でした。①の質問と重なりますが、クラブの後輩やクラブ内の委員会などで説明、どのようにクラブでの「職業奉仕」の説明をしたらいいのか？の回答が多かったです。歴史、目的にしてもクラブ卓話や活動計画書つくりに苦慮しているのかと思いました。実践について少ないのは意外でした。実践は、もっと難しいですね</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ＲＩやロータリー関連の図書からもたくさん「職業奉仕」について書物や資料があります。マイロータリーの中でもたくさんの資料、昨年の地区委員会でのビデオや以前地区職業奉仕の瀧澤委員長の「わかりやすい職業奉仕」の冊子もあります。機会があれば、読んで頂く事を進めます。しかし、ロータリーには様々な職種があるように様々な意見や考えがあります。クラブや仲間でいろんな意見を言い合って語る事も大切だと先輩会員の殆どが言っています。職業奉仕はどうしても個人個人の規範や倫理の下から始まります。多くの人と知り合って、様々な考えや行動を見聞きして、自己研鑽をするのも実践の一部だと言っています。</a:t>
            </a:r>
          </a:p>
          <a:p>
            <a:pPr marL="228600" algn="just"/>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E8949CF0-CA77-42CF-BD06-7266C8E8AB86}" type="slidenum">
              <a:rPr kumimoji="1" lang="ja-JP" altLang="en-US" smtClean="0"/>
              <a:t>3</a:t>
            </a:fld>
            <a:endParaRPr kumimoji="1" lang="ja-JP" altLang="en-US"/>
          </a:p>
        </p:txBody>
      </p:sp>
    </p:spTree>
    <p:extLst>
      <p:ext uri="{BB962C8B-B14F-4D97-AF65-F5344CB8AC3E}">
        <p14:creationId xmlns:p14="http://schemas.microsoft.com/office/powerpoint/2010/main" val="852334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さて、ロータリーの誕生、職業奉仕の歴史（流れ）については皆さんの多くは知っていると思います。今のような職業奉仕は創設期から存在していなかったのですが、商売、仕事をしていくのに「信用、信頼出来る仲間作り」から始まっています。皆さんがロータリーに入会された時にロータリーの入会した理由に「ロータリーには職業奉仕」があるからと答える方は、どのくらいでしょうか？</a:t>
            </a:r>
            <a:endPar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シカゴで創設されたロータリークラブですが、初めは「親睦」友達つくり仲間作りです。その後、ドナルド・カーターが入会する時、ロータリーの活動に疑問を感じ、「奉仕」の考え方を持ち込み。コリンズの「超我の奉仕」の提唱、その後、アーサーフランクリンによって、「超我の奉仕」は修正されます。同時期に職業奉仕の倫理理念として「ロータリーの目的」が提唱され、その後ハーバード・テイラー</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1955-56</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年</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RI</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会長によって「四つ</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の</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テスト」</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が</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提唱されました。四つのテストは今も「職業奉仕」の基本理念、実践として広く伝わっている事と思います。</a:t>
            </a: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E8949CF0-CA77-42CF-BD06-7266C8E8AB86}" type="slidenum">
              <a:rPr kumimoji="1" lang="ja-JP" altLang="en-US" smtClean="0"/>
              <a:t>4</a:t>
            </a:fld>
            <a:endParaRPr kumimoji="1" lang="ja-JP" altLang="en-US"/>
          </a:p>
        </p:txBody>
      </p:sp>
    </p:spTree>
    <p:extLst>
      <p:ext uri="{BB962C8B-B14F-4D97-AF65-F5344CB8AC3E}">
        <p14:creationId xmlns:p14="http://schemas.microsoft.com/office/powerpoint/2010/main" val="691772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5"/>
          </p:nvPr>
        </p:nvSpPr>
        <p:spPr/>
        <p:txBody>
          <a:bodyPr/>
          <a:lstStyle/>
          <a:p>
            <a:fld id="{E8949CF0-CA77-42CF-BD06-7266C8E8AB86}" type="slidenum">
              <a:rPr kumimoji="1" lang="ja-JP" altLang="en-US" smtClean="0"/>
              <a:t>5</a:t>
            </a:fld>
            <a:endParaRPr kumimoji="1" lang="ja-JP" altLang="en-US"/>
          </a:p>
        </p:txBody>
      </p:sp>
    </p:spTree>
    <p:extLst>
      <p:ext uri="{BB962C8B-B14F-4D97-AF65-F5344CB8AC3E}">
        <p14:creationId xmlns:p14="http://schemas.microsoft.com/office/powerpoint/2010/main" val="11957494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綾瀬クラブに入会する時に「四つのテスト」と「ロータリーの綱領」（目的）の額を頂いて、今も会社に飾っています。綾瀬クラブは今でも新入会員へ入会時に渡し、会社などに掲示するように伝えています。</a:t>
            </a:r>
            <a:endParaRPr kumimoji="1" lang="en-US" altLang="ja-JP" dirty="0"/>
          </a:p>
          <a:p>
            <a:pPr marL="0" lvl="0" indent="0" algn="just">
              <a:buFont typeface="+mj-ea"/>
              <a:buNone/>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ロータリーの会員は、四つのテストを意識して、自分の事業や社会での役割に努める事が実践の「第一歩」ですね。利害や人間関係など難しい事も多いですが、迷った時に「四つテスト」を思い出してください。</a:t>
            </a:r>
          </a:p>
          <a:p>
            <a:pPr algn="just"/>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E8949CF0-CA77-42CF-BD06-7266C8E8AB86}" type="slidenum">
              <a:rPr kumimoji="1" lang="ja-JP" altLang="en-US" smtClean="0"/>
              <a:t>6</a:t>
            </a:fld>
            <a:endParaRPr kumimoji="1" lang="ja-JP" altLang="en-US"/>
          </a:p>
        </p:txBody>
      </p:sp>
    </p:spTree>
    <p:extLst>
      <p:ext uri="{BB962C8B-B14F-4D97-AF65-F5344CB8AC3E}">
        <p14:creationId xmlns:p14="http://schemas.microsoft.com/office/powerpoint/2010/main" val="2448080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342900" lvl="0" indent="-342900" algn="just">
              <a:buFont typeface="+mj-ea"/>
              <a:buAutoNum type="circleNumDbPlain"/>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職業分類が大幅に緩和され、会員の資格として職業はいらない？？職業を持たない人も会員として所属クラブが承認すれば会員です。また、ローターアクトが</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RI</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より、正式に会員として認められ、我々と同様に会員となりました。ローターアクトは学生から社会人、会社員など幅広い人がいます。当然職業に就いていない人もいます。今までは、会社の経営者やそれに準じる職業に就いている人が会員（ロータリアン）として様々な活動を一緒に行い、「奉仕の理想」を求めてきました。「職業奉仕」も同様です、自分の事業に誇りを持って、地域やその業界において、模範となる行動や倫理を実践することが「職業奉仕」の根幹、金看板の由来です。では、職業に就いていない人は、「職業奉仕」は必要ないのでしょうか？？もしくは、雇われている人（サラリーマン）や主婦の会員は「職業奉仕」は無用でしょう？？</a:t>
            </a:r>
          </a:p>
          <a:p>
            <a:pPr marL="228600" algn="just"/>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職業は、社会活動において重要な役割を持っています。同じようにサラリーマンの人も社会にとって重要な役割を担っています。主婦の人も団体役員の人も社会活動で皆必要な役割を持って</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います。我々と同じように「職業奉仕」を持つ事は、会員としてふさわしい事と理解しています。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E8949CF0-CA77-42CF-BD06-7266C8E8AB86}" type="slidenum">
              <a:rPr kumimoji="1" lang="ja-JP" altLang="en-US" smtClean="0"/>
              <a:t>7</a:t>
            </a:fld>
            <a:endParaRPr kumimoji="1" lang="ja-JP" altLang="en-US"/>
          </a:p>
        </p:txBody>
      </p:sp>
    </p:spTree>
    <p:extLst>
      <p:ext uri="{BB962C8B-B14F-4D97-AF65-F5344CB8AC3E}">
        <p14:creationId xmlns:p14="http://schemas.microsoft.com/office/powerpoint/2010/main" val="3015202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342900" lvl="0" indent="-342900" algn="just">
              <a:buFont typeface="+mj-ea"/>
              <a:buAutoNum type="circleNumDbPlain"/>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職業奉仕の理念や行動規範は「職業奉仕」だけに収まらず、ロータリー会員の「行動の哲学」と言われています。職業奉仕の機能を生かす事で、会員のモチベーションを高める、入会の勧めとして「職業奉仕」を伝えて倫理、高潔性の高い、様々な職種や人材のいるクラブであることを伝えるなど「職業奉仕」の機能を生かして活動しよう。</a:t>
            </a:r>
          </a:p>
          <a:p>
            <a:pPr marL="228600" algn="just"/>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そのためには、自分自身の仕事や社会での役割を大切にしよう。この機能を生かし、存続、継続してゆくには、後継者や若い人にこの機能を伝えよう</a:t>
            </a:r>
            <a:r>
              <a:rPr lang="ja-JP" altLang="en-US" sz="1800"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E8949CF0-CA77-42CF-BD06-7266C8E8AB86}" type="slidenum">
              <a:rPr kumimoji="1" lang="ja-JP" altLang="en-US" smtClean="0"/>
              <a:t>8</a:t>
            </a:fld>
            <a:endParaRPr kumimoji="1" lang="ja-JP" altLang="en-US"/>
          </a:p>
        </p:txBody>
      </p:sp>
    </p:spTree>
    <p:extLst>
      <p:ext uri="{BB962C8B-B14F-4D97-AF65-F5344CB8AC3E}">
        <p14:creationId xmlns:p14="http://schemas.microsoft.com/office/powerpoint/2010/main" val="14960406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職業奉仕は一時的な活動や</a:t>
            </a:r>
            <a:r>
              <a:rPr lang="en-US"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rPr>
              <a:t>回の行動では出来ない事が多いです。実践においてもすぐに成果が出ない事の方が多いと思います。例会の参加によって「親睦」を高め、お互いが「奉仕の理想」を学び、自己研鑽から実践に、活動していくことは素晴らしい事だと思います。多くの先輩会員は、「職業奉仕」は人つくりと言っています。職業通じて、社会の役割をつうじて、「社会に役立つ人材育成」がロータリーの役目だと言っていいかもしれません。今後、「職業奉仕」と言う言葉が変わったり、無くなったりするかもしれません。高潔性や公平性、社会の為の行動をなくさないように「好意と友情」を深めたいと思っています。　</a:t>
            </a:r>
            <a:r>
              <a:rPr lang="ja-JP" altLang="en-US" sz="1800" kern="100">
                <a:effectLst/>
                <a:latin typeface="游明朝" panose="02020400000000000000" pitchFamily="18" charset="-128"/>
                <a:ea typeface="游明朝" panose="02020400000000000000" pitchFamily="18" charset="-128"/>
                <a:cs typeface="Times New Roman" panose="02020603050405020304" pitchFamily="18" charset="0"/>
              </a:rPr>
              <a:t>残念ながらロータリーの方でモラルの欠如や倫理感の無さの話を耳にする事があります。せめてロータリーの会員からはそのような事が無くなるような「良き時代、未来ある社会」を取り戻そう！！と思っています。　ご清聴ありがとうございました。</a:t>
            </a:r>
            <a:endParaRPr lang="ja-JP" altLang="ja-JP" sz="1800" kern="10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E8949CF0-CA77-42CF-BD06-7266C8E8AB86}" type="slidenum">
              <a:rPr kumimoji="1" lang="ja-JP" altLang="en-US" smtClean="0"/>
              <a:t>9</a:t>
            </a:fld>
            <a:endParaRPr kumimoji="1" lang="ja-JP" altLang="en-US"/>
          </a:p>
        </p:txBody>
      </p:sp>
    </p:spTree>
    <p:extLst>
      <p:ext uri="{BB962C8B-B14F-4D97-AF65-F5344CB8AC3E}">
        <p14:creationId xmlns:p14="http://schemas.microsoft.com/office/powerpoint/2010/main" val="4150721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6F6E7A7-CF1A-4608-887C-7331A64FD964}" type="datetimeFigureOut">
              <a:rPr kumimoji="1" lang="ja-JP" altLang="en-US" smtClean="0"/>
              <a:t>2022/12/26</a:t>
            </a:fld>
            <a:endParaRPr kumimoji="1" lang="ja-JP" altLang="en-US"/>
          </a:p>
        </p:txBody>
      </p:sp>
      <p:sp>
        <p:nvSpPr>
          <p:cNvPr id="5" name="Footer Placeholder 4"/>
          <p:cNvSpPr>
            <a:spLocks noGrp="1"/>
          </p:cNvSpPr>
          <p:nvPr>
            <p:ph type="ftr" sz="quarter" idx="11"/>
          </p:nvPr>
        </p:nvSpPr>
        <p:spPr>
          <a:xfrm>
            <a:off x="2416500" y="329307"/>
            <a:ext cx="4973915" cy="309201"/>
          </a:xfrm>
        </p:spPr>
        <p:txBody>
          <a:bodyPr/>
          <a:lstStyle/>
          <a:p>
            <a:endParaRPr kumimoji="1" lang="ja-JP" altLang="en-US"/>
          </a:p>
        </p:txBody>
      </p:sp>
      <p:sp>
        <p:nvSpPr>
          <p:cNvPr id="6" name="Slide Number Placeholder 5"/>
          <p:cNvSpPr>
            <a:spLocks noGrp="1"/>
          </p:cNvSpPr>
          <p:nvPr>
            <p:ph type="sldNum" sz="quarter" idx="12"/>
          </p:nvPr>
        </p:nvSpPr>
        <p:spPr>
          <a:xfrm>
            <a:off x="1437664" y="798973"/>
            <a:ext cx="811019" cy="503578"/>
          </a:xfrm>
        </p:spPr>
        <p:txBody>
          <a:bodyPr/>
          <a:lstStyle/>
          <a:p>
            <a:fld id="{39FFF79E-BEE1-440A-97BC-386368CBFC25}" type="slidenum">
              <a:rPr kumimoji="1" lang="ja-JP" altLang="en-US" smtClean="0"/>
              <a:t>‹#›</a:t>
            </a:fld>
            <a:endParaRPr kumimoji="1" lang="ja-JP" alt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85605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F6E7A7-CF1A-4608-887C-7331A64FD964}" type="datetimeFigureOut">
              <a:rPr kumimoji="1" lang="ja-JP" altLang="en-US" smtClean="0"/>
              <a:t>2022/12/26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FF79E-BEE1-440A-97BC-386368CBFC25}" type="slidenum">
              <a:rPr kumimoji="1" lang="ja-JP" altLang="en-US" smtClean="0"/>
              <a:t>‹#›</a:t>
            </a:fld>
            <a:endParaRPr kumimoji="1" lang="ja-JP" alt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84897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F6E7A7-CF1A-4608-887C-7331A64FD964}" type="datetimeFigureOut">
              <a:rPr kumimoji="1" lang="ja-JP" altLang="en-US" smtClean="0"/>
              <a:t>2022/12/26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FF79E-BEE1-440A-97BC-386368CBFC25}" type="slidenum">
              <a:rPr kumimoji="1" lang="ja-JP" altLang="en-US" smtClean="0"/>
              <a:t>‹#›</a:t>
            </a:fld>
            <a:endParaRPr kumimoji="1" lang="ja-JP" alt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81901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F6E7A7-CF1A-4608-887C-7331A64FD964}" type="datetimeFigureOut">
              <a:rPr kumimoji="1" lang="ja-JP" altLang="en-US" smtClean="0"/>
              <a:t>2022/12/26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FF79E-BEE1-440A-97BC-386368CBFC25}" type="slidenum">
              <a:rPr kumimoji="1" lang="ja-JP" altLang="en-US" smtClean="0"/>
              <a:t>‹#›</a:t>
            </a:fld>
            <a:endParaRPr kumimoji="1" lang="ja-JP" alt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1907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F6E7A7-CF1A-4608-887C-7331A64FD964}" type="datetimeFigureOut">
              <a:rPr kumimoji="1" lang="ja-JP" altLang="en-US" smtClean="0"/>
              <a:t>2022/12/26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FF79E-BEE1-440A-97BC-386368CBFC25}" type="slidenum">
              <a:rPr kumimoji="1" lang="ja-JP" altLang="en-US" smtClean="0"/>
              <a:t>‹#›</a:t>
            </a:fld>
            <a:endParaRPr kumimoji="1" lang="ja-JP" alt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5964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6F6E7A7-CF1A-4608-887C-7331A64FD964}" type="datetimeFigureOut">
              <a:rPr kumimoji="1" lang="ja-JP" altLang="en-US" smtClean="0"/>
              <a:t>2022/12/26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FFF79E-BEE1-440A-97BC-386368CBFC25}" type="slidenum">
              <a:rPr kumimoji="1" lang="ja-JP" altLang="en-US" smtClean="0"/>
              <a:t>‹#›</a:t>
            </a:fld>
            <a:endParaRPr kumimoji="1" lang="ja-JP" alt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01301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6F6E7A7-CF1A-4608-887C-7331A64FD964}" type="datetimeFigureOut">
              <a:rPr kumimoji="1" lang="ja-JP" altLang="en-US" smtClean="0"/>
              <a:t>2022/12/26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9FFF79E-BEE1-440A-97BC-386368CBFC25}" type="slidenum">
              <a:rPr kumimoji="1" lang="ja-JP" altLang="en-US" smtClean="0"/>
              <a:t>‹#›</a:t>
            </a:fld>
            <a:endParaRPr kumimoji="1" lang="ja-JP" alt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3750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6F6E7A7-CF1A-4608-887C-7331A64FD964}" type="datetimeFigureOut">
              <a:rPr kumimoji="1" lang="ja-JP" altLang="en-US" smtClean="0"/>
              <a:t>2022/12/26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9FFF79E-BEE1-440A-97BC-386368CBFC25}" type="slidenum">
              <a:rPr kumimoji="1" lang="ja-JP" altLang="en-US" smtClean="0"/>
              <a:t>‹#›</a:t>
            </a:fld>
            <a:endParaRPr kumimoji="1" lang="ja-JP" alt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04235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6E7A7-CF1A-4608-887C-7331A64FD964}" type="datetimeFigureOut">
              <a:rPr kumimoji="1" lang="ja-JP" altLang="en-US" smtClean="0"/>
              <a:t>2022/12/26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9FFF79E-BEE1-440A-97BC-386368CBFC25}" type="slidenum">
              <a:rPr kumimoji="1" lang="ja-JP" altLang="en-US" smtClean="0"/>
              <a:t>‹#›</a:t>
            </a:fld>
            <a:endParaRPr kumimoji="1" lang="ja-JP" altLang="en-US"/>
          </a:p>
        </p:txBody>
      </p:sp>
    </p:spTree>
    <p:extLst>
      <p:ext uri="{BB962C8B-B14F-4D97-AF65-F5344CB8AC3E}">
        <p14:creationId xmlns:p14="http://schemas.microsoft.com/office/powerpoint/2010/main" val="181113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F6E7A7-CF1A-4608-887C-7331A64FD964}" type="datetimeFigureOut">
              <a:rPr kumimoji="1" lang="ja-JP" altLang="en-US" smtClean="0"/>
              <a:t>2022/12/26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FFF79E-BEE1-440A-97BC-386368CBFC25}" type="slidenum">
              <a:rPr kumimoji="1" lang="ja-JP" altLang="en-US" smtClean="0"/>
              <a:t>‹#›</a:t>
            </a:fld>
            <a:endParaRPr kumimoji="1" lang="ja-JP" alt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2609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6F6E7A7-CF1A-4608-887C-7331A64FD964}" type="datetimeFigureOut">
              <a:rPr kumimoji="1" lang="ja-JP" altLang="en-US" smtClean="0"/>
              <a:t>2022/12/26</a:t>
            </a:fld>
            <a:endParaRPr kumimoji="1" lang="ja-JP" altLang="en-US"/>
          </a:p>
        </p:txBody>
      </p:sp>
      <p:sp>
        <p:nvSpPr>
          <p:cNvPr id="6" name="Footer Placeholder 5"/>
          <p:cNvSpPr>
            <a:spLocks noGrp="1"/>
          </p:cNvSpPr>
          <p:nvPr>
            <p:ph type="ftr" sz="quarter" idx="11"/>
          </p:nvPr>
        </p:nvSpPr>
        <p:spPr>
          <a:xfrm>
            <a:off x="1447382" y="318640"/>
            <a:ext cx="5541004" cy="320931"/>
          </a:xfrm>
        </p:spPr>
        <p:txBody>
          <a:bodyPr/>
          <a:lstStyle/>
          <a:p>
            <a:endParaRPr kumimoji="1" lang="ja-JP" altLang="en-US"/>
          </a:p>
        </p:txBody>
      </p:sp>
      <p:sp>
        <p:nvSpPr>
          <p:cNvPr id="7" name="Slide Number Placeholder 6"/>
          <p:cNvSpPr>
            <a:spLocks noGrp="1"/>
          </p:cNvSpPr>
          <p:nvPr>
            <p:ph type="sldNum" sz="quarter" idx="12"/>
          </p:nvPr>
        </p:nvSpPr>
        <p:spPr/>
        <p:txBody>
          <a:bodyPr/>
          <a:lstStyle/>
          <a:p>
            <a:fld id="{39FFF79E-BEE1-440A-97BC-386368CBFC25}" type="slidenum">
              <a:rPr kumimoji="1" lang="ja-JP" altLang="en-US" smtClean="0"/>
              <a:t>‹#›</a:t>
            </a:fld>
            <a:endParaRPr kumimoji="1" lang="ja-JP" alt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14765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6F6E7A7-CF1A-4608-887C-7331A64FD964}" type="datetimeFigureOut">
              <a:rPr kumimoji="1" lang="ja-JP" altLang="en-US" smtClean="0"/>
              <a:t>2022/12/26</a:t>
            </a:fld>
            <a:endParaRPr kumimoji="1" lang="ja-JP" alt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9FFF79E-BEE1-440A-97BC-386368CBFC25}" type="slidenum">
              <a:rPr kumimoji="1" lang="ja-JP" altLang="en-US" smtClean="0"/>
              <a:t>‹#›</a:t>
            </a:fld>
            <a:endParaRPr kumimoji="1" lang="ja-JP" alt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36842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C73BFC-4F23-84B5-DACC-726D3FE44036}"/>
              </a:ext>
            </a:extLst>
          </p:cNvPr>
          <p:cNvSpPr>
            <a:spLocks noGrp="1"/>
          </p:cNvSpPr>
          <p:nvPr>
            <p:ph type="title"/>
          </p:nvPr>
        </p:nvSpPr>
        <p:spPr/>
        <p:txBody>
          <a:bodyPr>
            <a:normAutofit fontScale="90000"/>
          </a:bodyPr>
          <a:lstStyle/>
          <a:p>
            <a:r>
              <a:rPr kumimoji="1" lang="ja-JP" altLang="en-US" sz="7300" b="1" dirty="0">
                <a:latin typeface="AR P丸ゴシック体M04" panose="020F0600000000000000" pitchFamily="50" charset="-128"/>
                <a:ea typeface="AR P丸ゴシック体M04" panose="020F0600000000000000" pitchFamily="50" charset="-128"/>
              </a:rPr>
              <a:t>「職業奉仕」の第一歩</a:t>
            </a:r>
            <a:br>
              <a:rPr kumimoji="1" lang="en-US" altLang="ja-JP" sz="4800" b="1" dirty="0">
                <a:latin typeface="AR P勘亭流H" panose="03000900000000000000" pitchFamily="66" charset="-128"/>
                <a:ea typeface="AR P勘亭流H" panose="03000900000000000000" pitchFamily="66" charset="-128"/>
              </a:rPr>
            </a:br>
            <a:br>
              <a:rPr kumimoji="1" lang="en-US" altLang="ja-JP" dirty="0"/>
            </a:br>
            <a:endParaRPr kumimoji="1" lang="ja-JP" altLang="en-US" dirty="0"/>
          </a:p>
        </p:txBody>
      </p:sp>
      <p:sp>
        <p:nvSpPr>
          <p:cNvPr id="3" name="字幕 2">
            <a:extLst>
              <a:ext uri="{FF2B5EF4-FFF2-40B4-BE49-F238E27FC236}">
                <a16:creationId xmlns:a16="http://schemas.microsoft.com/office/drawing/2014/main" id="{F7CCC6ED-B41A-D917-FD66-AF728F149ED0}"/>
              </a:ext>
            </a:extLst>
          </p:cNvPr>
          <p:cNvSpPr>
            <a:spLocks noGrp="1"/>
          </p:cNvSpPr>
          <p:nvPr>
            <p:ph sz="half" idx="1"/>
          </p:nvPr>
        </p:nvSpPr>
        <p:spPr/>
        <p:txBody>
          <a:bodyPr>
            <a:normAutofit/>
          </a:bodyPr>
          <a:lstStyle/>
          <a:p>
            <a:r>
              <a:rPr kumimoji="1" lang="en-US" altLang="ja-JP" sz="2400" b="1" dirty="0"/>
              <a:t>2022-23</a:t>
            </a:r>
            <a:r>
              <a:rPr kumimoji="1" lang="ja-JP" altLang="en-US" sz="2400" b="1" dirty="0"/>
              <a:t>　職業奉仕委員会</a:t>
            </a:r>
          </a:p>
        </p:txBody>
      </p:sp>
      <p:sp>
        <p:nvSpPr>
          <p:cNvPr id="4" name="コンテンツ プレースホルダー 3">
            <a:extLst>
              <a:ext uri="{FF2B5EF4-FFF2-40B4-BE49-F238E27FC236}">
                <a16:creationId xmlns:a16="http://schemas.microsoft.com/office/drawing/2014/main" id="{B52856DF-04E1-445E-9F63-0BC36FEAE662}"/>
              </a:ext>
            </a:extLst>
          </p:cNvPr>
          <p:cNvSpPr>
            <a:spLocks noGrp="1"/>
          </p:cNvSpPr>
          <p:nvPr>
            <p:ph sz="half" idx="2"/>
          </p:nvPr>
        </p:nvSpPr>
        <p:spPr>
          <a:xfrm>
            <a:off x="6413771" y="2017343"/>
            <a:ext cx="5102368" cy="3441520"/>
          </a:xfrm>
        </p:spPr>
        <p:txBody>
          <a:bodyPr/>
          <a:lstStyle/>
          <a:p>
            <a:pPr marL="0" indent="0">
              <a:buNone/>
            </a:pPr>
            <a:r>
              <a:rPr lang="ja-JP" altLang="en-US" b="1" dirty="0"/>
              <a:t>職業奉仕を伝えられますか？</a:t>
            </a:r>
            <a:endParaRPr lang="en-US" altLang="ja-JP" b="1" dirty="0"/>
          </a:p>
          <a:p>
            <a:pPr marL="0" indent="0">
              <a:buNone/>
            </a:pPr>
            <a:r>
              <a:rPr lang="ja-JP" altLang="en-US" b="1" dirty="0"/>
              <a:t>ロータリーの誕生と職業奉仕の導入</a:t>
            </a:r>
            <a:endParaRPr lang="en-US" altLang="ja-JP" b="1" dirty="0"/>
          </a:p>
          <a:p>
            <a:pPr marL="0" indent="0">
              <a:buNone/>
            </a:pPr>
            <a:r>
              <a:rPr lang="ja-JP" altLang="en-US" b="1" dirty="0"/>
              <a:t>ロータリーの行動規範・目的・四つテスト</a:t>
            </a:r>
            <a:endParaRPr lang="en-US" altLang="ja-JP" b="1" dirty="0"/>
          </a:p>
          <a:p>
            <a:pPr marL="0" indent="0">
              <a:buNone/>
            </a:pPr>
            <a:r>
              <a:rPr lang="ja-JP" altLang="en-US" b="1" dirty="0"/>
              <a:t>職に就かない人は会員では無い？？</a:t>
            </a:r>
            <a:endParaRPr lang="en-US" altLang="ja-JP" b="1" dirty="0"/>
          </a:p>
          <a:p>
            <a:pPr marL="0" indent="0">
              <a:buNone/>
            </a:pPr>
            <a:r>
              <a:rPr lang="ja-JP" altLang="en-US" b="1" dirty="0"/>
              <a:t>職業奉仕を実践、継承していくには？？</a:t>
            </a:r>
            <a:endParaRPr lang="en-US" altLang="ja-JP" b="1" dirty="0"/>
          </a:p>
          <a:p>
            <a:pPr marL="0" indent="0">
              <a:buNone/>
            </a:pPr>
            <a:endParaRPr lang="en-US" altLang="ja-JP" b="1"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en-US" altLang="ja-JP" dirty="0"/>
          </a:p>
          <a:p>
            <a:endParaRPr lang="ja-JP" altLang="en-US" dirty="0"/>
          </a:p>
        </p:txBody>
      </p:sp>
    </p:spTree>
    <p:extLst>
      <p:ext uri="{BB962C8B-B14F-4D97-AF65-F5344CB8AC3E}">
        <p14:creationId xmlns:p14="http://schemas.microsoft.com/office/powerpoint/2010/main" val="2745242007"/>
      </p:ext>
    </p:extLst>
  </p:cSld>
  <p:clrMapOvr>
    <a:masterClrMapping/>
  </p:clrMapOvr>
  <mc:AlternateContent xmlns:mc="http://schemas.openxmlformats.org/markup-compatibility/2006" xmlns:p14="http://schemas.microsoft.com/office/powerpoint/2010/main">
    <mc:Choice Requires="p14">
      <p:transition spd="slow" p14:dur="2000" advTm="4918"/>
    </mc:Choice>
    <mc:Fallback xmlns="">
      <p:transition spd="slow" advTm="49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4">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4">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p:cTn id="25"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4">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p:cTn id="31"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150618-1191-1C3A-24BB-FEB20E141EA5}"/>
              </a:ext>
            </a:extLst>
          </p:cNvPr>
          <p:cNvSpPr>
            <a:spLocks noGrp="1"/>
          </p:cNvSpPr>
          <p:nvPr>
            <p:ph type="title"/>
          </p:nvPr>
        </p:nvSpPr>
        <p:spPr/>
        <p:txBody>
          <a:bodyPr>
            <a:normAutofit/>
          </a:bodyPr>
          <a:lstStyle/>
          <a:p>
            <a:r>
              <a:rPr kumimoji="1" lang="ja-JP" altLang="en-US" b="1" dirty="0"/>
              <a:t>職業奉仕について</a:t>
            </a:r>
            <a:br>
              <a:rPr kumimoji="1" lang="en-US" altLang="ja-JP" b="1" dirty="0"/>
            </a:br>
            <a:r>
              <a:rPr lang="ja-JP" altLang="en-US" sz="1200" b="1" dirty="0"/>
              <a:t>①よく理解している　</a:t>
            </a:r>
            <a:r>
              <a:rPr lang="en-US" altLang="ja-JP" sz="1200" b="1" dirty="0"/>
              <a:t>15</a:t>
            </a:r>
            <a:r>
              <a:rPr lang="ja-JP" altLang="en-US" sz="1200" b="1" dirty="0"/>
              <a:t>％　　②理解しているが上手く説明出来ない</a:t>
            </a:r>
            <a:r>
              <a:rPr lang="en-US" altLang="ja-JP" sz="1200" b="1" dirty="0"/>
              <a:t>59</a:t>
            </a:r>
            <a:r>
              <a:rPr lang="ja-JP" altLang="en-US" sz="1200" b="1" dirty="0"/>
              <a:t>％　③難しくて理解出来ない</a:t>
            </a:r>
            <a:r>
              <a:rPr lang="en-US" altLang="ja-JP" sz="1200" b="1" dirty="0"/>
              <a:t>19%</a:t>
            </a:r>
            <a:br>
              <a:rPr lang="en-US" altLang="ja-JP" sz="1200" b="1" dirty="0"/>
            </a:br>
            <a:r>
              <a:rPr lang="en-US" altLang="ja-JP" sz="1200" b="1" dirty="0"/>
              <a:t>2021-22</a:t>
            </a:r>
            <a:r>
              <a:rPr lang="ja-JP" altLang="en-US" sz="1200" b="1" dirty="0"/>
              <a:t>年度　地区研修協議会でのアンケート</a:t>
            </a:r>
            <a:endParaRPr kumimoji="1" lang="ja-JP" altLang="en-US" b="1" dirty="0"/>
          </a:p>
        </p:txBody>
      </p:sp>
      <p:graphicFrame>
        <p:nvGraphicFramePr>
          <p:cNvPr id="7" name="コンテンツ プレースホルダー 6">
            <a:extLst>
              <a:ext uri="{FF2B5EF4-FFF2-40B4-BE49-F238E27FC236}">
                <a16:creationId xmlns:a16="http://schemas.microsoft.com/office/drawing/2014/main" id="{08CF3877-5A28-4FF4-BBE2-10465AA3296C}"/>
              </a:ext>
            </a:extLst>
          </p:cNvPr>
          <p:cNvGraphicFramePr>
            <a:graphicFrameLocks noGrp="1"/>
          </p:cNvGraphicFramePr>
          <p:nvPr>
            <p:ph idx="1"/>
            <p:extLst>
              <p:ext uri="{D42A27DB-BD31-4B8C-83A1-F6EECF244321}">
                <p14:modId xmlns:p14="http://schemas.microsoft.com/office/powerpoint/2010/main" val="1396534744"/>
              </p:ext>
            </p:extLst>
          </p:nvPr>
        </p:nvGraphicFramePr>
        <p:xfrm>
          <a:off x="1450975" y="2016125"/>
          <a:ext cx="9604375" cy="36137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49770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004DB8-803C-818F-A518-0CB90D39BB79}"/>
              </a:ext>
            </a:extLst>
          </p:cNvPr>
          <p:cNvSpPr>
            <a:spLocks noGrp="1"/>
          </p:cNvSpPr>
          <p:nvPr>
            <p:ph type="title"/>
          </p:nvPr>
        </p:nvSpPr>
        <p:spPr/>
        <p:txBody>
          <a:bodyPr>
            <a:normAutofit fontScale="90000"/>
          </a:bodyPr>
          <a:lstStyle/>
          <a:p>
            <a:r>
              <a:rPr kumimoji="1" lang="ja-JP" altLang="en-US" b="1" dirty="0"/>
              <a:t>職業奉仕ついて知りたい事</a:t>
            </a:r>
            <a:br>
              <a:rPr kumimoji="1" lang="en-US" altLang="ja-JP" b="1" dirty="0"/>
            </a:br>
            <a:r>
              <a:rPr kumimoji="1" lang="ja-JP" altLang="en-US" sz="1200" dirty="0"/>
              <a:t>①ロータリーの歴史と「職業奉仕」について　</a:t>
            </a:r>
            <a:r>
              <a:rPr kumimoji="1" lang="en-US" altLang="ja-JP" sz="1200" dirty="0"/>
              <a:t>22</a:t>
            </a:r>
            <a:r>
              <a:rPr kumimoji="1" lang="ja-JP" altLang="en-US" sz="1200" dirty="0"/>
              <a:t>％　②職業奉仕の目的について　</a:t>
            </a:r>
            <a:r>
              <a:rPr kumimoji="1" lang="en-US" altLang="ja-JP" sz="1200" dirty="0"/>
              <a:t>18</a:t>
            </a:r>
            <a:r>
              <a:rPr kumimoji="1" lang="ja-JP" altLang="en-US" sz="1200" dirty="0"/>
              <a:t>％　</a:t>
            </a:r>
            <a:br>
              <a:rPr kumimoji="1" lang="en-US" altLang="ja-JP" sz="1200" dirty="0"/>
            </a:br>
            <a:r>
              <a:rPr kumimoji="1" lang="ja-JP" altLang="en-US" sz="1200" dirty="0"/>
              <a:t>③職業奉仕をクラブで説明する方法について　</a:t>
            </a:r>
            <a:r>
              <a:rPr kumimoji="1" lang="en-US" altLang="ja-JP" sz="1200" dirty="0"/>
              <a:t>31</a:t>
            </a:r>
            <a:r>
              <a:rPr kumimoji="1" lang="ja-JP" altLang="en-US" sz="1200" dirty="0"/>
              <a:t>％　④職業奉仕の実践について　</a:t>
            </a:r>
            <a:r>
              <a:rPr kumimoji="1" lang="en-US" altLang="ja-JP" sz="1200" dirty="0"/>
              <a:t>24</a:t>
            </a:r>
            <a:r>
              <a:rPr kumimoji="1" lang="ja-JP" altLang="en-US" sz="1200" dirty="0"/>
              <a:t>％　　⑤その他　</a:t>
            </a:r>
            <a:r>
              <a:rPr kumimoji="1" lang="en-US" altLang="ja-JP" sz="1200" dirty="0"/>
              <a:t>5</a:t>
            </a:r>
            <a:r>
              <a:rPr kumimoji="1" lang="ja-JP" altLang="en-US" sz="1200" dirty="0"/>
              <a:t>％</a:t>
            </a:r>
            <a:br>
              <a:rPr kumimoji="1" lang="en-US" altLang="ja-JP" sz="1200" dirty="0"/>
            </a:br>
            <a:endParaRPr kumimoji="1" lang="ja-JP" altLang="en-US" dirty="0"/>
          </a:p>
        </p:txBody>
      </p:sp>
      <p:graphicFrame>
        <p:nvGraphicFramePr>
          <p:cNvPr id="4" name="コンテンツ プレースホルダー 3">
            <a:extLst>
              <a:ext uri="{FF2B5EF4-FFF2-40B4-BE49-F238E27FC236}">
                <a16:creationId xmlns:a16="http://schemas.microsoft.com/office/drawing/2014/main" id="{EA9C3344-1282-4ACF-910A-9065BC969FC2}"/>
              </a:ext>
            </a:extLst>
          </p:cNvPr>
          <p:cNvGraphicFramePr>
            <a:graphicFrameLocks noGrp="1"/>
          </p:cNvGraphicFramePr>
          <p:nvPr>
            <p:ph idx="1"/>
            <p:extLst>
              <p:ext uri="{D42A27DB-BD31-4B8C-83A1-F6EECF244321}">
                <p14:modId xmlns:p14="http://schemas.microsoft.com/office/powerpoint/2010/main" val="3404429827"/>
              </p:ext>
            </p:extLst>
          </p:nvPr>
        </p:nvGraphicFramePr>
        <p:xfrm>
          <a:off x="1451579" y="1797465"/>
          <a:ext cx="9604375" cy="34496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25265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7FB59F-3D82-287E-B542-FFAC0DD711EF}"/>
              </a:ext>
            </a:extLst>
          </p:cNvPr>
          <p:cNvSpPr>
            <a:spLocks noGrp="1"/>
          </p:cNvSpPr>
          <p:nvPr>
            <p:ph type="title"/>
          </p:nvPr>
        </p:nvSpPr>
        <p:spPr/>
        <p:txBody>
          <a:bodyPr/>
          <a:lstStyle/>
          <a:p>
            <a:r>
              <a:rPr kumimoji="1" lang="ja-JP" altLang="en-US" b="1" dirty="0">
                <a:latin typeface="AR P丸ゴシック体M04" panose="020F0600000000000000" pitchFamily="50" charset="-128"/>
                <a:ea typeface="AR P丸ゴシック体M04" panose="020F0600000000000000" pitchFamily="50" charset="-128"/>
              </a:rPr>
              <a:t>ロータリーの誕生と職業奉仕の理念の導入</a:t>
            </a:r>
          </a:p>
        </p:txBody>
      </p:sp>
      <p:sp>
        <p:nvSpPr>
          <p:cNvPr id="4" name="コンテンツ プレースホルダー 3">
            <a:extLst>
              <a:ext uri="{FF2B5EF4-FFF2-40B4-BE49-F238E27FC236}">
                <a16:creationId xmlns:a16="http://schemas.microsoft.com/office/drawing/2014/main" id="{C1457B3E-A706-56A3-388D-441E2A3020FD}"/>
              </a:ext>
            </a:extLst>
          </p:cNvPr>
          <p:cNvSpPr>
            <a:spLocks noGrp="1"/>
          </p:cNvSpPr>
          <p:nvPr>
            <p:ph idx="1"/>
          </p:nvPr>
        </p:nvSpPr>
        <p:spPr/>
        <p:txBody>
          <a:bodyPr/>
          <a:lstStyle/>
          <a:p>
            <a:r>
              <a:rPr kumimoji="1" lang="en-US" altLang="ja-JP" sz="2000" b="1" dirty="0">
                <a:latin typeface="AR P丸ゴシック体M04" panose="020F0600000000000000" pitchFamily="50" charset="-128"/>
                <a:ea typeface="AR P丸ゴシック体M04" panose="020F0600000000000000" pitchFamily="50" charset="-128"/>
              </a:rPr>
              <a:t>1905</a:t>
            </a:r>
            <a:r>
              <a:rPr kumimoji="1" lang="ja-JP" altLang="en-US" sz="2000" b="1" dirty="0">
                <a:latin typeface="AR P丸ゴシック体M04" panose="020F0600000000000000" pitchFamily="50" charset="-128"/>
                <a:ea typeface="AR P丸ゴシック体M04" panose="020F0600000000000000" pitchFamily="50" charset="-128"/>
              </a:rPr>
              <a:t>年　ポールハリスを含む</a:t>
            </a:r>
            <a:r>
              <a:rPr kumimoji="1" lang="en-US" altLang="ja-JP" sz="2000" b="1" dirty="0">
                <a:latin typeface="AR P丸ゴシック体M04" panose="020F0600000000000000" pitchFamily="50" charset="-128"/>
                <a:ea typeface="AR P丸ゴシック体M04" panose="020F0600000000000000" pitchFamily="50" charset="-128"/>
              </a:rPr>
              <a:t>4</a:t>
            </a:r>
            <a:r>
              <a:rPr kumimoji="1" lang="ja-JP" altLang="en-US" sz="2000" b="1" dirty="0">
                <a:latin typeface="AR P丸ゴシック体M04" panose="020F0600000000000000" pitchFamily="50" charset="-128"/>
                <a:ea typeface="AR P丸ゴシック体M04" panose="020F0600000000000000" pitchFamily="50" charset="-128"/>
              </a:rPr>
              <a:t>人でシカゴにて始まる。相談できる友人を得るためにクラブを作る</a:t>
            </a:r>
            <a:endParaRPr kumimoji="1" lang="en-US" altLang="ja-JP" sz="2000" b="1" dirty="0">
              <a:latin typeface="AR P丸ゴシック体M04" panose="020F0600000000000000" pitchFamily="50" charset="-128"/>
              <a:ea typeface="AR P丸ゴシック体M04" panose="020F0600000000000000" pitchFamily="50" charset="-128"/>
            </a:endParaRPr>
          </a:p>
          <a:p>
            <a:r>
              <a:rPr lang="ja-JP" altLang="en-US" sz="2000" b="1" dirty="0">
                <a:latin typeface="AR P丸ゴシック体M04" panose="020F0600000000000000" pitchFamily="50" charset="-128"/>
                <a:ea typeface="AR P丸ゴシック体M04" panose="020F0600000000000000" pitchFamily="50" charset="-128"/>
              </a:rPr>
              <a:t>職業を通じて互恵取引、相互扶助と親睦を目的とするようになった。</a:t>
            </a:r>
            <a:endParaRPr lang="en-US" altLang="ja-JP" sz="2000" b="1" dirty="0">
              <a:latin typeface="AR P丸ゴシック体M04" panose="020F0600000000000000" pitchFamily="50" charset="-128"/>
              <a:ea typeface="AR P丸ゴシック体M04" panose="020F0600000000000000" pitchFamily="50" charset="-128"/>
            </a:endParaRPr>
          </a:p>
          <a:p>
            <a:r>
              <a:rPr kumimoji="1" lang="ja-JP" altLang="en-US" sz="2000" b="1" dirty="0">
                <a:latin typeface="AR P丸ゴシック体M04" panose="020F0600000000000000" pitchFamily="50" charset="-128"/>
                <a:ea typeface="AR P丸ゴシック体M04" panose="020F0600000000000000" pitchFamily="50" charset="-128"/>
              </a:rPr>
              <a:t>会員同士の信頼と信用　安心して商売が出来る</a:t>
            </a:r>
            <a:endParaRPr kumimoji="1" lang="en-US" altLang="ja-JP" sz="2000" b="1" dirty="0">
              <a:latin typeface="AR P丸ゴシック体M04" panose="020F0600000000000000" pitchFamily="50" charset="-128"/>
              <a:ea typeface="AR P丸ゴシック体M04" panose="020F0600000000000000" pitchFamily="50" charset="-128"/>
            </a:endParaRPr>
          </a:p>
          <a:p>
            <a:r>
              <a:rPr lang="ja-JP" altLang="en-US" b="1" dirty="0">
                <a:latin typeface="AR P丸ゴシック体M04" panose="020F0600000000000000" pitchFamily="50" charset="-128"/>
                <a:ea typeface="AR P丸ゴシック体M04" panose="020F0600000000000000" pitchFamily="50" charset="-128"/>
              </a:rPr>
              <a:t>ロータリークラブに入会すれば、信用できる商売が出来るので「クラブに入会すれば金儲けが出来る」？？</a:t>
            </a:r>
            <a:endParaRPr lang="en-US" altLang="ja-JP" b="1" dirty="0">
              <a:latin typeface="AR P丸ゴシック体M04" panose="020F0600000000000000" pitchFamily="50" charset="-128"/>
              <a:ea typeface="AR P丸ゴシック体M04" panose="020F0600000000000000" pitchFamily="50" charset="-128"/>
            </a:endParaRPr>
          </a:p>
          <a:p>
            <a:r>
              <a:rPr lang="ja-JP" altLang="en-US" b="1" dirty="0">
                <a:latin typeface="AR P丸ゴシック体M04" panose="020F0600000000000000" pitchFamily="50" charset="-128"/>
                <a:ea typeface="AR P丸ゴシック体M04" panose="020F0600000000000000" pitchFamily="50" charset="-128"/>
              </a:rPr>
              <a:t>相互扶助、互恵取引から多くの人達の共感を得る事を目的に大きく方向転換</a:t>
            </a:r>
            <a:endParaRPr lang="en-US" altLang="ja-JP" b="1" dirty="0">
              <a:latin typeface="AR P丸ゴシック体M04" panose="020F0600000000000000" pitchFamily="50" charset="-128"/>
              <a:ea typeface="AR P丸ゴシック体M04" panose="020F0600000000000000" pitchFamily="50" charset="-128"/>
            </a:endParaRPr>
          </a:p>
          <a:p>
            <a:endParaRPr lang="ja-JP" altLang="en-US" dirty="0">
              <a:latin typeface="AR P丸ゴシック体M04" panose="020F0600000000000000" pitchFamily="50" charset="-128"/>
              <a:ea typeface="AR P丸ゴシック体M04" panose="020F0600000000000000" pitchFamily="50" charset="-128"/>
            </a:endParaRPr>
          </a:p>
        </p:txBody>
      </p:sp>
    </p:spTree>
    <p:extLst>
      <p:ext uri="{BB962C8B-B14F-4D97-AF65-F5344CB8AC3E}">
        <p14:creationId xmlns:p14="http://schemas.microsoft.com/office/powerpoint/2010/main" val="689395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p:cTn id="13" dur="10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4">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4">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4">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p:cTn id="19"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4">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4">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p:cTn id="25"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4">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4">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4">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p:cTn id="31"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4">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4">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CA525E-39E8-4B60-F9EF-1574F7B181A5}"/>
              </a:ext>
            </a:extLst>
          </p:cNvPr>
          <p:cNvSpPr>
            <a:spLocks noGrp="1"/>
          </p:cNvSpPr>
          <p:nvPr>
            <p:ph type="title"/>
          </p:nvPr>
        </p:nvSpPr>
        <p:spPr/>
        <p:txBody>
          <a:bodyPr/>
          <a:lstStyle/>
          <a:p>
            <a:r>
              <a:rPr lang="ja-JP" altLang="en-US" dirty="0">
                <a:latin typeface="AR P丸ゴシック体M04" panose="020F0600000000000000" pitchFamily="50" charset="-128"/>
                <a:ea typeface="AR P丸ゴシック体M04" panose="020F0600000000000000" pitchFamily="50" charset="-128"/>
              </a:rPr>
              <a:t>ロータリーの目的</a:t>
            </a:r>
            <a:br>
              <a:rPr kumimoji="1" lang="en-US" altLang="ja-JP" dirty="0">
                <a:latin typeface="AR P丸ゴシック体M04" panose="020F0600000000000000" pitchFamily="50" charset="-128"/>
                <a:ea typeface="AR P丸ゴシック体M04" panose="020F0600000000000000" pitchFamily="50" charset="-128"/>
              </a:rPr>
            </a:br>
            <a:endParaRPr kumimoji="1" lang="ja-JP" altLang="en-US" dirty="0">
              <a:latin typeface="AR P丸ゴシック体M04" panose="020F0600000000000000" pitchFamily="50" charset="-128"/>
              <a:ea typeface="AR P丸ゴシック体M04" panose="020F0600000000000000" pitchFamily="50" charset="-128"/>
            </a:endParaRPr>
          </a:p>
        </p:txBody>
      </p:sp>
      <p:sp>
        <p:nvSpPr>
          <p:cNvPr id="3" name="コンテンツ プレースホルダー 2">
            <a:extLst>
              <a:ext uri="{FF2B5EF4-FFF2-40B4-BE49-F238E27FC236}">
                <a16:creationId xmlns:a16="http://schemas.microsoft.com/office/drawing/2014/main" id="{DCCF89DC-E711-0D9F-DC8B-7EC924B62BA3}"/>
              </a:ext>
            </a:extLst>
          </p:cNvPr>
          <p:cNvSpPr>
            <a:spLocks noGrp="1"/>
          </p:cNvSpPr>
          <p:nvPr>
            <p:ph idx="1"/>
          </p:nvPr>
        </p:nvSpPr>
        <p:spPr/>
        <p:txBody>
          <a:bodyPr>
            <a:normAutofit lnSpcReduction="10000"/>
          </a:bodyPr>
          <a:lstStyle/>
          <a:p>
            <a:pPr algn="l"/>
            <a:r>
              <a:rPr lang="ja-JP" altLang="en-US" b="1" i="0" dirty="0">
                <a:solidFill>
                  <a:srgbClr val="111111"/>
                </a:solidFill>
                <a:effectLst/>
                <a:latin typeface="AR P丸ゴシック体M04" panose="020F0600000000000000" pitchFamily="50" charset="-128"/>
                <a:ea typeface="AR P丸ゴシック体M04" panose="020F0600000000000000" pitchFamily="50" charset="-128"/>
              </a:rPr>
              <a:t>ロータリーの目的</a:t>
            </a:r>
          </a:p>
          <a:p>
            <a:pPr algn="l">
              <a:buFont typeface="+mj-lt"/>
              <a:buAutoNum type="arabicPeriod"/>
            </a:pPr>
            <a:r>
              <a:rPr lang="ja-JP" altLang="en-US" b="1" i="0" dirty="0">
                <a:solidFill>
                  <a:srgbClr val="111111"/>
                </a:solidFill>
                <a:effectLst/>
                <a:latin typeface="AR P丸ゴシック体M04" panose="020F0600000000000000" pitchFamily="50" charset="-128"/>
                <a:ea typeface="AR P丸ゴシック体M04" panose="020F0600000000000000" pitchFamily="50" charset="-128"/>
              </a:rPr>
              <a:t>知り合いを広めることによって奉仕の機会とすること。</a:t>
            </a:r>
          </a:p>
          <a:p>
            <a:pPr algn="l">
              <a:buFont typeface="+mj-lt"/>
              <a:buAutoNum type="arabicPeriod"/>
            </a:pPr>
            <a:r>
              <a:rPr lang="ja-JP" altLang="en-US" b="1" i="0" dirty="0">
                <a:solidFill>
                  <a:srgbClr val="111111"/>
                </a:solidFill>
                <a:effectLst/>
                <a:latin typeface="AR P丸ゴシック体M04" panose="020F0600000000000000" pitchFamily="50" charset="-128"/>
                <a:ea typeface="AR P丸ゴシック体M04" panose="020F0600000000000000" pitchFamily="50" charset="-128"/>
              </a:rPr>
              <a:t>職業上の高い倫理基準を保ち、役立つ仕事はすべて価値あるものと認識し、社会に奉仕する機会としてロータリアン各自の職業を高潔なものにすること。</a:t>
            </a:r>
          </a:p>
          <a:p>
            <a:pPr algn="l">
              <a:buFont typeface="+mj-lt"/>
              <a:buAutoNum type="arabicPeriod"/>
            </a:pPr>
            <a:r>
              <a:rPr lang="ja-JP" altLang="en-US" b="1" i="0" dirty="0">
                <a:solidFill>
                  <a:srgbClr val="111111"/>
                </a:solidFill>
                <a:effectLst/>
                <a:latin typeface="AR P丸ゴシック体M04" panose="020F0600000000000000" pitchFamily="50" charset="-128"/>
                <a:ea typeface="AR P丸ゴシック体M04" panose="020F0600000000000000" pitchFamily="50" charset="-128"/>
              </a:rPr>
              <a:t>ロータリアン一人一人が、個人として、また事業および社会生活において、日々、奉仕の理念を実践すること。</a:t>
            </a:r>
          </a:p>
          <a:p>
            <a:pPr algn="l">
              <a:buFont typeface="+mj-lt"/>
              <a:buAutoNum type="arabicPeriod"/>
            </a:pPr>
            <a:r>
              <a:rPr lang="ja-JP" altLang="en-US" b="1" i="0" dirty="0">
                <a:solidFill>
                  <a:srgbClr val="111111"/>
                </a:solidFill>
                <a:effectLst/>
                <a:latin typeface="AR P丸ゴシック体M04" panose="020F0600000000000000" pitchFamily="50" charset="-128"/>
                <a:ea typeface="AR P丸ゴシック体M04" panose="020F0600000000000000" pitchFamily="50" charset="-128"/>
              </a:rPr>
              <a:t>奉仕の理念で結ばれた職業人が、世界的ネットワークを通じて、国際理解、親善、平和を推進すること。</a:t>
            </a:r>
            <a:endParaRPr lang="en-US" altLang="ja-JP" b="1" i="0" dirty="0">
              <a:solidFill>
                <a:srgbClr val="111111"/>
              </a:solidFill>
              <a:effectLst/>
              <a:latin typeface="AR P丸ゴシック体M04" panose="020F0600000000000000" pitchFamily="50" charset="-128"/>
              <a:ea typeface="AR P丸ゴシック体M04" panose="020F0600000000000000" pitchFamily="50" charset="-128"/>
            </a:endParaRPr>
          </a:p>
          <a:p>
            <a:endParaRPr kumimoji="1" lang="ja-JP" altLang="en-US" dirty="0"/>
          </a:p>
        </p:txBody>
      </p:sp>
    </p:spTree>
    <p:extLst>
      <p:ext uri="{BB962C8B-B14F-4D97-AF65-F5344CB8AC3E}">
        <p14:creationId xmlns:p14="http://schemas.microsoft.com/office/powerpoint/2010/main" val="1670040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6A78B-C1BD-2D8C-75CF-EFBF9431BBBB}"/>
              </a:ext>
            </a:extLst>
          </p:cNvPr>
          <p:cNvSpPr>
            <a:spLocks noGrp="1"/>
          </p:cNvSpPr>
          <p:nvPr>
            <p:ph type="title"/>
          </p:nvPr>
        </p:nvSpPr>
        <p:spPr/>
        <p:txBody>
          <a:bodyPr/>
          <a:lstStyle/>
          <a:p>
            <a:r>
              <a:rPr kumimoji="1" lang="ja-JP" altLang="en-US" dirty="0">
                <a:latin typeface="AR P丸ゴシック体M04" panose="020F0600000000000000" pitchFamily="50" charset="-128"/>
                <a:ea typeface="AR P丸ゴシック体M04" panose="020F0600000000000000" pitchFamily="50" charset="-128"/>
              </a:rPr>
              <a:t>四つのテスト</a:t>
            </a:r>
          </a:p>
        </p:txBody>
      </p:sp>
      <p:sp>
        <p:nvSpPr>
          <p:cNvPr id="3" name="コンテンツ プレースホルダー 2">
            <a:extLst>
              <a:ext uri="{FF2B5EF4-FFF2-40B4-BE49-F238E27FC236}">
                <a16:creationId xmlns:a16="http://schemas.microsoft.com/office/drawing/2014/main" id="{2073064E-ABC1-8F87-99DF-94DDAE6432FA}"/>
              </a:ext>
            </a:extLst>
          </p:cNvPr>
          <p:cNvSpPr>
            <a:spLocks noGrp="1"/>
          </p:cNvSpPr>
          <p:nvPr>
            <p:ph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1" i="0" dirty="0">
                <a:solidFill>
                  <a:srgbClr val="000000"/>
                </a:solidFill>
                <a:effectLst/>
                <a:latin typeface="AR P丸ゴシック体M04" panose="020F0600000000000000" pitchFamily="50" charset="-128"/>
                <a:ea typeface="AR P丸ゴシック体M04" panose="020F0600000000000000" pitchFamily="50" charset="-128"/>
              </a:rPr>
              <a:t>四つのテスト</a:t>
            </a:r>
          </a:p>
          <a:p>
            <a:pPr algn="l" rtl="0">
              <a:buFont typeface="+mj-lt"/>
              <a:buAutoNum type="arabicPeriod"/>
            </a:pPr>
            <a:r>
              <a:rPr lang="ja-JP" altLang="en-US" sz="2800" b="0" i="0" dirty="0">
                <a:solidFill>
                  <a:srgbClr val="000000"/>
                </a:solidFill>
                <a:effectLst/>
                <a:latin typeface="AR P丸ゴシック体M04" panose="020F0600000000000000" pitchFamily="50" charset="-128"/>
                <a:ea typeface="AR P丸ゴシック体M04" panose="020F0600000000000000" pitchFamily="50" charset="-128"/>
              </a:rPr>
              <a:t>真実かどうか</a:t>
            </a:r>
          </a:p>
          <a:p>
            <a:pPr algn="l" rtl="0">
              <a:buFont typeface="+mj-lt"/>
              <a:buAutoNum type="arabicPeriod"/>
            </a:pPr>
            <a:r>
              <a:rPr lang="ja-JP" altLang="en-US" sz="2800" b="0" i="0" dirty="0">
                <a:solidFill>
                  <a:srgbClr val="000000"/>
                </a:solidFill>
                <a:effectLst/>
                <a:latin typeface="AR P丸ゴシック体M04" panose="020F0600000000000000" pitchFamily="50" charset="-128"/>
                <a:ea typeface="AR P丸ゴシック体M04" panose="020F0600000000000000" pitchFamily="50" charset="-128"/>
              </a:rPr>
              <a:t>みんなに公平か</a:t>
            </a:r>
          </a:p>
          <a:p>
            <a:pPr algn="l" rtl="0">
              <a:buFont typeface="+mj-lt"/>
              <a:buAutoNum type="arabicPeriod"/>
            </a:pPr>
            <a:r>
              <a:rPr lang="ja-JP" altLang="en-US" sz="2800" b="0" i="0" dirty="0">
                <a:solidFill>
                  <a:srgbClr val="000000"/>
                </a:solidFill>
                <a:effectLst/>
                <a:latin typeface="AR P丸ゴシック体M04" panose="020F0600000000000000" pitchFamily="50" charset="-128"/>
                <a:ea typeface="AR P丸ゴシック体M04" panose="020F0600000000000000" pitchFamily="50" charset="-128"/>
              </a:rPr>
              <a:t>好意と友情を深めるか</a:t>
            </a:r>
          </a:p>
          <a:p>
            <a:pPr algn="l" rtl="0">
              <a:buFont typeface="+mj-lt"/>
              <a:buAutoNum type="arabicPeriod"/>
            </a:pPr>
            <a:r>
              <a:rPr lang="ja-JP" altLang="en-US" sz="2800" b="0" i="0" dirty="0">
                <a:solidFill>
                  <a:srgbClr val="000000"/>
                </a:solidFill>
                <a:effectLst/>
                <a:latin typeface="AR P丸ゴシック体M04" panose="020F0600000000000000" pitchFamily="50" charset="-128"/>
                <a:ea typeface="AR P丸ゴシック体M04" panose="020F0600000000000000" pitchFamily="50" charset="-128"/>
              </a:rPr>
              <a:t>みんなのためになるかどうか</a:t>
            </a:r>
            <a:endParaRPr lang="en-US" altLang="ja-JP" sz="2800" b="0" i="0" dirty="0">
              <a:solidFill>
                <a:srgbClr val="000000"/>
              </a:solidFill>
              <a:effectLst/>
              <a:latin typeface="AR P丸ゴシック体M04" panose="020F0600000000000000" pitchFamily="50" charset="-128"/>
              <a:ea typeface="AR P丸ゴシック体M04" panose="020F0600000000000000" pitchFamily="50" charset="-128"/>
            </a:endParaRPr>
          </a:p>
          <a:p>
            <a:endParaRPr kumimoji="1" lang="ja-JP" altLang="en-US" dirty="0"/>
          </a:p>
        </p:txBody>
      </p:sp>
    </p:spTree>
    <p:extLst>
      <p:ext uri="{BB962C8B-B14F-4D97-AF65-F5344CB8AC3E}">
        <p14:creationId xmlns:p14="http://schemas.microsoft.com/office/powerpoint/2010/main" val="3873498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FF7E8D-9201-CB5C-CDBE-24CB348BC532}"/>
              </a:ext>
            </a:extLst>
          </p:cNvPr>
          <p:cNvSpPr>
            <a:spLocks noGrp="1"/>
          </p:cNvSpPr>
          <p:nvPr>
            <p:ph type="title"/>
          </p:nvPr>
        </p:nvSpPr>
        <p:spPr>
          <a:xfrm>
            <a:off x="806823" y="804519"/>
            <a:ext cx="10650071" cy="1049235"/>
          </a:xfrm>
        </p:spPr>
        <p:txBody>
          <a:bodyPr>
            <a:normAutofit/>
          </a:bodyPr>
          <a:lstStyle/>
          <a:p>
            <a:r>
              <a:rPr kumimoji="1" lang="ja-JP" altLang="en-US" b="1" dirty="0">
                <a:latin typeface="AR P丸ゴシック体M04" panose="020F0600000000000000" pitchFamily="50" charset="-128"/>
                <a:ea typeface="AR P丸ゴシック体M04" panose="020F0600000000000000" pitchFamily="50" charset="-128"/>
              </a:rPr>
              <a:t>職業に就かない人もロータリーの会員「職業奉仕」は？？</a:t>
            </a:r>
          </a:p>
        </p:txBody>
      </p:sp>
      <p:sp>
        <p:nvSpPr>
          <p:cNvPr id="3" name="コンテンツ プレースホルダー 2">
            <a:extLst>
              <a:ext uri="{FF2B5EF4-FFF2-40B4-BE49-F238E27FC236}">
                <a16:creationId xmlns:a16="http://schemas.microsoft.com/office/drawing/2014/main" id="{3603708E-FBC7-D4DF-DF33-BAF8B0804B2C}"/>
              </a:ext>
            </a:extLst>
          </p:cNvPr>
          <p:cNvSpPr>
            <a:spLocks noGrp="1"/>
          </p:cNvSpPr>
          <p:nvPr>
            <p:ph idx="1"/>
          </p:nvPr>
        </p:nvSpPr>
        <p:spPr/>
        <p:txBody>
          <a:bodyPr/>
          <a:lstStyle/>
          <a:p>
            <a:r>
              <a:rPr kumimoji="1" lang="ja-JP" altLang="en-US" sz="2800" b="1" dirty="0"/>
              <a:t>職業分類の緩和により、主婦や団体役員などの会員の参加と「職業奉仕」</a:t>
            </a:r>
            <a:endParaRPr kumimoji="1" lang="en-US" altLang="ja-JP" sz="2800" b="1" dirty="0"/>
          </a:p>
          <a:p>
            <a:r>
              <a:rPr lang="ja-JP" altLang="en-US" sz="2800" b="1" dirty="0"/>
              <a:t>ローターアクトは既に同じ会員</a:t>
            </a:r>
            <a:endParaRPr lang="en-US" altLang="ja-JP" sz="2800" b="1" dirty="0"/>
          </a:p>
          <a:p>
            <a:r>
              <a:rPr kumimoji="1" lang="ja-JP" altLang="en-US" sz="2800" b="1" dirty="0"/>
              <a:t>社会に貢献する人、社会活動の役割を持つ人は会員</a:t>
            </a:r>
            <a:endParaRPr kumimoji="1" lang="en-US" altLang="ja-JP" sz="2800" b="1" dirty="0"/>
          </a:p>
          <a:p>
            <a:endParaRPr lang="en-US" altLang="ja-JP" dirty="0"/>
          </a:p>
          <a:p>
            <a:endParaRPr kumimoji="1" lang="ja-JP" altLang="en-US" dirty="0"/>
          </a:p>
        </p:txBody>
      </p:sp>
    </p:spTree>
    <p:extLst>
      <p:ext uri="{BB962C8B-B14F-4D97-AF65-F5344CB8AC3E}">
        <p14:creationId xmlns:p14="http://schemas.microsoft.com/office/powerpoint/2010/main" val="4126558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5BD1C7-5D36-E721-AD32-E74CEBA1DAFE}"/>
              </a:ext>
            </a:extLst>
          </p:cNvPr>
          <p:cNvSpPr>
            <a:spLocks noGrp="1"/>
          </p:cNvSpPr>
          <p:nvPr>
            <p:ph type="title"/>
          </p:nvPr>
        </p:nvSpPr>
        <p:spPr/>
        <p:txBody>
          <a:bodyPr/>
          <a:lstStyle/>
          <a:p>
            <a:r>
              <a:rPr kumimoji="1" lang="ja-JP" altLang="en-US" b="1" dirty="0">
                <a:latin typeface="AR P丸ゴシック体M04" panose="020F0600000000000000" pitchFamily="50" charset="-128"/>
                <a:ea typeface="AR P丸ゴシック体M04" panose="020F0600000000000000" pitchFamily="50" charset="-128"/>
              </a:rPr>
              <a:t>職業奉仕を実践・継承してゆくには</a:t>
            </a:r>
            <a:r>
              <a:rPr lang="ja-JP" altLang="en-US" b="1" dirty="0">
                <a:latin typeface="AR P丸ゴシック体M04" panose="020F0600000000000000" pitchFamily="50" charset="-128"/>
                <a:ea typeface="AR P丸ゴシック体M04" panose="020F0600000000000000" pitchFamily="50" charset="-128"/>
              </a:rPr>
              <a:t>・・</a:t>
            </a:r>
            <a:endParaRPr kumimoji="1" lang="ja-JP" altLang="en-US" b="1" dirty="0">
              <a:latin typeface="AR P丸ゴシック体M04" panose="020F0600000000000000" pitchFamily="50" charset="-128"/>
              <a:ea typeface="AR P丸ゴシック体M04" panose="020F0600000000000000" pitchFamily="50" charset="-128"/>
            </a:endParaRPr>
          </a:p>
        </p:txBody>
      </p:sp>
      <p:sp>
        <p:nvSpPr>
          <p:cNvPr id="3" name="コンテンツ プレースホルダー 2">
            <a:extLst>
              <a:ext uri="{FF2B5EF4-FFF2-40B4-BE49-F238E27FC236}">
                <a16:creationId xmlns:a16="http://schemas.microsoft.com/office/drawing/2014/main" id="{03D225E4-685F-9CB3-32A1-7C5A5470AF3D}"/>
              </a:ext>
            </a:extLst>
          </p:cNvPr>
          <p:cNvSpPr>
            <a:spLocks noGrp="1"/>
          </p:cNvSpPr>
          <p:nvPr>
            <p:ph idx="1"/>
          </p:nvPr>
        </p:nvSpPr>
        <p:spPr/>
        <p:txBody>
          <a:bodyPr/>
          <a:lstStyle/>
          <a:p>
            <a:r>
              <a:rPr kumimoji="1" lang="ja-JP" altLang="en-US" sz="2800" b="1" dirty="0"/>
              <a:t>職業奉仕の機能を生かそう</a:t>
            </a:r>
            <a:endParaRPr kumimoji="1" lang="en-US" altLang="ja-JP" sz="2800" b="1" dirty="0"/>
          </a:p>
          <a:p>
            <a:r>
              <a:rPr lang="ja-JP" altLang="en-US" sz="2800" b="1" dirty="0"/>
              <a:t>自分の仕事や社会の役割を大切しよう</a:t>
            </a:r>
            <a:endParaRPr kumimoji="1" lang="en-US" altLang="ja-JP" sz="2800" b="1" dirty="0"/>
          </a:p>
          <a:p>
            <a:r>
              <a:rPr kumimoji="1" lang="ja-JP" altLang="en-US" sz="2800" b="1" dirty="0"/>
              <a:t>職業で得た経験や理念を若い人に伝えよう</a:t>
            </a:r>
            <a:endParaRPr kumimoji="1" lang="en-US" altLang="ja-JP" sz="2800" b="1" dirty="0"/>
          </a:p>
          <a:p>
            <a:r>
              <a:rPr kumimoji="1" lang="ja-JP" altLang="en-US" sz="2800" b="1" dirty="0"/>
              <a:t>次世代へ「人つくり」</a:t>
            </a:r>
            <a:endParaRPr kumimoji="1" lang="en-US" altLang="ja-JP" sz="2800" b="1" dirty="0"/>
          </a:p>
          <a:p>
            <a:pPr marL="0" indent="0">
              <a:buNone/>
            </a:pPr>
            <a:endParaRPr kumimoji="1" lang="ja-JP" altLang="en-US" dirty="0"/>
          </a:p>
        </p:txBody>
      </p:sp>
    </p:spTree>
    <p:extLst>
      <p:ext uri="{BB962C8B-B14F-4D97-AF65-F5344CB8AC3E}">
        <p14:creationId xmlns:p14="http://schemas.microsoft.com/office/powerpoint/2010/main" val="3641198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DCE716-B627-A27A-CD4B-3116D0C215C3}"/>
              </a:ext>
            </a:extLst>
          </p:cNvPr>
          <p:cNvSpPr>
            <a:spLocks noGrp="1"/>
          </p:cNvSpPr>
          <p:nvPr>
            <p:ph type="title"/>
          </p:nvPr>
        </p:nvSpPr>
        <p:spPr/>
        <p:txBody>
          <a:bodyPr/>
          <a:lstStyle/>
          <a:p>
            <a:r>
              <a:rPr kumimoji="1" lang="ja-JP" altLang="en-US" b="1" dirty="0">
                <a:latin typeface="AR P丸ゴシック体M04" panose="020F0600000000000000" pitchFamily="50" charset="-128"/>
                <a:ea typeface="AR P丸ゴシック体M04" panose="020F0600000000000000" pitchFamily="50" charset="-128"/>
              </a:rPr>
              <a:t>職業奉仕は人づくり</a:t>
            </a:r>
            <a:br>
              <a:rPr kumimoji="1" lang="en-US" altLang="ja-JP" b="1" dirty="0">
                <a:latin typeface="AR P丸ゴシック体M04" panose="020F0600000000000000" pitchFamily="50" charset="-128"/>
                <a:ea typeface="AR P丸ゴシック体M04" panose="020F0600000000000000" pitchFamily="50" charset="-128"/>
              </a:rPr>
            </a:br>
            <a:r>
              <a:rPr kumimoji="1" lang="ja-JP" altLang="en-US" sz="1400" b="1" dirty="0">
                <a:latin typeface="AR P丸ゴシック体M04" panose="020F0600000000000000" pitchFamily="50" charset="-128"/>
                <a:ea typeface="AR P丸ゴシック体M04" panose="020F0600000000000000" pitchFamily="50" charset="-128"/>
              </a:rPr>
              <a:t>社会の役割をもつ一人の職業人、社会人として</a:t>
            </a:r>
            <a:br>
              <a:rPr kumimoji="1" lang="en-US" altLang="ja-JP" sz="1400" b="1" dirty="0">
                <a:latin typeface="AR P丸ゴシック体M04" panose="020F0600000000000000" pitchFamily="50" charset="-128"/>
                <a:ea typeface="AR P丸ゴシック体M04" panose="020F0600000000000000" pitchFamily="50" charset="-128"/>
              </a:rPr>
            </a:br>
            <a:r>
              <a:rPr kumimoji="1" lang="ja-JP" altLang="en-US" sz="1400" b="1" dirty="0">
                <a:latin typeface="AR P丸ゴシック体M04" panose="020F0600000000000000" pitchFamily="50" charset="-128"/>
                <a:ea typeface="AR P丸ゴシック体M04" panose="020F0600000000000000" pitchFamily="50" charset="-128"/>
              </a:rPr>
              <a:t>社会に役立つ人材育成として</a:t>
            </a:r>
            <a:endParaRPr kumimoji="1" lang="ja-JP" altLang="en-US" sz="1400" dirty="0">
              <a:latin typeface="AR P丸ゴシック体M04" panose="020F0600000000000000" pitchFamily="50" charset="-128"/>
              <a:ea typeface="AR P丸ゴシック体M04" panose="020F0600000000000000" pitchFamily="50" charset="-128"/>
            </a:endParaRPr>
          </a:p>
        </p:txBody>
      </p:sp>
      <p:sp>
        <p:nvSpPr>
          <p:cNvPr id="3" name="コンテンツ プレースホルダー 2">
            <a:extLst>
              <a:ext uri="{FF2B5EF4-FFF2-40B4-BE49-F238E27FC236}">
                <a16:creationId xmlns:a16="http://schemas.microsoft.com/office/drawing/2014/main" id="{509DF46D-DE5C-6B00-6C9C-C51CF82E33E0}"/>
              </a:ext>
            </a:extLst>
          </p:cNvPr>
          <p:cNvSpPr>
            <a:spLocks noGrp="1"/>
          </p:cNvSpPr>
          <p:nvPr>
            <p:ph idx="1"/>
          </p:nvPr>
        </p:nvSpPr>
        <p:spPr>
          <a:xfrm>
            <a:off x="1057835" y="2015732"/>
            <a:ext cx="9997019" cy="3450613"/>
          </a:xfrm>
        </p:spPr>
        <p:txBody>
          <a:bodyPr/>
          <a:lstStyle/>
          <a:p>
            <a:r>
              <a:rPr kumimoji="1" lang="ja-JP" altLang="en-US" sz="2400" b="1" dirty="0">
                <a:latin typeface="AR P丸ゴシック体M04" panose="020F0600000000000000" pitchFamily="50" charset="-128"/>
                <a:ea typeface="AR P丸ゴシック体M04" panose="020F0600000000000000" pitchFamily="50" charset="-128"/>
              </a:rPr>
              <a:t>「ロータリーは、「人生の道場である、人づくりの修練の場」　米山梅吉翁</a:t>
            </a:r>
            <a:endParaRPr kumimoji="1" lang="en-US" altLang="ja-JP" sz="2400" b="1" dirty="0">
              <a:latin typeface="AR P丸ゴシック体M04" panose="020F0600000000000000" pitchFamily="50" charset="-128"/>
              <a:ea typeface="AR P丸ゴシック体M04" panose="020F0600000000000000" pitchFamily="50" charset="-128"/>
            </a:endParaRPr>
          </a:p>
          <a:p>
            <a:r>
              <a:rPr kumimoji="1" lang="ja-JP" altLang="en-US" sz="2400" b="1" dirty="0">
                <a:latin typeface="AR P丸ゴシック体M04" panose="020F0600000000000000" pitchFamily="50" charset="-128"/>
                <a:ea typeface="AR P丸ゴシック体M04" panose="020F0600000000000000" pitchFamily="50" charset="-128"/>
              </a:rPr>
              <a:t>「ロータリーのしなければならない大きな仕事に人格者を育てる事・・・様々な領域において有能な役に立つ人物を育成する事こそロータリークラブのなすべき仕事」　ハーバート・テイラー</a:t>
            </a:r>
            <a:r>
              <a:rPr kumimoji="1" lang="en-US" altLang="ja-JP" sz="2400" b="1" dirty="0">
                <a:latin typeface="AR P丸ゴシック体M04" panose="020F0600000000000000" pitchFamily="50" charset="-128"/>
                <a:ea typeface="AR P丸ゴシック体M04" panose="020F0600000000000000" pitchFamily="50" charset="-128"/>
              </a:rPr>
              <a:t>1954-55</a:t>
            </a:r>
            <a:r>
              <a:rPr kumimoji="1" lang="ja-JP" altLang="en-US" sz="2400" b="1" dirty="0">
                <a:latin typeface="AR P丸ゴシック体M04" panose="020F0600000000000000" pitchFamily="50" charset="-128"/>
                <a:ea typeface="AR P丸ゴシック体M04" panose="020F0600000000000000" pitchFamily="50" charset="-128"/>
              </a:rPr>
              <a:t>　</a:t>
            </a:r>
            <a:r>
              <a:rPr kumimoji="1" lang="en-US" altLang="ja-JP" sz="2400" dirty="0">
                <a:latin typeface="AR P丸ゴシック体M04" panose="020F0600000000000000" pitchFamily="50" charset="-128"/>
                <a:ea typeface="AR P丸ゴシック体M04" panose="020F0600000000000000" pitchFamily="50" charset="-128"/>
              </a:rPr>
              <a:t>RI</a:t>
            </a:r>
            <a:r>
              <a:rPr kumimoji="1" lang="ja-JP" altLang="en-US" sz="2400" dirty="0">
                <a:latin typeface="AR P丸ゴシック体M04" panose="020F0600000000000000" pitchFamily="50" charset="-128"/>
                <a:ea typeface="AR P丸ゴシック体M04" panose="020F0600000000000000" pitchFamily="50" charset="-128"/>
              </a:rPr>
              <a:t>会長</a:t>
            </a:r>
          </a:p>
          <a:p>
            <a:endParaRPr kumimoji="1" lang="ja-JP" altLang="en-US" dirty="0"/>
          </a:p>
        </p:txBody>
      </p:sp>
    </p:spTree>
    <p:extLst>
      <p:ext uri="{BB962C8B-B14F-4D97-AF65-F5344CB8AC3E}">
        <p14:creationId xmlns:p14="http://schemas.microsoft.com/office/powerpoint/2010/main" val="3225777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100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ギャラリー">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638</TotalTime>
  <Words>2562</Words>
  <Application>Microsoft Office PowerPoint</Application>
  <PresentationFormat>ワイド画面</PresentationFormat>
  <Paragraphs>79</Paragraphs>
  <Slides>9</Slides>
  <Notes>9</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AR P勘亭流H</vt:lpstr>
      <vt:lpstr>AR P丸ゴシック体M04</vt:lpstr>
      <vt:lpstr>ＭＳ Ｐゴシック</vt:lpstr>
      <vt:lpstr>游ゴシック</vt:lpstr>
      <vt:lpstr>游明朝</vt:lpstr>
      <vt:lpstr>Arial</vt:lpstr>
      <vt:lpstr>Gill Sans MT</vt:lpstr>
      <vt:lpstr>ギャラリー</vt:lpstr>
      <vt:lpstr>「職業奉仕」の第一歩  </vt:lpstr>
      <vt:lpstr>職業奉仕について ①よく理解している　15％　　②理解しているが上手く説明出来ない59％　③難しくて理解出来ない19% 2021-22年度　地区研修協議会でのアンケート</vt:lpstr>
      <vt:lpstr>職業奉仕ついて知りたい事 ①ロータリーの歴史と「職業奉仕」について　22％　②職業奉仕の目的について　18％　 ③職業奉仕をクラブで説明する方法について　31％　④職業奉仕の実践について　24％　　⑤その他　5％ </vt:lpstr>
      <vt:lpstr>ロータリーの誕生と職業奉仕の理念の導入</vt:lpstr>
      <vt:lpstr>ロータリーの目的 </vt:lpstr>
      <vt:lpstr>四つのテスト</vt:lpstr>
      <vt:lpstr>職業に就かない人もロータリーの会員「職業奉仕」は？？</vt:lpstr>
      <vt:lpstr>職業奉仕を実践・継承してゆくには・・</vt:lpstr>
      <vt:lpstr>職業奉仕は人づくり 社会の役割をもつ一人の職業人、社会人として 社会に役立つ人材育成として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「職業奉仕」の第一歩</dc:title>
  <dc:creator>生駒 秀之</dc:creator>
  <cp:lastModifiedBy>生駒 秀之</cp:lastModifiedBy>
  <cp:revision>8</cp:revision>
  <dcterms:created xsi:type="dcterms:W3CDTF">2022-12-25T05:30:26Z</dcterms:created>
  <dcterms:modified xsi:type="dcterms:W3CDTF">2022-12-26T08:09:01Z</dcterms:modified>
</cp:coreProperties>
</file>