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00" r:id="rId1"/>
    <p:sldMasterId id="2147484014" r:id="rId2"/>
    <p:sldMasterId id="2147484299" r:id="rId3"/>
  </p:sldMasterIdLst>
  <p:notesMasterIdLst>
    <p:notesMasterId r:id="rId29"/>
  </p:notesMasterIdLst>
  <p:handoutMasterIdLst>
    <p:handoutMasterId r:id="rId30"/>
  </p:handoutMasterIdLst>
  <p:sldIdLst>
    <p:sldId id="256" r:id="rId4"/>
    <p:sldId id="301" r:id="rId5"/>
    <p:sldId id="302" r:id="rId6"/>
    <p:sldId id="297" r:id="rId7"/>
    <p:sldId id="278" r:id="rId8"/>
    <p:sldId id="303" r:id="rId9"/>
    <p:sldId id="312" r:id="rId10"/>
    <p:sldId id="280" r:id="rId11"/>
    <p:sldId id="290" r:id="rId12"/>
    <p:sldId id="292" r:id="rId13"/>
    <p:sldId id="317" r:id="rId14"/>
    <p:sldId id="286" r:id="rId15"/>
    <p:sldId id="288" r:id="rId16"/>
    <p:sldId id="285" r:id="rId17"/>
    <p:sldId id="300" r:id="rId18"/>
    <p:sldId id="304" r:id="rId19"/>
    <p:sldId id="305" r:id="rId20"/>
    <p:sldId id="306" r:id="rId21"/>
    <p:sldId id="307" r:id="rId22"/>
    <p:sldId id="289" r:id="rId23"/>
    <p:sldId id="308" r:id="rId24"/>
    <p:sldId id="316" r:id="rId25"/>
    <p:sldId id="309" r:id="rId26"/>
    <p:sldId id="310" r:id="rId27"/>
    <p:sldId id="315" r:id="rId28"/>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前沢 弘之" initials="前沢" lastIdx="1" clrIdx="0">
    <p:extLst>
      <p:ext uri="{19B8F6BF-5375-455C-9EA6-DF929625EA0E}">
        <p15:presenceInfo xmlns:p15="http://schemas.microsoft.com/office/powerpoint/2012/main" userId="166e3be23e7af0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021"/>
    <a:srgbClr val="F29176"/>
    <a:srgbClr val="BEE395"/>
    <a:srgbClr val="F389DC"/>
    <a:srgbClr val="A90D75"/>
    <a:srgbClr val="A5119A"/>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971" autoAdjust="0"/>
    <p:restoredTop sz="93784" autoAdjust="0"/>
  </p:normalViewPr>
  <p:slideViewPr>
    <p:cSldViewPr snapToGrid="0">
      <p:cViewPr varScale="1">
        <p:scale>
          <a:sx n="77" d="100"/>
          <a:sy n="77" d="100"/>
        </p:scale>
        <p:origin x="126" y="666"/>
      </p:cViewPr>
      <p:guideLst>
        <p:guide orient="horz" pos="2160"/>
        <p:guide pos="384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snapToGrid="0">
      <p:cViewPr varScale="1">
        <p:scale>
          <a:sx n="70" d="100"/>
          <a:sy n="70" d="100"/>
        </p:scale>
        <p:origin x="2226" y="7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958291-013E-409B-A4E7-7D4408846DE6}"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kumimoji="1" lang="ja-JP" altLang="en-US"/>
        </a:p>
      </dgm:t>
    </dgm:pt>
    <dgm:pt modelId="{37A65B2C-321E-47A8-8E17-10EBF1BD77A9}">
      <dgm:prSet phldrT="[テキスト]" custT="1"/>
      <dgm:spPr/>
      <dgm:t>
        <a:bodyPr/>
        <a:lstStyle/>
        <a:p>
          <a:r>
            <a:rPr kumimoji="1" lang="ja-JP" altLang="en-US" sz="2400" dirty="0"/>
            <a:t>１　職業奉仕はロータリアンのアイデンティティ</a:t>
          </a:r>
        </a:p>
      </dgm:t>
    </dgm:pt>
    <dgm:pt modelId="{04D01C87-83F1-40A1-B1C5-EF1444C24D73}" type="parTrans" cxnId="{86F8DF70-55C4-4285-8D2C-12E96ED7F6B9}">
      <dgm:prSet/>
      <dgm:spPr/>
      <dgm:t>
        <a:bodyPr/>
        <a:lstStyle/>
        <a:p>
          <a:endParaRPr kumimoji="1" lang="ja-JP" altLang="en-US"/>
        </a:p>
      </dgm:t>
    </dgm:pt>
    <dgm:pt modelId="{6C79F7FD-38C6-4BE4-9F38-7B2F556EDF51}" type="sibTrans" cxnId="{86F8DF70-55C4-4285-8D2C-12E96ED7F6B9}">
      <dgm:prSet/>
      <dgm:spPr/>
      <dgm:t>
        <a:bodyPr/>
        <a:lstStyle/>
        <a:p>
          <a:endParaRPr kumimoji="1" lang="ja-JP" altLang="en-US"/>
        </a:p>
      </dgm:t>
    </dgm:pt>
    <dgm:pt modelId="{9F433E13-6020-4637-9DAA-02C916ECF73D}">
      <dgm:prSet phldrT="[テキスト]" custT="1"/>
      <dgm:spPr/>
      <dgm:t>
        <a:bodyPr/>
        <a:lstStyle/>
        <a:p>
          <a:r>
            <a:rPr kumimoji="1" lang="ja-JP" altLang="en-US" sz="2000" dirty="0"/>
            <a:t>五大奉仕部門　・五つの中核的価値観　・ロータリーの目的</a:t>
          </a:r>
        </a:p>
      </dgm:t>
    </dgm:pt>
    <dgm:pt modelId="{717A7D94-A44F-4088-B769-CFDA3946EBD4}" type="parTrans" cxnId="{11D64445-A5C2-4962-8461-BAED2D0FA35E}">
      <dgm:prSet/>
      <dgm:spPr/>
      <dgm:t>
        <a:bodyPr/>
        <a:lstStyle/>
        <a:p>
          <a:endParaRPr kumimoji="1" lang="ja-JP" altLang="en-US"/>
        </a:p>
      </dgm:t>
    </dgm:pt>
    <dgm:pt modelId="{813C251D-D141-4872-BF3F-589BFF7D25D8}" type="sibTrans" cxnId="{11D64445-A5C2-4962-8461-BAED2D0FA35E}">
      <dgm:prSet/>
      <dgm:spPr/>
      <dgm:t>
        <a:bodyPr/>
        <a:lstStyle/>
        <a:p>
          <a:endParaRPr kumimoji="1" lang="ja-JP" altLang="en-US"/>
        </a:p>
      </dgm:t>
    </dgm:pt>
    <dgm:pt modelId="{5FCC03AF-5F52-4119-B7F2-A29B9615028D}">
      <dgm:prSet phldrT="[テキスト]" custT="1"/>
      <dgm:spPr/>
      <dgm:t>
        <a:bodyPr/>
        <a:lstStyle/>
        <a:p>
          <a:r>
            <a:rPr kumimoji="1" lang="ja-JP" altLang="en-US" sz="2400" dirty="0"/>
            <a:t>２　職業奉仕の定義</a:t>
          </a:r>
          <a:endParaRPr kumimoji="1" lang="en-US" altLang="ja-JP" sz="2400" dirty="0"/>
        </a:p>
      </dgm:t>
    </dgm:pt>
    <dgm:pt modelId="{614C7D73-C2A0-413F-A736-AEFA6B3A8452}" type="parTrans" cxnId="{E210F6F7-6FCE-4C25-9AB6-D52C8883AAC9}">
      <dgm:prSet/>
      <dgm:spPr/>
      <dgm:t>
        <a:bodyPr/>
        <a:lstStyle/>
        <a:p>
          <a:endParaRPr kumimoji="1" lang="ja-JP" altLang="en-US"/>
        </a:p>
      </dgm:t>
    </dgm:pt>
    <dgm:pt modelId="{6BE7651D-DCEA-4631-8C84-F594F9D7A940}" type="sibTrans" cxnId="{E210F6F7-6FCE-4C25-9AB6-D52C8883AAC9}">
      <dgm:prSet/>
      <dgm:spPr/>
      <dgm:t>
        <a:bodyPr/>
        <a:lstStyle/>
        <a:p>
          <a:endParaRPr kumimoji="1" lang="ja-JP" altLang="en-US"/>
        </a:p>
      </dgm:t>
    </dgm:pt>
    <dgm:pt modelId="{04F4132B-2E21-4921-9254-896828960844}">
      <dgm:prSet phldrT="[テキスト]" custT="1"/>
      <dgm:spPr/>
      <dgm:t>
        <a:bodyPr/>
        <a:lstStyle/>
        <a:p>
          <a:r>
            <a:rPr kumimoji="1" lang="ja-JP" altLang="en-US" sz="2000" dirty="0"/>
            <a:t>定款第</a:t>
          </a:r>
          <a:r>
            <a:rPr kumimoji="1" lang="en-US" altLang="ja-JP" sz="2000" dirty="0"/>
            <a:t>5</a:t>
          </a:r>
          <a:r>
            <a:rPr kumimoji="1" lang="ja-JP" altLang="en-US" sz="2000" dirty="0"/>
            <a:t>条第</a:t>
          </a:r>
          <a:r>
            <a:rPr kumimoji="1" lang="en-US" altLang="ja-JP" sz="2000" dirty="0"/>
            <a:t>2</a:t>
          </a:r>
          <a:r>
            <a:rPr kumimoji="1" lang="ja-JP" altLang="en-US" sz="2000" dirty="0"/>
            <a:t>号　・ロータリアンの行動規範・</a:t>
          </a:r>
          <a:r>
            <a:rPr kumimoji="1" lang="en-US" altLang="ja-JP" sz="2000" dirty="0"/>
            <a:t>4</a:t>
          </a:r>
          <a:r>
            <a:rPr kumimoji="1" lang="ja-JP" altLang="en-US" sz="2000" dirty="0"/>
            <a:t>っのテスト</a:t>
          </a:r>
        </a:p>
      </dgm:t>
    </dgm:pt>
    <dgm:pt modelId="{E3451B84-F219-46B7-B59C-9860E0ABB657}" type="parTrans" cxnId="{EFA659B2-C942-49C4-A298-097AE567FCC4}">
      <dgm:prSet/>
      <dgm:spPr/>
      <dgm:t>
        <a:bodyPr/>
        <a:lstStyle/>
        <a:p>
          <a:endParaRPr kumimoji="1" lang="ja-JP" altLang="en-US"/>
        </a:p>
      </dgm:t>
    </dgm:pt>
    <dgm:pt modelId="{93E44D12-6545-4815-B27C-AC5F73B1E684}" type="sibTrans" cxnId="{EFA659B2-C942-49C4-A298-097AE567FCC4}">
      <dgm:prSet/>
      <dgm:spPr/>
      <dgm:t>
        <a:bodyPr/>
        <a:lstStyle/>
        <a:p>
          <a:endParaRPr kumimoji="1" lang="ja-JP" altLang="en-US"/>
        </a:p>
      </dgm:t>
    </dgm:pt>
    <dgm:pt modelId="{5D41A730-226D-4411-8574-75E159EF0E3A}">
      <dgm:prSet phldrT="[テキスト]" custT="1"/>
      <dgm:spPr/>
      <dgm:t>
        <a:bodyPr/>
        <a:lstStyle/>
        <a:p>
          <a:r>
            <a:rPr kumimoji="1" lang="ja-JP" altLang="en-US" sz="2400" dirty="0"/>
            <a:t>３　職業奉仕理解のスタートライン</a:t>
          </a:r>
          <a:endParaRPr kumimoji="1" lang="en-US" altLang="ja-JP" sz="2400" dirty="0"/>
        </a:p>
      </dgm:t>
    </dgm:pt>
    <dgm:pt modelId="{F650FC6E-1B40-475C-94E7-DD74993F5AFF}" type="parTrans" cxnId="{FFBD0F91-C6C5-44CE-AB76-C409A8DE5E51}">
      <dgm:prSet/>
      <dgm:spPr/>
      <dgm:t>
        <a:bodyPr/>
        <a:lstStyle/>
        <a:p>
          <a:endParaRPr kumimoji="1" lang="ja-JP" altLang="en-US"/>
        </a:p>
      </dgm:t>
    </dgm:pt>
    <dgm:pt modelId="{7CD35368-368D-49C8-BEA5-FEAACDB1E322}" type="sibTrans" cxnId="{FFBD0F91-C6C5-44CE-AB76-C409A8DE5E51}">
      <dgm:prSet/>
      <dgm:spPr/>
      <dgm:t>
        <a:bodyPr/>
        <a:lstStyle/>
        <a:p>
          <a:endParaRPr kumimoji="1" lang="ja-JP" altLang="en-US"/>
        </a:p>
      </dgm:t>
    </dgm:pt>
    <dgm:pt modelId="{D6FE9088-01B7-43FC-9593-EF6E93DE274F}" type="pres">
      <dgm:prSet presAssocID="{D7958291-013E-409B-A4E7-7D4408846DE6}" presName="linear" presStyleCnt="0">
        <dgm:presLayoutVars>
          <dgm:animLvl val="lvl"/>
          <dgm:resizeHandles val="exact"/>
        </dgm:presLayoutVars>
      </dgm:prSet>
      <dgm:spPr/>
    </dgm:pt>
    <dgm:pt modelId="{1EF12AF8-74E7-4C98-9055-7154481EDD36}" type="pres">
      <dgm:prSet presAssocID="{37A65B2C-321E-47A8-8E17-10EBF1BD77A9}" presName="parentText" presStyleLbl="node1" presStyleIdx="0" presStyleCnt="3" custScaleY="70000">
        <dgm:presLayoutVars>
          <dgm:chMax val="0"/>
          <dgm:bulletEnabled val="1"/>
        </dgm:presLayoutVars>
      </dgm:prSet>
      <dgm:spPr/>
    </dgm:pt>
    <dgm:pt modelId="{FE374EE4-E90D-4CDD-B4F1-571FA0C95956}" type="pres">
      <dgm:prSet presAssocID="{37A65B2C-321E-47A8-8E17-10EBF1BD77A9}" presName="childText" presStyleLbl="revTx" presStyleIdx="0" presStyleCnt="2" custScaleY="70756" custLinFactNeighborX="147" custLinFactNeighborY="11801">
        <dgm:presLayoutVars>
          <dgm:bulletEnabled val="1"/>
        </dgm:presLayoutVars>
      </dgm:prSet>
      <dgm:spPr/>
    </dgm:pt>
    <dgm:pt modelId="{14FD9FB5-C43B-40D0-ADD1-0C4001C5F45B}" type="pres">
      <dgm:prSet presAssocID="{5FCC03AF-5F52-4119-B7F2-A29B9615028D}" presName="parentText" presStyleLbl="node1" presStyleIdx="1" presStyleCnt="3" custScaleY="64701" custLinFactNeighborY="17840">
        <dgm:presLayoutVars>
          <dgm:chMax val="0"/>
          <dgm:bulletEnabled val="1"/>
        </dgm:presLayoutVars>
      </dgm:prSet>
      <dgm:spPr/>
    </dgm:pt>
    <dgm:pt modelId="{B5E4FE8D-4DCB-4D3C-B5E0-9462D0F8FA5B}" type="pres">
      <dgm:prSet presAssocID="{5FCC03AF-5F52-4119-B7F2-A29B9615028D}" presName="childText" presStyleLbl="revTx" presStyleIdx="1" presStyleCnt="2" custLinFactNeighborX="147" custLinFactNeighborY="23234">
        <dgm:presLayoutVars>
          <dgm:bulletEnabled val="1"/>
        </dgm:presLayoutVars>
      </dgm:prSet>
      <dgm:spPr/>
    </dgm:pt>
    <dgm:pt modelId="{7A0AFC12-5BB5-4E53-8107-C9165B8F63A6}" type="pres">
      <dgm:prSet presAssocID="{5D41A730-226D-4411-8574-75E159EF0E3A}" presName="parentText" presStyleLbl="node1" presStyleIdx="2" presStyleCnt="3" custScaleY="65048" custLinFactNeighborX="147" custLinFactNeighborY="-13314">
        <dgm:presLayoutVars>
          <dgm:chMax val="0"/>
          <dgm:bulletEnabled val="1"/>
        </dgm:presLayoutVars>
      </dgm:prSet>
      <dgm:spPr/>
    </dgm:pt>
  </dgm:ptLst>
  <dgm:cxnLst>
    <dgm:cxn modelId="{B1B89A63-4637-475F-90A8-16D54F3B33EC}" type="presOf" srcId="{5FCC03AF-5F52-4119-B7F2-A29B9615028D}" destId="{14FD9FB5-C43B-40D0-ADD1-0C4001C5F45B}" srcOrd="0" destOrd="0" presId="urn:microsoft.com/office/officeart/2005/8/layout/vList2"/>
    <dgm:cxn modelId="{11D64445-A5C2-4962-8461-BAED2D0FA35E}" srcId="{37A65B2C-321E-47A8-8E17-10EBF1BD77A9}" destId="{9F433E13-6020-4637-9DAA-02C916ECF73D}" srcOrd="0" destOrd="0" parTransId="{717A7D94-A44F-4088-B769-CFDA3946EBD4}" sibTransId="{813C251D-D141-4872-BF3F-589BFF7D25D8}"/>
    <dgm:cxn modelId="{2483C66A-5773-45D9-87E7-891E18242EE3}" type="presOf" srcId="{04F4132B-2E21-4921-9254-896828960844}" destId="{B5E4FE8D-4DCB-4D3C-B5E0-9462D0F8FA5B}" srcOrd="0" destOrd="0" presId="urn:microsoft.com/office/officeart/2005/8/layout/vList2"/>
    <dgm:cxn modelId="{86F8DF70-55C4-4285-8D2C-12E96ED7F6B9}" srcId="{D7958291-013E-409B-A4E7-7D4408846DE6}" destId="{37A65B2C-321E-47A8-8E17-10EBF1BD77A9}" srcOrd="0" destOrd="0" parTransId="{04D01C87-83F1-40A1-B1C5-EF1444C24D73}" sibTransId="{6C79F7FD-38C6-4BE4-9F38-7B2F556EDF51}"/>
    <dgm:cxn modelId="{9CCB7990-F188-43D4-A330-164E09A75B9A}" type="presOf" srcId="{9F433E13-6020-4637-9DAA-02C916ECF73D}" destId="{FE374EE4-E90D-4CDD-B4F1-571FA0C95956}" srcOrd="0" destOrd="0" presId="urn:microsoft.com/office/officeart/2005/8/layout/vList2"/>
    <dgm:cxn modelId="{FFBD0F91-C6C5-44CE-AB76-C409A8DE5E51}" srcId="{D7958291-013E-409B-A4E7-7D4408846DE6}" destId="{5D41A730-226D-4411-8574-75E159EF0E3A}" srcOrd="2" destOrd="0" parTransId="{F650FC6E-1B40-475C-94E7-DD74993F5AFF}" sibTransId="{7CD35368-368D-49C8-BEA5-FEAACDB1E322}"/>
    <dgm:cxn modelId="{DFCDF597-1997-4947-8C92-4A762EB6BC01}" type="presOf" srcId="{5D41A730-226D-4411-8574-75E159EF0E3A}" destId="{7A0AFC12-5BB5-4E53-8107-C9165B8F63A6}" srcOrd="0" destOrd="0" presId="urn:microsoft.com/office/officeart/2005/8/layout/vList2"/>
    <dgm:cxn modelId="{EFA659B2-C942-49C4-A298-097AE567FCC4}" srcId="{5FCC03AF-5F52-4119-B7F2-A29B9615028D}" destId="{04F4132B-2E21-4921-9254-896828960844}" srcOrd="0" destOrd="0" parTransId="{E3451B84-F219-46B7-B59C-9860E0ABB657}" sibTransId="{93E44D12-6545-4815-B27C-AC5F73B1E684}"/>
    <dgm:cxn modelId="{309DADD1-986D-44DB-BE41-7A4EE451FDED}" type="presOf" srcId="{D7958291-013E-409B-A4E7-7D4408846DE6}" destId="{D6FE9088-01B7-43FC-9593-EF6E93DE274F}" srcOrd="0" destOrd="0" presId="urn:microsoft.com/office/officeart/2005/8/layout/vList2"/>
    <dgm:cxn modelId="{998A07F2-B7FE-4323-9699-34EB6851E757}" type="presOf" srcId="{37A65B2C-321E-47A8-8E17-10EBF1BD77A9}" destId="{1EF12AF8-74E7-4C98-9055-7154481EDD36}" srcOrd="0" destOrd="0" presId="urn:microsoft.com/office/officeart/2005/8/layout/vList2"/>
    <dgm:cxn modelId="{E210F6F7-6FCE-4C25-9AB6-D52C8883AAC9}" srcId="{D7958291-013E-409B-A4E7-7D4408846DE6}" destId="{5FCC03AF-5F52-4119-B7F2-A29B9615028D}" srcOrd="1" destOrd="0" parTransId="{614C7D73-C2A0-413F-A736-AEFA6B3A8452}" sibTransId="{6BE7651D-DCEA-4631-8C84-F594F9D7A940}"/>
    <dgm:cxn modelId="{F22EB71F-5D0B-4400-A9FD-E7583B8B4AD2}" type="presParOf" srcId="{D6FE9088-01B7-43FC-9593-EF6E93DE274F}" destId="{1EF12AF8-74E7-4C98-9055-7154481EDD36}" srcOrd="0" destOrd="0" presId="urn:microsoft.com/office/officeart/2005/8/layout/vList2"/>
    <dgm:cxn modelId="{E9487E1D-2E04-45C3-9D45-12440F01F125}" type="presParOf" srcId="{D6FE9088-01B7-43FC-9593-EF6E93DE274F}" destId="{FE374EE4-E90D-4CDD-B4F1-571FA0C95956}" srcOrd="1" destOrd="0" presId="urn:microsoft.com/office/officeart/2005/8/layout/vList2"/>
    <dgm:cxn modelId="{11BDFACB-DC07-45F3-85FB-4539D964362E}" type="presParOf" srcId="{D6FE9088-01B7-43FC-9593-EF6E93DE274F}" destId="{14FD9FB5-C43B-40D0-ADD1-0C4001C5F45B}" srcOrd="2" destOrd="0" presId="urn:microsoft.com/office/officeart/2005/8/layout/vList2"/>
    <dgm:cxn modelId="{93CD025B-9EBD-4C8B-82CC-4693C19170CE}" type="presParOf" srcId="{D6FE9088-01B7-43FC-9593-EF6E93DE274F}" destId="{B5E4FE8D-4DCB-4D3C-B5E0-9462D0F8FA5B}" srcOrd="3" destOrd="0" presId="urn:microsoft.com/office/officeart/2005/8/layout/vList2"/>
    <dgm:cxn modelId="{0DEEA93C-87D2-4240-BCC0-DEA9366ECEB9}" type="presParOf" srcId="{D6FE9088-01B7-43FC-9593-EF6E93DE274F}" destId="{7A0AFC12-5BB5-4E53-8107-C9165B8F63A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958291-013E-409B-A4E7-7D4408846D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37A65B2C-321E-47A8-8E17-10EBF1BD77A9}">
      <dgm:prSet phldrT="[テキスト]" custT="1"/>
      <dgm:spPr/>
      <dgm:t>
        <a:bodyPr/>
        <a:lstStyle/>
        <a:p>
          <a:r>
            <a:rPr kumimoji="1" lang="ja-JP" altLang="en-US" sz="2400" dirty="0"/>
            <a:t>１　倫理を考える</a:t>
          </a:r>
        </a:p>
      </dgm:t>
    </dgm:pt>
    <dgm:pt modelId="{04D01C87-83F1-40A1-B1C5-EF1444C24D73}" type="parTrans" cxnId="{86F8DF70-55C4-4285-8D2C-12E96ED7F6B9}">
      <dgm:prSet/>
      <dgm:spPr/>
      <dgm:t>
        <a:bodyPr/>
        <a:lstStyle/>
        <a:p>
          <a:endParaRPr kumimoji="1" lang="ja-JP" altLang="en-US"/>
        </a:p>
      </dgm:t>
    </dgm:pt>
    <dgm:pt modelId="{6C79F7FD-38C6-4BE4-9F38-7B2F556EDF51}" type="sibTrans" cxnId="{86F8DF70-55C4-4285-8D2C-12E96ED7F6B9}">
      <dgm:prSet/>
      <dgm:spPr/>
      <dgm:t>
        <a:bodyPr/>
        <a:lstStyle/>
        <a:p>
          <a:endParaRPr kumimoji="1" lang="ja-JP" altLang="en-US"/>
        </a:p>
      </dgm:t>
    </dgm:pt>
    <dgm:pt modelId="{9F433E13-6020-4637-9DAA-02C916ECF73D}">
      <dgm:prSet phldrT="[テキスト]" custT="1"/>
      <dgm:spPr/>
      <dgm:t>
        <a:bodyPr/>
        <a:lstStyle/>
        <a:p>
          <a:r>
            <a:rPr kumimoji="1" lang="ja-JP" altLang="en-US" sz="2000" dirty="0"/>
            <a:t>倫理と共存・職業人の理念と、その行動原理・高度の倫理的商人</a:t>
          </a:r>
        </a:p>
      </dgm:t>
    </dgm:pt>
    <dgm:pt modelId="{717A7D94-A44F-4088-B769-CFDA3946EBD4}" type="parTrans" cxnId="{11D64445-A5C2-4962-8461-BAED2D0FA35E}">
      <dgm:prSet/>
      <dgm:spPr/>
      <dgm:t>
        <a:bodyPr/>
        <a:lstStyle/>
        <a:p>
          <a:endParaRPr kumimoji="1" lang="ja-JP" altLang="en-US"/>
        </a:p>
      </dgm:t>
    </dgm:pt>
    <dgm:pt modelId="{813C251D-D141-4872-BF3F-589BFF7D25D8}" type="sibTrans" cxnId="{11D64445-A5C2-4962-8461-BAED2D0FA35E}">
      <dgm:prSet/>
      <dgm:spPr/>
      <dgm:t>
        <a:bodyPr/>
        <a:lstStyle/>
        <a:p>
          <a:endParaRPr kumimoji="1" lang="ja-JP" altLang="en-US"/>
        </a:p>
      </dgm:t>
    </dgm:pt>
    <dgm:pt modelId="{5FCC03AF-5F52-4119-B7F2-A29B9615028D}">
      <dgm:prSet phldrT="[テキスト]" custT="1"/>
      <dgm:spPr/>
      <dgm:t>
        <a:bodyPr/>
        <a:lstStyle/>
        <a:p>
          <a:r>
            <a:rPr kumimoji="1" lang="ja-JP" altLang="en-US" sz="2400" dirty="0"/>
            <a:t>２　ロータリーが目指す世界</a:t>
          </a:r>
          <a:endParaRPr kumimoji="1" lang="en-US" altLang="ja-JP" sz="2400" dirty="0"/>
        </a:p>
      </dgm:t>
    </dgm:pt>
    <dgm:pt modelId="{614C7D73-C2A0-413F-A736-AEFA6B3A8452}" type="parTrans" cxnId="{E210F6F7-6FCE-4C25-9AB6-D52C8883AAC9}">
      <dgm:prSet/>
      <dgm:spPr/>
      <dgm:t>
        <a:bodyPr/>
        <a:lstStyle/>
        <a:p>
          <a:endParaRPr kumimoji="1" lang="ja-JP" altLang="en-US"/>
        </a:p>
      </dgm:t>
    </dgm:pt>
    <dgm:pt modelId="{6BE7651D-DCEA-4631-8C84-F594F9D7A940}" type="sibTrans" cxnId="{E210F6F7-6FCE-4C25-9AB6-D52C8883AAC9}">
      <dgm:prSet/>
      <dgm:spPr/>
      <dgm:t>
        <a:bodyPr/>
        <a:lstStyle/>
        <a:p>
          <a:endParaRPr kumimoji="1" lang="ja-JP" altLang="en-US"/>
        </a:p>
      </dgm:t>
    </dgm:pt>
    <dgm:pt modelId="{04F4132B-2E21-4921-9254-896828960844}">
      <dgm:prSet phldrT="[テキスト]" custT="1"/>
      <dgm:spPr/>
      <dgm:t>
        <a:bodyPr/>
        <a:lstStyle/>
        <a:p>
          <a:r>
            <a:rPr kumimoji="1" lang="ja-JP" altLang="en-US" sz="2400" dirty="0"/>
            <a:t>ビジョン声明　・７つの重点分野</a:t>
          </a:r>
        </a:p>
      </dgm:t>
    </dgm:pt>
    <dgm:pt modelId="{E3451B84-F219-46B7-B59C-9860E0ABB657}" type="parTrans" cxnId="{EFA659B2-C942-49C4-A298-097AE567FCC4}">
      <dgm:prSet/>
      <dgm:spPr/>
      <dgm:t>
        <a:bodyPr/>
        <a:lstStyle/>
        <a:p>
          <a:endParaRPr kumimoji="1" lang="ja-JP" altLang="en-US"/>
        </a:p>
      </dgm:t>
    </dgm:pt>
    <dgm:pt modelId="{93E44D12-6545-4815-B27C-AC5F73B1E684}" type="sibTrans" cxnId="{EFA659B2-C942-49C4-A298-097AE567FCC4}">
      <dgm:prSet/>
      <dgm:spPr/>
      <dgm:t>
        <a:bodyPr/>
        <a:lstStyle/>
        <a:p>
          <a:endParaRPr kumimoji="1" lang="ja-JP" altLang="en-US"/>
        </a:p>
      </dgm:t>
    </dgm:pt>
    <dgm:pt modelId="{5D41A730-226D-4411-8574-75E159EF0E3A}">
      <dgm:prSet phldrT="[テキスト]" custT="1"/>
      <dgm:spPr/>
      <dgm:t>
        <a:bodyPr/>
        <a:lstStyle/>
        <a:p>
          <a:r>
            <a:rPr kumimoji="1" lang="ja-JP" altLang="en-US" sz="2800" dirty="0"/>
            <a:t>３　職業奉仕の実践</a:t>
          </a:r>
          <a:endParaRPr kumimoji="1" lang="en-US" altLang="ja-JP" sz="2800" dirty="0"/>
        </a:p>
      </dgm:t>
    </dgm:pt>
    <dgm:pt modelId="{F650FC6E-1B40-475C-94E7-DD74993F5AFF}" type="parTrans" cxnId="{FFBD0F91-C6C5-44CE-AB76-C409A8DE5E51}">
      <dgm:prSet/>
      <dgm:spPr/>
      <dgm:t>
        <a:bodyPr/>
        <a:lstStyle/>
        <a:p>
          <a:endParaRPr kumimoji="1" lang="ja-JP" altLang="en-US"/>
        </a:p>
      </dgm:t>
    </dgm:pt>
    <dgm:pt modelId="{7CD35368-368D-49C8-BEA5-FEAACDB1E322}" type="sibTrans" cxnId="{FFBD0F91-C6C5-44CE-AB76-C409A8DE5E51}">
      <dgm:prSet/>
      <dgm:spPr/>
      <dgm:t>
        <a:bodyPr/>
        <a:lstStyle/>
        <a:p>
          <a:endParaRPr kumimoji="1" lang="ja-JP" altLang="en-US"/>
        </a:p>
      </dgm:t>
    </dgm:pt>
    <dgm:pt modelId="{4FE7AC0E-6A2C-438D-A220-C9EFCAFB244A}" type="pres">
      <dgm:prSet presAssocID="{D7958291-013E-409B-A4E7-7D4408846DE6}" presName="linear" presStyleCnt="0">
        <dgm:presLayoutVars>
          <dgm:animLvl val="lvl"/>
          <dgm:resizeHandles val="exact"/>
        </dgm:presLayoutVars>
      </dgm:prSet>
      <dgm:spPr/>
    </dgm:pt>
    <dgm:pt modelId="{2734B523-08E0-4000-9B03-874239D55ECB}" type="pres">
      <dgm:prSet presAssocID="{37A65B2C-321E-47A8-8E17-10EBF1BD77A9}" presName="parentText" presStyleLbl="node1" presStyleIdx="0" presStyleCnt="3" custScaleY="90373" custLinFactNeighborX="-900" custLinFactNeighborY="-6382">
        <dgm:presLayoutVars>
          <dgm:chMax val="0"/>
          <dgm:bulletEnabled val="1"/>
        </dgm:presLayoutVars>
      </dgm:prSet>
      <dgm:spPr/>
    </dgm:pt>
    <dgm:pt modelId="{EFB1A085-A841-464A-92B7-627368AFE182}" type="pres">
      <dgm:prSet presAssocID="{37A65B2C-321E-47A8-8E17-10EBF1BD77A9}" presName="childText" presStyleLbl="revTx" presStyleIdx="0" presStyleCnt="2">
        <dgm:presLayoutVars>
          <dgm:bulletEnabled val="1"/>
        </dgm:presLayoutVars>
      </dgm:prSet>
      <dgm:spPr/>
    </dgm:pt>
    <dgm:pt modelId="{15F38385-5D6E-4265-81C2-9139FCE4E3EE}" type="pres">
      <dgm:prSet presAssocID="{5FCC03AF-5F52-4119-B7F2-A29B9615028D}" presName="parentText" presStyleLbl="node1" presStyleIdx="1" presStyleCnt="3" custScaleY="83876" custLinFactNeighborX="0" custLinFactNeighborY="-18394">
        <dgm:presLayoutVars>
          <dgm:chMax val="0"/>
          <dgm:bulletEnabled val="1"/>
        </dgm:presLayoutVars>
      </dgm:prSet>
      <dgm:spPr/>
    </dgm:pt>
    <dgm:pt modelId="{4ED72A86-3172-47C3-BA07-E260F68762C7}" type="pres">
      <dgm:prSet presAssocID="{5FCC03AF-5F52-4119-B7F2-A29B9615028D}" presName="childText" presStyleLbl="revTx" presStyleIdx="1" presStyleCnt="2" custScaleY="181919">
        <dgm:presLayoutVars>
          <dgm:bulletEnabled val="1"/>
        </dgm:presLayoutVars>
      </dgm:prSet>
      <dgm:spPr/>
    </dgm:pt>
    <dgm:pt modelId="{829DEA1E-9D02-45B1-BEB3-13373B175096}" type="pres">
      <dgm:prSet presAssocID="{5D41A730-226D-4411-8574-75E159EF0E3A}" presName="parentText" presStyleLbl="node1" presStyleIdx="2" presStyleCnt="3" custScaleY="84295" custLinFactY="-16895" custLinFactNeighborY="-100000">
        <dgm:presLayoutVars>
          <dgm:chMax val="0"/>
          <dgm:bulletEnabled val="1"/>
        </dgm:presLayoutVars>
      </dgm:prSet>
      <dgm:spPr/>
    </dgm:pt>
  </dgm:ptLst>
  <dgm:cxnLst>
    <dgm:cxn modelId="{F60D2825-7A47-463C-8953-2DE70DFD5EDC}" type="presOf" srcId="{D7958291-013E-409B-A4E7-7D4408846DE6}" destId="{4FE7AC0E-6A2C-438D-A220-C9EFCAFB244A}" srcOrd="0" destOrd="0" presId="urn:microsoft.com/office/officeart/2005/8/layout/vList2"/>
    <dgm:cxn modelId="{9FA8142D-94C4-4AE2-AF84-AE39DFE7691A}" type="presOf" srcId="{9F433E13-6020-4637-9DAA-02C916ECF73D}" destId="{EFB1A085-A841-464A-92B7-627368AFE182}" srcOrd="0" destOrd="0" presId="urn:microsoft.com/office/officeart/2005/8/layout/vList2"/>
    <dgm:cxn modelId="{7887E93D-D566-4CF3-9458-D64E2C7BA1D3}" type="presOf" srcId="{5FCC03AF-5F52-4119-B7F2-A29B9615028D}" destId="{15F38385-5D6E-4265-81C2-9139FCE4E3EE}" srcOrd="0" destOrd="0" presId="urn:microsoft.com/office/officeart/2005/8/layout/vList2"/>
    <dgm:cxn modelId="{11D64445-A5C2-4962-8461-BAED2D0FA35E}" srcId="{37A65B2C-321E-47A8-8E17-10EBF1BD77A9}" destId="{9F433E13-6020-4637-9DAA-02C916ECF73D}" srcOrd="0" destOrd="0" parTransId="{717A7D94-A44F-4088-B769-CFDA3946EBD4}" sibTransId="{813C251D-D141-4872-BF3F-589BFF7D25D8}"/>
    <dgm:cxn modelId="{12D5F966-1D4C-4840-B2B0-E33A10B21F84}" type="presOf" srcId="{37A65B2C-321E-47A8-8E17-10EBF1BD77A9}" destId="{2734B523-08E0-4000-9B03-874239D55ECB}" srcOrd="0" destOrd="0" presId="urn:microsoft.com/office/officeart/2005/8/layout/vList2"/>
    <dgm:cxn modelId="{86F8DF70-55C4-4285-8D2C-12E96ED7F6B9}" srcId="{D7958291-013E-409B-A4E7-7D4408846DE6}" destId="{37A65B2C-321E-47A8-8E17-10EBF1BD77A9}" srcOrd="0" destOrd="0" parTransId="{04D01C87-83F1-40A1-B1C5-EF1444C24D73}" sibTransId="{6C79F7FD-38C6-4BE4-9F38-7B2F556EDF51}"/>
    <dgm:cxn modelId="{FFBD0F91-C6C5-44CE-AB76-C409A8DE5E51}" srcId="{D7958291-013E-409B-A4E7-7D4408846DE6}" destId="{5D41A730-226D-4411-8574-75E159EF0E3A}" srcOrd="2" destOrd="0" parTransId="{F650FC6E-1B40-475C-94E7-DD74993F5AFF}" sibTransId="{7CD35368-368D-49C8-BEA5-FEAACDB1E322}"/>
    <dgm:cxn modelId="{EFA659B2-C942-49C4-A298-097AE567FCC4}" srcId="{5FCC03AF-5F52-4119-B7F2-A29B9615028D}" destId="{04F4132B-2E21-4921-9254-896828960844}" srcOrd="0" destOrd="0" parTransId="{E3451B84-F219-46B7-B59C-9860E0ABB657}" sibTransId="{93E44D12-6545-4815-B27C-AC5F73B1E684}"/>
    <dgm:cxn modelId="{7E6DD2C1-F894-422F-AB06-14B2B673ACDA}" type="presOf" srcId="{04F4132B-2E21-4921-9254-896828960844}" destId="{4ED72A86-3172-47C3-BA07-E260F68762C7}" srcOrd="0" destOrd="0" presId="urn:microsoft.com/office/officeart/2005/8/layout/vList2"/>
    <dgm:cxn modelId="{F82FCEF7-0CC6-4BA5-AB69-014E60F969CB}" type="presOf" srcId="{5D41A730-226D-4411-8574-75E159EF0E3A}" destId="{829DEA1E-9D02-45B1-BEB3-13373B175096}" srcOrd="0" destOrd="0" presId="urn:microsoft.com/office/officeart/2005/8/layout/vList2"/>
    <dgm:cxn modelId="{E210F6F7-6FCE-4C25-9AB6-D52C8883AAC9}" srcId="{D7958291-013E-409B-A4E7-7D4408846DE6}" destId="{5FCC03AF-5F52-4119-B7F2-A29B9615028D}" srcOrd="1" destOrd="0" parTransId="{614C7D73-C2A0-413F-A736-AEFA6B3A8452}" sibTransId="{6BE7651D-DCEA-4631-8C84-F594F9D7A940}"/>
    <dgm:cxn modelId="{84BBA8DC-2706-45A4-87B6-262EFC0D0BBC}" type="presParOf" srcId="{4FE7AC0E-6A2C-438D-A220-C9EFCAFB244A}" destId="{2734B523-08E0-4000-9B03-874239D55ECB}" srcOrd="0" destOrd="0" presId="urn:microsoft.com/office/officeart/2005/8/layout/vList2"/>
    <dgm:cxn modelId="{BD81F3E9-B9B1-4F05-A3CC-DE0AC843B481}" type="presParOf" srcId="{4FE7AC0E-6A2C-438D-A220-C9EFCAFB244A}" destId="{EFB1A085-A841-464A-92B7-627368AFE182}" srcOrd="1" destOrd="0" presId="urn:microsoft.com/office/officeart/2005/8/layout/vList2"/>
    <dgm:cxn modelId="{4D0883E3-88ED-459E-8B8B-EFCAF306578E}" type="presParOf" srcId="{4FE7AC0E-6A2C-438D-A220-C9EFCAFB244A}" destId="{15F38385-5D6E-4265-81C2-9139FCE4E3EE}" srcOrd="2" destOrd="0" presId="urn:microsoft.com/office/officeart/2005/8/layout/vList2"/>
    <dgm:cxn modelId="{848286B4-CDCD-48D9-9E49-DE79D10E3104}" type="presParOf" srcId="{4FE7AC0E-6A2C-438D-A220-C9EFCAFB244A}" destId="{4ED72A86-3172-47C3-BA07-E260F68762C7}" srcOrd="3" destOrd="0" presId="urn:microsoft.com/office/officeart/2005/8/layout/vList2"/>
    <dgm:cxn modelId="{F7E1F850-2502-40B2-96DB-230A3D232E63}" type="presParOf" srcId="{4FE7AC0E-6A2C-438D-A220-C9EFCAFB244A}" destId="{829DEA1E-9D02-45B1-BEB3-13373B17509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12AF8-74E7-4C98-9055-7154481EDD36}">
      <dsp:nvSpPr>
        <dsp:cNvPr id="0" name=""/>
        <dsp:cNvSpPr/>
      </dsp:nvSpPr>
      <dsp:spPr>
        <a:xfrm>
          <a:off x="0" y="5868"/>
          <a:ext cx="8987404" cy="581080"/>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１　職業奉仕はロータリアンのアイデンティティ</a:t>
          </a:r>
        </a:p>
      </dsp:txBody>
      <dsp:txXfrm>
        <a:off x="28366" y="34234"/>
        <a:ext cx="8930672" cy="524348"/>
      </dsp:txXfrm>
    </dsp:sp>
    <dsp:sp modelId="{FE374EE4-E90D-4CDD-B4F1-571FA0C95956}">
      <dsp:nvSpPr>
        <dsp:cNvPr id="0" name=""/>
        <dsp:cNvSpPr/>
      </dsp:nvSpPr>
      <dsp:spPr>
        <a:xfrm>
          <a:off x="0" y="684911"/>
          <a:ext cx="8987404" cy="5038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350"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五大奉仕部門　・五つの中核的価値観　・ロータリーの目的</a:t>
          </a:r>
        </a:p>
      </dsp:txBody>
      <dsp:txXfrm>
        <a:off x="0" y="684911"/>
        <a:ext cx="8987404" cy="503839"/>
      </dsp:txXfrm>
    </dsp:sp>
    <dsp:sp modelId="{14FD9FB5-C43B-40D0-ADD1-0C4001C5F45B}">
      <dsp:nvSpPr>
        <dsp:cNvPr id="0" name=""/>
        <dsp:cNvSpPr/>
      </dsp:nvSpPr>
      <dsp:spPr>
        <a:xfrm>
          <a:off x="0" y="1217823"/>
          <a:ext cx="8987404" cy="537092"/>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２　職業奉仕の定義</a:t>
          </a:r>
          <a:endParaRPr kumimoji="1" lang="en-US" altLang="ja-JP" sz="2400" kern="1200" dirty="0"/>
        </a:p>
      </dsp:txBody>
      <dsp:txXfrm>
        <a:off x="26219" y="1244042"/>
        <a:ext cx="8934966" cy="484654"/>
      </dsp:txXfrm>
    </dsp:sp>
    <dsp:sp modelId="{B5E4FE8D-4DCB-4D3C-B5E0-9462D0F8FA5B}">
      <dsp:nvSpPr>
        <dsp:cNvPr id="0" name=""/>
        <dsp:cNvSpPr/>
      </dsp:nvSpPr>
      <dsp:spPr>
        <a:xfrm>
          <a:off x="0" y="1820750"/>
          <a:ext cx="8987404" cy="71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350"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定款第</a:t>
          </a:r>
          <a:r>
            <a:rPr kumimoji="1" lang="en-US" altLang="ja-JP" sz="2000" kern="1200" dirty="0"/>
            <a:t>5</a:t>
          </a:r>
          <a:r>
            <a:rPr kumimoji="1" lang="ja-JP" altLang="en-US" sz="2000" kern="1200" dirty="0"/>
            <a:t>条第</a:t>
          </a:r>
          <a:r>
            <a:rPr kumimoji="1" lang="en-US" altLang="ja-JP" sz="2000" kern="1200" dirty="0"/>
            <a:t>2</a:t>
          </a:r>
          <a:r>
            <a:rPr kumimoji="1" lang="ja-JP" altLang="en-US" sz="2000" kern="1200" dirty="0"/>
            <a:t>号　・ロータリアンの行動規範・</a:t>
          </a:r>
          <a:r>
            <a:rPr kumimoji="1" lang="en-US" altLang="ja-JP" sz="2000" kern="1200" dirty="0"/>
            <a:t>4</a:t>
          </a:r>
          <a:r>
            <a:rPr kumimoji="1" lang="ja-JP" altLang="en-US" sz="2000" kern="1200" dirty="0"/>
            <a:t>っのテスト</a:t>
          </a:r>
        </a:p>
      </dsp:txBody>
      <dsp:txXfrm>
        <a:off x="0" y="1820750"/>
        <a:ext cx="8987404" cy="712080"/>
      </dsp:txXfrm>
    </dsp:sp>
    <dsp:sp modelId="{7A0AFC12-5BB5-4E53-8107-C9165B8F63A6}">
      <dsp:nvSpPr>
        <dsp:cNvPr id="0" name=""/>
        <dsp:cNvSpPr/>
      </dsp:nvSpPr>
      <dsp:spPr>
        <a:xfrm>
          <a:off x="0" y="2245154"/>
          <a:ext cx="8987404" cy="539973"/>
        </a:xfrm>
        <a:prstGeom prst="round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３　職業奉仕理解のスタートライン</a:t>
          </a:r>
          <a:endParaRPr kumimoji="1" lang="en-US" altLang="ja-JP" sz="2400" kern="1200" dirty="0"/>
        </a:p>
      </dsp:txBody>
      <dsp:txXfrm>
        <a:off x="26359" y="2271513"/>
        <a:ext cx="8934686" cy="487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34B523-08E0-4000-9B03-874239D55ECB}">
      <dsp:nvSpPr>
        <dsp:cNvPr id="0" name=""/>
        <dsp:cNvSpPr/>
      </dsp:nvSpPr>
      <dsp:spPr>
        <a:xfrm>
          <a:off x="0" y="0"/>
          <a:ext cx="8915400" cy="89664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１　倫理を考える</a:t>
          </a:r>
        </a:p>
      </dsp:txBody>
      <dsp:txXfrm>
        <a:off x="43771" y="43771"/>
        <a:ext cx="8827858" cy="809102"/>
      </dsp:txXfrm>
    </dsp:sp>
    <dsp:sp modelId="{EFB1A085-A841-464A-92B7-627368AFE182}">
      <dsp:nvSpPr>
        <dsp:cNvPr id="0" name=""/>
        <dsp:cNvSpPr/>
      </dsp:nvSpPr>
      <dsp:spPr>
        <a:xfrm>
          <a:off x="0" y="923316"/>
          <a:ext cx="8915400" cy="877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064"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倫理と共存・職業人の理念と、その行動原理・高度の倫理的商人</a:t>
          </a:r>
        </a:p>
      </dsp:txBody>
      <dsp:txXfrm>
        <a:off x="0" y="923316"/>
        <a:ext cx="8915400" cy="877680"/>
      </dsp:txXfrm>
    </dsp:sp>
    <dsp:sp modelId="{15F38385-5D6E-4265-81C2-9139FCE4E3EE}">
      <dsp:nvSpPr>
        <dsp:cNvPr id="0" name=""/>
        <dsp:cNvSpPr/>
      </dsp:nvSpPr>
      <dsp:spPr>
        <a:xfrm>
          <a:off x="0" y="1639556"/>
          <a:ext cx="8915400" cy="832184"/>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２　ロータリーが目指す世界</a:t>
          </a:r>
          <a:endParaRPr kumimoji="1" lang="en-US" altLang="ja-JP" sz="2400" kern="1200" dirty="0"/>
        </a:p>
      </dsp:txBody>
      <dsp:txXfrm>
        <a:off x="40624" y="1680180"/>
        <a:ext cx="8834152" cy="750936"/>
      </dsp:txXfrm>
    </dsp:sp>
    <dsp:sp modelId="{4ED72A86-3172-47C3-BA07-E260F68762C7}">
      <dsp:nvSpPr>
        <dsp:cNvPr id="0" name=""/>
        <dsp:cNvSpPr/>
      </dsp:nvSpPr>
      <dsp:spPr>
        <a:xfrm>
          <a:off x="0" y="2633180"/>
          <a:ext cx="8915400" cy="15966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3064" tIns="30480" rIns="170688" bIns="30480" numCol="1" spcCol="1270" anchor="t" anchorCtr="0">
          <a:noAutofit/>
        </a:bodyPr>
        <a:lstStyle/>
        <a:p>
          <a:pPr marL="228600" lvl="1" indent="-228600" algn="l" defTabSz="1066800">
            <a:lnSpc>
              <a:spcPct val="90000"/>
            </a:lnSpc>
            <a:spcBef>
              <a:spcPct val="0"/>
            </a:spcBef>
            <a:spcAft>
              <a:spcPct val="20000"/>
            </a:spcAft>
            <a:buChar char="•"/>
          </a:pPr>
          <a:r>
            <a:rPr kumimoji="1" lang="ja-JP" altLang="en-US" sz="2400" kern="1200" dirty="0"/>
            <a:t>ビジョン声明　・７つの重点分野</a:t>
          </a:r>
        </a:p>
      </dsp:txBody>
      <dsp:txXfrm>
        <a:off x="0" y="2633180"/>
        <a:ext cx="8915400" cy="1596666"/>
      </dsp:txXfrm>
    </dsp:sp>
    <dsp:sp modelId="{829DEA1E-9D02-45B1-BEB3-13373B175096}">
      <dsp:nvSpPr>
        <dsp:cNvPr id="0" name=""/>
        <dsp:cNvSpPr/>
      </dsp:nvSpPr>
      <dsp:spPr>
        <a:xfrm>
          <a:off x="0" y="3184542"/>
          <a:ext cx="8915400" cy="836341"/>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kumimoji="1" lang="ja-JP" altLang="en-US" sz="2800" kern="1200" dirty="0"/>
            <a:t>３　職業奉仕の実践</a:t>
          </a:r>
          <a:endParaRPr kumimoji="1" lang="en-US" altLang="ja-JP" sz="2800" kern="1200" dirty="0"/>
        </a:p>
      </dsp:txBody>
      <dsp:txXfrm>
        <a:off x="40827" y="3225369"/>
        <a:ext cx="8833746" cy="75468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0"/>
            <a:ext cx="3078924" cy="513284"/>
          </a:xfrm>
          <a:prstGeom prst="rect">
            <a:avLst/>
          </a:prstGeom>
        </p:spPr>
        <p:txBody>
          <a:bodyPr vert="horz" lIns="94593" tIns="47300" rIns="94593" bIns="4730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488" y="10"/>
            <a:ext cx="3078924" cy="513284"/>
          </a:xfrm>
          <a:prstGeom prst="rect">
            <a:avLst/>
          </a:prstGeom>
        </p:spPr>
        <p:txBody>
          <a:bodyPr vert="horz" lIns="94593" tIns="47300" rIns="94593" bIns="47300" rtlCol="0"/>
          <a:lstStyle>
            <a:lvl1pPr algn="r">
              <a:defRPr sz="1200"/>
            </a:lvl1pPr>
          </a:lstStyle>
          <a:p>
            <a:fld id="{EED2119A-3521-4F2E-8121-32CF05C411E6}" type="datetimeFigureOut">
              <a:rPr kumimoji="1" lang="ja-JP" altLang="en-US" smtClean="0"/>
              <a:t>2024/11/6</a:t>
            </a:fld>
            <a:endParaRPr kumimoji="1" lang="ja-JP" altLang="en-US"/>
          </a:p>
        </p:txBody>
      </p:sp>
      <p:sp>
        <p:nvSpPr>
          <p:cNvPr id="4" name="フッター プレースホルダー 3"/>
          <p:cNvSpPr>
            <a:spLocks noGrp="1"/>
          </p:cNvSpPr>
          <p:nvPr>
            <p:ph type="ftr" sz="quarter" idx="2"/>
          </p:nvPr>
        </p:nvSpPr>
        <p:spPr>
          <a:xfrm>
            <a:off x="8" y="9721333"/>
            <a:ext cx="3078924" cy="513284"/>
          </a:xfrm>
          <a:prstGeom prst="rect">
            <a:avLst/>
          </a:prstGeom>
        </p:spPr>
        <p:txBody>
          <a:bodyPr vert="horz" lIns="94593" tIns="47300" rIns="94593" bIns="4730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488" y="9721333"/>
            <a:ext cx="3078924" cy="513284"/>
          </a:xfrm>
          <a:prstGeom prst="rect">
            <a:avLst/>
          </a:prstGeom>
        </p:spPr>
        <p:txBody>
          <a:bodyPr vert="horz" lIns="94593" tIns="47300" rIns="94593" bIns="47300" rtlCol="0" anchor="b"/>
          <a:lstStyle>
            <a:lvl1pPr algn="r">
              <a:defRPr sz="1200"/>
            </a:lvl1pPr>
          </a:lstStyle>
          <a:p>
            <a:fld id="{FE1DB95A-D10A-4AA4-928C-297C415476AC}" type="slidenum">
              <a:rPr kumimoji="1" lang="ja-JP" altLang="en-US" smtClean="0"/>
              <a:t>‹#›</a:t>
            </a:fld>
            <a:endParaRPr kumimoji="1" lang="ja-JP" altLang="en-US"/>
          </a:p>
        </p:txBody>
      </p:sp>
    </p:spTree>
    <p:extLst>
      <p:ext uri="{BB962C8B-B14F-4D97-AF65-F5344CB8AC3E}">
        <p14:creationId xmlns:p14="http://schemas.microsoft.com/office/powerpoint/2010/main" val="2210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0"/>
            <a:ext cx="3078428" cy="513508"/>
          </a:xfrm>
          <a:prstGeom prst="rect">
            <a:avLst/>
          </a:prstGeom>
        </p:spPr>
        <p:txBody>
          <a:bodyPr vert="horz" lIns="94593" tIns="47300" rIns="94593" bIns="4730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8" y="10"/>
            <a:ext cx="3078428" cy="513508"/>
          </a:xfrm>
          <a:prstGeom prst="rect">
            <a:avLst/>
          </a:prstGeom>
        </p:spPr>
        <p:txBody>
          <a:bodyPr vert="horz" lIns="94593" tIns="47300" rIns="94593" bIns="47300" rtlCol="0"/>
          <a:lstStyle>
            <a:lvl1pPr algn="r">
              <a:defRPr sz="1200"/>
            </a:lvl1pPr>
          </a:lstStyle>
          <a:p>
            <a:fld id="{18737C12-766A-4986-8925-57E2D8F57DB3}" type="datetimeFigureOut">
              <a:rPr kumimoji="1" lang="ja-JP" altLang="en-US" smtClean="0"/>
              <a:t>2024/11/6</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593" tIns="47300" rIns="94593" bIns="47300" rtlCol="0" anchor="ctr"/>
          <a:lstStyle/>
          <a:p>
            <a:endParaRPr lang="ja-JP" altLang="en-US"/>
          </a:p>
        </p:txBody>
      </p:sp>
      <p:sp>
        <p:nvSpPr>
          <p:cNvPr id="5" name="ノート プレースホルダー 4"/>
          <p:cNvSpPr>
            <a:spLocks noGrp="1"/>
          </p:cNvSpPr>
          <p:nvPr>
            <p:ph type="body" sz="quarter" idx="3"/>
          </p:nvPr>
        </p:nvSpPr>
        <p:spPr>
          <a:xfrm>
            <a:off x="710408" y="4925414"/>
            <a:ext cx="5683250" cy="4029879"/>
          </a:xfrm>
          <a:prstGeom prst="rect">
            <a:avLst/>
          </a:prstGeom>
        </p:spPr>
        <p:txBody>
          <a:bodyPr vert="horz" lIns="94593" tIns="47300" rIns="94593" bIns="4730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9721114"/>
            <a:ext cx="3078428" cy="513507"/>
          </a:xfrm>
          <a:prstGeom prst="rect">
            <a:avLst/>
          </a:prstGeom>
        </p:spPr>
        <p:txBody>
          <a:bodyPr vert="horz" lIns="94593" tIns="47300" rIns="94593" bIns="4730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8" y="9721114"/>
            <a:ext cx="3078428" cy="513507"/>
          </a:xfrm>
          <a:prstGeom prst="rect">
            <a:avLst/>
          </a:prstGeom>
        </p:spPr>
        <p:txBody>
          <a:bodyPr vert="horz" lIns="94593" tIns="47300" rIns="94593" bIns="47300" rtlCol="0" anchor="b"/>
          <a:lstStyle>
            <a:lvl1pPr algn="r">
              <a:defRPr sz="1200"/>
            </a:lvl1pPr>
          </a:lstStyle>
          <a:p>
            <a:fld id="{6251A93F-41B7-424C-BC9D-4201A0BF2E34}" type="slidenum">
              <a:rPr kumimoji="1" lang="ja-JP" altLang="en-US" smtClean="0"/>
              <a:t>‹#›</a:t>
            </a:fld>
            <a:endParaRPr kumimoji="1" lang="ja-JP" altLang="en-US"/>
          </a:p>
        </p:txBody>
      </p:sp>
    </p:spTree>
    <p:extLst>
      <p:ext uri="{BB962C8B-B14F-4D97-AF65-F5344CB8AC3E}">
        <p14:creationId xmlns:p14="http://schemas.microsoft.com/office/powerpoint/2010/main" val="34683507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a:t>
            </a:fld>
            <a:endParaRPr kumimoji="1" lang="ja-JP" altLang="en-US"/>
          </a:p>
        </p:txBody>
      </p:sp>
      <p:sp>
        <p:nvSpPr>
          <p:cNvPr id="6" name="ノート プレースホルダー 5">
            <a:extLst>
              <a:ext uri="{FF2B5EF4-FFF2-40B4-BE49-F238E27FC236}">
                <a16:creationId xmlns:a16="http://schemas.microsoft.com/office/drawing/2014/main" id="{33E9FCF1-3BE3-4572-9E19-CBDF54330B4B}"/>
              </a:ext>
            </a:extLst>
          </p:cNvPr>
          <p:cNvSpPr>
            <a:spLocks noGrp="1"/>
          </p:cNvSpPr>
          <p:nvPr>
            <p:ph type="body" sz="quarter" idx="3"/>
          </p:nvPr>
        </p:nvSpPr>
        <p:spPr>
          <a:xfrm>
            <a:off x="710408" y="5500688"/>
            <a:ext cx="5683250" cy="3454605"/>
          </a:xfrm>
        </p:spPr>
        <p:txBody>
          <a:bodyPr/>
          <a:lstStyle/>
          <a:p>
            <a:r>
              <a:rPr lang="ja-JP" altLang="en-US" sz="1400" dirty="0"/>
              <a:t>ロータリアンの皆さん、こんにちは。</a:t>
            </a:r>
          </a:p>
          <a:p>
            <a:r>
              <a:rPr lang="ja-JP" altLang="en-US" sz="1400" dirty="0"/>
              <a:t>これから、</a:t>
            </a:r>
            <a:r>
              <a:rPr lang="en-US" altLang="ja-JP" sz="1400" dirty="0"/>
              <a:t>2021-22</a:t>
            </a:r>
            <a:r>
              <a:rPr lang="ja-JP" altLang="en-US" sz="1400" dirty="0"/>
              <a:t>年度「職業奉仕月間卓話」を始めます。</a:t>
            </a:r>
            <a:endParaRPr lang="en-US" altLang="ja-JP" sz="1400" dirty="0"/>
          </a:p>
          <a:p>
            <a:endParaRPr lang="ja-JP" altLang="en-US" sz="1400" dirty="0"/>
          </a:p>
          <a:p>
            <a:r>
              <a:rPr lang="ja-JP" altLang="en-US" sz="1400" dirty="0"/>
              <a:t>今年度は、「ロータリアンの行動原理」と題して、お話をさせていただきます。</a:t>
            </a:r>
          </a:p>
          <a:p>
            <a:r>
              <a:rPr lang="ja-JP" altLang="en-US" sz="1400" dirty="0"/>
              <a:t>どうぞしばらくの間、お付き合いをお願いします。</a:t>
            </a:r>
            <a:endParaRPr lang="en-US" altLang="ja-JP" sz="1400" dirty="0"/>
          </a:p>
          <a:p>
            <a:endParaRPr lang="ja-JP" altLang="en-US" sz="1400" dirty="0"/>
          </a:p>
          <a:p>
            <a:r>
              <a:rPr lang="ja-JP" altLang="en-US" sz="1400" dirty="0"/>
              <a:t>　（ＢＧＭ：フェードアウト）</a:t>
            </a:r>
          </a:p>
          <a:p>
            <a:endParaRPr lang="ja-JP" altLang="en-US" dirty="0"/>
          </a:p>
        </p:txBody>
      </p:sp>
    </p:spTree>
    <p:extLst>
      <p:ext uri="{BB962C8B-B14F-4D97-AF65-F5344CB8AC3E}">
        <p14:creationId xmlns:p14="http://schemas.microsoft.com/office/powerpoint/2010/main" val="24719797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691116"/>
            <a:ext cx="5683250" cy="3264177"/>
          </a:xfrm>
        </p:spPr>
        <p:txBody>
          <a:bodyPr/>
          <a:lstStyle/>
          <a:p>
            <a:pPr defTabSz="946770">
              <a:defRPr/>
            </a:pPr>
            <a:r>
              <a:rPr lang="ja-JP" altLang="en-US" sz="1400" dirty="0"/>
              <a:t>では、今年度のテーマ、「ロータリアンの行動原理」に入ります。</a:t>
            </a:r>
            <a:endParaRPr lang="en-US" altLang="ja-JP" sz="1400" dirty="0"/>
          </a:p>
          <a:p>
            <a:pPr defTabSz="946770">
              <a:defRPr/>
            </a:pPr>
            <a:endParaRPr lang="ja-JP" altLang="en-US" sz="1400" dirty="0"/>
          </a:p>
          <a:p>
            <a:pPr defTabSz="946770">
              <a:defRPr/>
            </a:pPr>
            <a:r>
              <a:rPr lang="ja-JP" altLang="en-US" sz="1400" dirty="0"/>
              <a:t>　　　（少し時間を置く）</a:t>
            </a:r>
            <a:endParaRPr lang="en-US" altLang="ja-JP" sz="1400" dirty="0"/>
          </a:p>
          <a:p>
            <a:pPr defTabSz="946770">
              <a:defRPr/>
            </a:pPr>
            <a:endParaRPr lang="ja-JP" altLang="en-US" sz="1400" dirty="0"/>
          </a:p>
          <a:p>
            <a:pPr defTabSz="946770">
              <a:defRPr/>
            </a:pPr>
            <a:r>
              <a:rPr lang="ja-JP" altLang="en-US" sz="1400" dirty="0"/>
              <a:t>　　「ちょっと難しそうだな」</a:t>
            </a:r>
            <a:r>
              <a:rPr lang="en-US" altLang="ja-JP" sz="1400" dirty="0"/>
              <a:t>…</a:t>
            </a:r>
            <a:r>
              <a:rPr lang="ja-JP" altLang="en-US" sz="1400" dirty="0"/>
              <a:t>と思われるかもしれませんが、スタートラインから少しだけ、歩みを進めてみましょう。</a:t>
            </a:r>
          </a:p>
          <a:p>
            <a:pPr defTabSz="946770">
              <a:defRPr/>
            </a:pPr>
            <a:endParaRPr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10</a:t>
            </a:fld>
            <a:endParaRPr kumimoji="1" lang="ja-JP" altLang="en-US"/>
          </a:p>
        </p:txBody>
      </p:sp>
    </p:spTree>
    <p:extLst>
      <p:ext uri="{BB962C8B-B14F-4D97-AF65-F5344CB8AC3E}">
        <p14:creationId xmlns:p14="http://schemas.microsoft.com/office/powerpoint/2010/main" val="38573187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322627"/>
            <a:ext cx="5683250" cy="3632666"/>
          </a:xfrm>
        </p:spPr>
        <p:txBody>
          <a:bodyPr/>
          <a:lstStyle/>
          <a:p>
            <a:r>
              <a:rPr kumimoji="1" lang="ja-JP" altLang="en-US" sz="1400" dirty="0"/>
              <a:t>ところで、皆さん、ロータリーの最も核心にあるもの、一番根本のところに置かれているのは、何でしょうか。</a:t>
            </a:r>
          </a:p>
          <a:p>
            <a:r>
              <a:rPr kumimoji="1" lang="ja-JP" altLang="en-US" sz="1400" dirty="0"/>
              <a:t>そう、「奉仕」ですね。ロータリーの核心は「奉仕の理念」です。</a:t>
            </a:r>
            <a:endParaRPr kumimoji="1" lang="en-US" altLang="ja-JP" sz="1400" dirty="0"/>
          </a:p>
          <a:p>
            <a:endParaRPr kumimoji="1" lang="ja-JP" altLang="en-US" sz="1400" dirty="0"/>
          </a:p>
          <a:p>
            <a:r>
              <a:rPr kumimoji="1" lang="ja-JP" altLang="en-US" sz="1400" dirty="0"/>
              <a:t>職業奉仕は、この奉仕の理念を実践に移すために、特に「職業」という場面に着目して、私たちが何をどうするかについて述べたものです。</a:t>
            </a:r>
          </a:p>
          <a:p>
            <a:r>
              <a:rPr kumimoji="1" lang="ja-JP" altLang="en-US" sz="1400" dirty="0"/>
              <a:t>もう少し詳しく言うと、「奉仕」ということを行うためには、職業人はどうあるべきか、日々の仕事においてどのような行動をとるべきか。そういうことを理論化したものが職業奉仕です。</a:t>
            </a:r>
            <a:endParaRPr kumimoji="1" lang="en-US" altLang="ja-JP" sz="1400" dirty="0"/>
          </a:p>
          <a:p>
            <a:endParaRPr kumimoji="1" lang="ja-JP" altLang="en-US" sz="1400" dirty="0"/>
          </a:p>
          <a:p>
            <a:r>
              <a:rPr kumimoji="1" lang="ja-JP" altLang="en-US" sz="1400" dirty="0"/>
              <a:t>その具体的な内容を示すのが、基礎編で述べたロータリーの目的の特に第２項や、ロータリアンの行動規範、四つのテストなどであり、それらをキーワードでまとめると、画面の一番下の段のようになる</a:t>
            </a:r>
            <a:r>
              <a:rPr kumimoji="1" lang="en-US" altLang="ja-JP" sz="1400" dirty="0"/>
              <a:t>…</a:t>
            </a:r>
            <a:r>
              <a:rPr kumimoji="1" lang="ja-JP" altLang="en-US" sz="1400" dirty="0"/>
              <a:t>という具合です。</a:t>
            </a:r>
          </a:p>
          <a:p>
            <a:r>
              <a:rPr kumimoji="1" lang="ja-JP" altLang="en-US" sz="1400" dirty="0"/>
              <a:t>それにしても、「高度の倫理基準」とか「高潔性」とか、ずいぶん観念的というかムズカシイ言葉ですね。ここを、少し掘り下げて、皆さんと一緒に考えてみようというわけです。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6251A93F-41B7-424C-BC9D-4201A0BF2E34}" type="slidenum">
              <a:rPr kumimoji="1" lang="ja-JP" altLang="en-US" smtClean="0"/>
              <a:t>11</a:t>
            </a:fld>
            <a:endParaRPr kumimoji="1" lang="ja-JP" altLang="en-US"/>
          </a:p>
        </p:txBody>
      </p:sp>
    </p:spTree>
    <p:extLst>
      <p:ext uri="{BB962C8B-B14F-4D97-AF65-F5344CB8AC3E}">
        <p14:creationId xmlns:p14="http://schemas.microsoft.com/office/powerpoint/2010/main" val="33974929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390866"/>
            <a:ext cx="5683250" cy="3564427"/>
          </a:xfrm>
        </p:spPr>
        <p:txBody>
          <a:bodyPr/>
          <a:lstStyle/>
          <a:p>
            <a:r>
              <a:rPr kumimoji="1" lang="ja-JP" altLang="en-US" sz="1400" dirty="0"/>
              <a:t>いきなりこんなつぶやき聞こえてきそうです。</a:t>
            </a:r>
            <a:endParaRPr kumimoji="1" lang="en-US" altLang="ja-JP" sz="1400" dirty="0"/>
          </a:p>
          <a:p>
            <a:endParaRPr kumimoji="1" lang="ja-JP" altLang="en-US" sz="1400" dirty="0"/>
          </a:p>
          <a:p>
            <a:r>
              <a:rPr kumimoji="1" lang="ja-JP" altLang="en-US" sz="1400" dirty="0"/>
              <a:t>　　・「四つのテスト」って、言ってることがスゴ過ぎて、現実的じゃないですよね。</a:t>
            </a:r>
          </a:p>
          <a:p>
            <a:r>
              <a:rPr kumimoji="1" lang="ja-JP" altLang="en-US" sz="1400" dirty="0"/>
              <a:t>　・倫理とか、規範とか、要するに「こういうことを守りなさい」ということですよね。</a:t>
            </a:r>
          </a:p>
          <a:p>
            <a:r>
              <a:rPr kumimoji="1" lang="ja-JP" altLang="en-US" sz="1400" dirty="0"/>
              <a:t>日々競争の中にいる商売人にとっては、なんだか窮屈で、つい、敬遠したくなるんですよね。・・・</a:t>
            </a:r>
          </a:p>
          <a:p>
            <a:endParaRPr kumimoji="1" lang="ja-JP" altLang="en-US" sz="1400" dirty="0"/>
          </a:p>
          <a:p>
            <a:r>
              <a:rPr kumimoji="1" lang="ja-JP" altLang="en-US" sz="1400" dirty="0"/>
              <a:t>まあ、こういう疑問に正面から答えてみようというのが、今年度のテーマです。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12</a:t>
            </a:fld>
            <a:endParaRPr kumimoji="1" lang="ja-JP" altLang="en-US"/>
          </a:p>
        </p:txBody>
      </p:sp>
    </p:spTree>
    <p:extLst>
      <p:ext uri="{BB962C8B-B14F-4D97-AF65-F5344CB8AC3E}">
        <p14:creationId xmlns:p14="http://schemas.microsoft.com/office/powerpoint/2010/main" val="3343336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400" dirty="0"/>
              <a:t>　</a:t>
            </a:r>
            <a:r>
              <a:rPr lang="ja-JP" altLang="en-US" sz="1400" dirty="0"/>
              <a:t>　</a:t>
            </a:r>
            <a:endParaRPr lang="en-US" altLang="ja-JP" sz="1400" dirty="0"/>
          </a:p>
          <a:p>
            <a:endParaRPr lang="en-US" altLang="ja-JP" sz="1400"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13</a:t>
            </a:fld>
            <a:endParaRPr kumimoji="1" lang="ja-JP" altLang="en-US"/>
          </a:p>
        </p:txBody>
      </p:sp>
      <p:sp>
        <p:nvSpPr>
          <p:cNvPr id="6" name="テキスト ボックス 5">
            <a:extLst>
              <a:ext uri="{FF2B5EF4-FFF2-40B4-BE49-F238E27FC236}">
                <a16:creationId xmlns:a16="http://schemas.microsoft.com/office/drawing/2014/main" id="{40AF54FB-F6E8-B2D2-1212-567AA481230B}"/>
              </a:ext>
            </a:extLst>
          </p:cNvPr>
          <p:cNvSpPr txBox="1"/>
          <p:nvPr/>
        </p:nvSpPr>
        <p:spPr>
          <a:xfrm>
            <a:off x="481012" y="5117306"/>
            <a:ext cx="6142037" cy="3970318"/>
          </a:xfrm>
          <a:prstGeom prst="rect">
            <a:avLst/>
          </a:prstGeom>
          <a:noFill/>
        </p:spPr>
        <p:txBody>
          <a:bodyPr wrap="square">
            <a:spAutoFit/>
          </a:bodyPr>
          <a:lstStyle/>
          <a:p>
            <a:r>
              <a:rPr lang="ja-JP" altLang="en-US" sz="1400" dirty="0"/>
              <a:t>　では、まず「倫理」という難しい言葉について考えてみましょう。</a:t>
            </a:r>
          </a:p>
          <a:p>
            <a:r>
              <a:rPr lang="ja-JP" altLang="en-US" sz="1400" dirty="0"/>
              <a:t>　倫理は、「何々すべきだ」「何々してはならない」といった形で示され、好き勝手を許さない、「自由」に対する制約ですから、確かに窮屈といえば窮屈なものです。</a:t>
            </a:r>
          </a:p>
          <a:p>
            <a:r>
              <a:rPr lang="ja-JP" altLang="en-US" sz="1400" dirty="0"/>
              <a:t>　それは、言うまでもなく、私たちの誰もが社会の一員で、他者との関係性の中にあり、互いに依存し合って生きている。それゆえ、争いを避け、協力し合わなければうまく生きていけないという前提があるからです。倫理は、いわば共存のための知恵なのです。</a:t>
            </a:r>
          </a:p>
          <a:p>
            <a:r>
              <a:rPr lang="ja-JP" altLang="en-US" sz="1400" dirty="0"/>
              <a:t>　ただし、「倫理」と呼ばれるものの内容には、実に様々なものがあり、一定不変というわけでもありませんから、私たちはそのどれが正しいか見極めて、どれを自分の「倫理」として採用するか、自ら判断する必要があります。後にも述べますが、今、私たちが大きな意識変革を迫られているという「時代状況」も考えなくてはなりません。</a:t>
            </a:r>
          </a:p>
          <a:p>
            <a:endParaRPr lang="ja-JP" altLang="en-US" sz="1400" dirty="0"/>
          </a:p>
          <a:p>
            <a:r>
              <a:rPr lang="ja-JP" altLang="en-US" sz="1400" dirty="0"/>
              <a:t>　　それは、結局、「私はどう生きるか」という問題であり、自分が「こうありたい</a:t>
            </a:r>
          </a:p>
          <a:p>
            <a:r>
              <a:rPr lang="ja-JP" altLang="en-US" sz="1400" dirty="0"/>
              <a:t>「こうあるべきだ」と考える世界や自分自身を「創り出す」ためにはどうするか。そういうことに向けた「行動原理」を考えるということなのです。もっと言うと、自分の世界観や人生観、どういうことに幸福を求めるかという幸福観と、直接にかかわる問題なのです。</a:t>
            </a:r>
          </a:p>
        </p:txBody>
      </p:sp>
    </p:spTree>
    <p:extLst>
      <p:ext uri="{BB962C8B-B14F-4D97-AF65-F5344CB8AC3E}">
        <p14:creationId xmlns:p14="http://schemas.microsoft.com/office/powerpoint/2010/main" val="3281384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268036"/>
            <a:ext cx="5683250" cy="3687257"/>
          </a:xfrm>
        </p:spPr>
        <p:txBody>
          <a:bodyPr/>
          <a:lstStyle/>
          <a:p>
            <a:r>
              <a:rPr lang="ja-JP" altLang="en-US" sz="1400" dirty="0"/>
              <a:t>あるべき自分</a:t>
            </a:r>
            <a:r>
              <a:rPr lang="en-US" altLang="ja-JP" sz="1400" dirty="0"/>
              <a:t>…</a:t>
            </a:r>
            <a:r>
              <a:rPr lang="ja-JP" altLang="en-US" sz="1400" dirty="0"/>
              <a:t>。ここで、職業人のあるべき姿と、それに向けた行動原理を考えてみましょう。</a:t>
            </a:r>
          </a:p>
          <a:p>
            <a:r>
              <a:rPr lang="ja-JP" altLang="en-US" sz="1400" dirty="0"/>
              <a:t>一口に職業人と言っても、プロフェッションと呼ばれる人々から、芸術家、投資家まで、様々です。</a:t>
            </a:r>
          </a:p>
          <a:p>
            <a:r>
              <a:rPr lang="ja-JP" altLang="en-US" sz="1400" dirty="0"/>
              <a:t>そこでいくつかの型を想定します。一つは聖職者型、もう一つは商人型。それぞれの理念とそれに向けた行動原理は、こんな感じになるでしょう。</a:t>
            </a:r>
          </a:p>
          <a:p>
            <a:r>
              <a:rPr lang="ja-JP" altLang="en-US" sz="1400" dirty="0"/>
              <a:t>別途、「職人型」とでもいうべき、「ひたすら技術の向上・完成を目指す」という型も想定できるかもしれません。どれが良いとか優れているとかいう話ではありません。あくまでも頭の整理のための想定であり、ほとんどの人は、いわばミックス型でしょう。</a:t>
            </a:r>
          </a:p>
          <a:p>
            <a:r>
              <a:rPr lang="ja-JP" altLang="en-US" sz="1400" dirty="0"/>
              <a:t>ちなみに悪徳業者も、「利潤の最大化」を目指し、それなりの行動原理を持つわけですが、その行動原理が道徳に反し、従って倫理を欠くわけですね。</a:t>
            </a:r>
          </a:p>
          <a:p>
            <a:endParaRPr lang="ja-JP" altLang="en-US" sz="1400" dirty="0"/>
          </a:p>
          <a:p>
            <a:r>
              <a:rPr lang="ja-JP" altLang="en-US" sz="1400" dirty="0"/>
              <a:t>さて、真ん中あたりに、商人でありながら世のため人のためという理念を併せ持つ「高度の倫理的商人」というカテゴリーを想定してみます。</a:t>
            </a:r>
          </a:p>
          <a:p>
            <a:endParaRPr lang="en-US" altLang="ja-JP"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14</a:t>
            </a:fld>
            <a:endParaRPr kumimoji="1" lang="ja-JP" altLang="en-US"/>
          </a:p>
        </p:txBody>
      </p:sp>
    </p:spTree>
    <p:extLst>
      <p:ext uri="{BB962C8B-B14F-4D97-AF65-F5344CB8AC3E}">
        <p14:creationId xmlns:p14="http://schemas.microsoft.com/office/powerpoint/2010/main" val="27345799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308979"/>
            <a:ext cx="5683250" cy="3646314"/>
          </a:xfrm>
        </p:spPr>
        <p:txBody>
          <a:bodyPr/>
          <a:lstStyle/>
          <a:p>
            <a:r>
              <a:rPr kumimoji="1" lang="ja-JP" altLang="en-US" sz="1400" dirty="0"/>
              <a:t>「高度の倫理的商人」あるいは、「高度に倫理的な商人」</a:t>
            </a:r>
          </a:p>
          <a:p>
            <a:r>
              <a:rPr kumimoji="1" lang="ja-JP" altLang="en-US" sz="1400" dirty="0"/>
              <a:t>有名なところで、近江商人や、渋沢栄一氏、松下幸之助氏らが思い浮かびます。</a:t>
            </a:r>
          </a:p>
          <a:p>
            <a:r>
              <a:rPr kumimoji="1" lang="ja-JP" altLang="en-US" sz="1400" dirty="0"/>
              <a:t>それぞれの行動原理を、右側に示してみました。</a:t>
            </a:r>
          </a:p>
          <a:p>
            <a:r>
              <a:rPr kumimoji="1" lang="ja-JP" altLang="en-US" sz="1400" dirty="0"/>
              <a:t>気になるのは、松下幸之助氏の「利益は社会に貢献した報酬」である。だから「社会貢献の度合いに応じて利益も大きくなる」という考え方ですね。</a:t>
            </a:r>
          </a:p>
          <a:p>
            <a:r>
              <a:rPr kumimoji="1" lang="ja-JP" altLang="en-US" sz="1400" dirty="0"/>
              <a:t>どこかで聞いたような</a:t>
            </a:r>
            <a:r>
              <a:rPr kumimoji="1" lang="en-US" altLang="ja-JP" sz="1400" dirty="0"/>
              <a:t>…</a:t>
            </a:r>
            <a:r>
              <a:rPr kumimoji="1" lang="ja-JP" altLang="en-US" sz="1400" dirty="0"/>
              <a:t>。それもそのはず、松下幸之助氏は、ロータリアンでした。</a:t>
            </a:r>
          </a:p>
          <a:p>
            <a:endParaRPr kumimoji="1" lang="ja-JP" altLang="en-US" sz="1400" dirty="0"/>
          </a:p>
          <a:p>
            <a:r>
              <a:rPr kumimoji="1" lang="ja-JP" altLang="en-US" sz="1400" dirty="0"/>
              <a:t>こうした人たちは、社会貢献とビジネス的成功を二つながらに実現することを目指した。商売に成功してこそ社会に貢献できる、のみならず、社会に貢献出来て、初めて商売に成功したというべきである。そういう理念を持っていた。それが商人のあるべき姿だと考えたわけ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15</a:t>
            </a:fld>
            <a:endParaRPr kumimoji="1" lang="ja-JP" altLang="en-US"/>
          </a:p>
        </p:txBody>
      </p:sp>
    </p:spTree>
    <p:extLst>
      <p:ext uri="{BB962C8B-B14F-4D97-AF65-F5344CB8AC3E}">
        <p14:creationId xmlns:p14="http://schemas.microsoft.com/office/powerpoint/2010/main" val="2031980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117306"/>
            <a:ext cx="5683250" cy="3837987"/>
          </a:xfrm>
        </p:spPr>
        <p:txBody>
          <a:bodyPr/>
          <a:lstStyle/>
          <a:p>
            <a:r>
              <a:rPr kumimoji="1" lang="ja-JP" altLang="en-US" sz="1400" dirty="0"/>
              <a:t>　ちょっと一息つきましょう。</a:t>
            </a:r>
            <a:endParaRPr kumimoji="1" lang="en-US" altLang="ja-JP" sz="1400" dirty="0"/>
          </a:p>
          <a:p>
            <a:endParaRPr kumimoji="1" lang="ja-JP" altLang="en-US" sz="1400" dirty="0"/>
          </a:p>
          <a:p>
            <a:r>
              <a:rPr kumimoji="1" lang="ja-JP" altLang="en-US" sz="1400" dirty="0"/>
              <a:t>　　「あるロータリアン（専門職）の述懐　</a:t>
            </a:r>
          </a:p>
          <a:p>
            <a:r>
              <a:rPr kumimoji="1" lang="ja-JP" altLang="en-US" sz="1400" dirty="0"/>
              <a:t>　　昨年、コロナ禍で仕事が減ってしまい、特に春から夏にかけては大変だったのですが、幸い、その後、地域の知り合いや長くお付き合いをしている人の紹介などで、普通に仕事が舞い込んでくるようになりました。</a:t>
            </a:r>
          </a:p>
          <a:p>
            <a:r>
              <a:rPr kumimoji="1" lang="ja-JP" altLang="en-US" sz="1400" dirty="0"/>
              <a:t>　　私は、専門職として「仕事をしている」、時には「顧客のために仕事をしてあげている」というような、少し思いあがった感覚を持っていたのですが、困った時に助けてくれるのはお客さんだけ。仕事は、顧客に「させていただいている」のだということが、身に染みて分かり、改めて良い仕事をせねばと、肝に銘じました。」</a:t>
            </a:r>
          </a:p>
          <a:p>
            <a:endParaRPr kumimoji="1" lang="ja-JP" altLang="en-US" sz="1400" dirty="0"/>
          </a:p>
          <a:p>
            <a:r>
              <a:rPr kumimoji="1" lang="ja-JP" altLang="en-US" sz="1400" dirty="0"/>
              <a:t>職業の本質に触れる、つぶやきですね。</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16</a:t>
            </a:fld>
            <a:endParaRPr kumimoji="1" lang="ja-JP" altLang="en-US"/>
          </a:p>
        </p:txBody>
      </p:sp>
    </p:spTree>
    <p:extLst>
      <p:ext uri="{BB962C8B-B14F-4D97-AF65-F5344CB8AC3E}">
        <p14:creationId xmlns:p14="http://schemas.microsoft.com/office/powerpoint/2010/main" val="447876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500688"/>
            <a:ext cx="5683250" cy="3454605"/>
          </a:xfrm>
        </p:spPr>
        <p:txBody>
          <a:bodyPr/>
          <a:lstStyle/>
          <a:p>
            <a:r>
              <a:rPr lang="ja-JP" altLang="en-US" sz="1400" dirty="0"/>
              <a:t>さて、話を戻して、ロータリーはどのような理念と行動原理を採用しているでしょうか。これを表すのが、まさしく職業奉仕です。具体的には、基礎編で申し上げたロータリーの目的の第２、ロータリアンの行動規範、四つのテストなどが、職業人であるロータリアンの行動原理を示しているのです。</a:t>
            </a:r>
          </a:p>
          <a:p>
            <a:r>
              <a:rPr lang="ja-JP" altLang="en-US" sz="1400" dirty="0"/>
              <a:t>そして、それらは「善き職業人になること。そして、この世界をより良い世界にすること」に向けられています。先ほどの「高度の倫理的商人」と相通ずるところがありますが、ロータリーは「職業」に注目しているところに特徴がありますね。</a:t>
            </a:r>
          </a:p>
          <a:p>
            <a:endParaRPr lang="ja-JP" altLang="en-US" sz="1400" dirty="0"/>
          </a:p>
          <a:p>
            <a:r>
              <a:rPr lang="ja-JP" altLang="en-US" sz="1400" dirty="0"/>
              <a:t>ロータリーは慈善団体でも、医師会や弁護士会のような厳格な職業倫理の順守が社会的に要求される「専門資格者たちの職能団体」でもなく、多種多様な職業人の集合体です。それにもかかわらず、このような「倫理」を掲げているというのは、他には見られない特長なのです。</a:t>
            </a:r>
          </a:p>
          <a:p>
            <a:endParaRPr lang="en-US" altLang="ja-JP"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17</a:t>
            </a:fld>
            <a:endParaRPr kumimoji="1" lang="ja-JP" altLang="en-US"/>
          </a:p>
        </p:txBody>
      </p:sp>
    </p:spTree>
    <p:extLst>
      <p:ext uri="{BB962C8B-B14F-4D97-AF65-F5344CB8AC3E}">
        <p14:creationId xmlns:p14="http://schemas.microsoft.com/office/powerpoint/2010/main" val="492412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4925413"/>
            <a:ext cx="5683250" cy="4955565"/>
          </a:xfrm>
        </p:spPr>
        <p:txBody>
          <a:bodyPr/>
          <a:lstStyle/>
          <a:p>
            <a:r>
              <a:rPr kumimoji="1" lang="ja-JP" altLang="en-US" dirty="0"/>
              <a:t>少し視野を広げて、世界に目を転じてみましょう。</a:t>
            </a:r>
            <a:endParaRPr kumimoji="1" lang="en-US" altLang="ja-JP" dirty="0"/>
          </a:p>
          <a:p>
            <a:endParaRPr kumimoji="1" lang="ja-JP" altLang="en-US" dirty="0"/>
          </a:p>
          <a:p>
            <a:r>
              <a:rPr kumimoji="1" lang="ja-JP" altLang="en-US" dirty="0"/>
              <a:t>経済に関する考え方に、今、注目すべき変化が見られます。それを表すものとして、ここに三つあげてみました。</a:t>
            </a:r>
          </a:p>
          <a:p>
            <a:r>
              <a:rPr kumimoji="1" lang="ja-JP" altLang="en-US" dirty="0"/>
              <a:t>　　・「株主資本主義」から「 ステークホルダー資本主義」へ</a:t>
            </a:r>
          </a:p>
          <a:p>
            <a:r>
              <a:rPr kumimoji="1" lang="ja-JP" altLang="en-US" dirty="0"/>
              <a:t>　　　ステークホルダーというのは「利害関係者」という意味です。</a:t>
            </a:r>
          </a:p>
          <a:p>
            <a:r>
              <a:rPr kumimoji="1" lang="ja-JP" altLang="en-US" dirty="0"/>
              <a:t>　株主だけでなく、顧客、従業員、地域社会、更には環境など、企業をめぐる利害関係者すべてに貢献できるような企業経営を目指す、という考え方です。ダボス会議という、世界的な企業家、政治家、学者らが参加する会議体が打ち出したことで、注目されています。</a:t>
            </a:r>
          </a:p>
          <a:p>
            <a:r>
              <a:rPr kumimoji="1" lang="ja-JP" altLang="en-US" dirty="0"/>
              <a:t>　　・　</a:t>
            </a:r>
            <a:r>
              <a:rPr kumimoji="1" lang="en-US" altLang="ja-JP" dirty="0"/>
              <a:t>ESG</a:t>
            </a:r>
            <a:r>
              <a:rPr kumimoji="1" lang="ja-JP" altLang="en-US" dirty="0"/>
              <a:t>投資</a:t>
            </a:r>
            <a:r>
              <a:rPr kumimoji="1" lang="en-US" altLang="ja-JP" dirty="0"/>
              <a:t>…</a:t>
            </a:r>
            <a:r>
              <a:rPr kumimoji="1" lang="ja-JP" altLang="en-US" dirty="0"/>
              <a:t>短期的な値上がりで儲けるような投資ではなく、環境（</a:t>
            </a:r>
            <a:r>
              <a:rPr kumimoji="1" lang="en-US" altLang="ja-JP" dirty="0"/>
              <a:t>E</a:t>
            </a:r>
            <a:r>
              <a:rPr kumimoji="1" lang="ja-JP" altLang="en-US" dirty="0"/>
              <a:t>）、社会（</a:t>
            </a:r>
            <a:r>
              <a:rPr kumimoji="1" lang="en-US" altLang="ja-JP" dirty="0"/>
              <a:t>S</a:t>
            </a:r>
            <a:r>
              <a:rPr kumimoji="1" lang="ja-JP" altLang="en-US" dirty="0"/>
              <a:t>）、ガバナンス（</a:t>
            </a:r>
            <a:r>
              <a:rPr kumimoji="1" lang="en-US" altLang="ja-JP" dirty="0"/>
              <a:t>G</a:t>
            </a:r>
            <a:r>
              <a:rPr kumimoji="1" lang="ja-JP" altLang="en-US" dirty="0"/>
              <a:t>）にきちんと取り組んでいる企業にこそ投資しようという考え方です。金融資本主義に対する反省ですね。</a:t>
            </a:r>
          </a:p>
          <a:p>
            <a:r>
              <a:rPr kumimoji="1" lang="ja-JP" altLang="en-US" dirty="0"/>
              <a:t>　　・　そして、いわずと知れた、</a:t>
            </a:r>
            <a:r>
              <a:rPr kumimoji="1" lang="en-US" altLang="ja-JP" dirty="0"/>
              <a:t>SDG</a:t>
            </a:r>
            <a:r>
              <a:rPr kumimoji="1" lang="ja-JP" altLang="en-US" dirty="0"/>
              <a:t>ｓ</a:t>
            </a:r>
            <a:r>
              <a:rPr kumimoji="1" lang="en-US" altLang="ja-JP" dirty="0"/>
              <a:t>…</a:t>
            </a:r>
            <a:r>
              <a:rPr kumimoji="1" lang="ja-JP" altLang="en-US" dirty="0"/>
              <a:t>社会の「課題」を把握して、これに世界的な規模で取り組もうという運動ですね。</a:t>
            </a:r>
            <a:endParaRPr kumimoji="1" lang="en-US" altLang="ja-JP" dirty="0"/>
          </a:p>
          <a:p>
            <a:endParaRPr kumimoji="1" lang="ja-JP" altLang="en-US" dirty="0"/>
          </a:p>
          <a:p>
            <a:r>
              <a:rPr kumimoji="1" lang="ja-JP" altLang="en-US" dirty="0"/>
              <a:t> 　こういったことの背景は、短期的な利益追求による格差の拡大、環境破壊などなど、このままでは世の中が持続しないという危機感、そしてグローバル化したこの世界においては、誰一人として、「私には関係ない」ということができないという事実です。私たちは、今、大きな意識変革を迫られているのです。</a:t>
            </a:r>
          </a:p>
          <a:p>
            <a:r>
              <a:rPr kumimoji="1" lang="ja-JP" altLang="en-US" dirty="0"/>
              <a:t>　このような流れを見ると、改めて、ロータリーは、時代を先取りして、もう百年も実践してきた！　と言ってよいと思いませんか。</a:t>
            </a:r>
          </a:p>
          <a:p>
            <a:r>
              <a:rPr kumimoji="1" lang="ja-JP" altLang="en-US" dirty="0"/>
              <a:t>　　ロータリーは、ずいぶん昔から、それが良いこと、正しいことと判断して、自分たち</a:t>
            </a:r>
          </a:p>
          <a:p>
            <a:r>
              <a:rPr kumimoji="1" lang="ja-JP" altLang="en-US" dirty="0"/>
              <a:t>の行動原理として「職業奉仕」を掲げてきました。</a:t>
            </a:r>
          </a:p>
          <a:p>
            <a:r>
              <a:rPr kumimoji="1" lang="ja-JP" altLang="en-US" dirty="0"/>
              <a:t>　　時代の激しい流れの中で、今こそ、私たちはこれを堅持し、その判断の正しさを、自</a:t>
            </a:r>
          </a:p>
          <a:p>
            <a:r>
              <a:rPr kumimoji="1" lang="ja-JP" altLang="en-US" dirty="0"/>
              <a:t>信をもって語るべきです。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18</a:t>
            </a:fld>
            <a:endParaRPr kumimoji="1" lang="ja-JP" altLang="en-US"/>
          </a:p>
        </p:txBody>
      </p:sp>
    </p:spTree>
    <p:extLst>
      <p:ext uri="{BB962C8B-B14F-4D97-AF65-F5344CB8AC3E}">
        <p14:creationId xmlns:p14="http://schemas.microsoft.com/office/powerpoint/2010/main" val="36531890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914400" y="5240740"/>
            <a:ext cx="5479258" cy="3714553"/>
          </a:xfrm>
        </p:spPr>
        <p:txBody>
          <a:bodyPr/>
          <a:lstStyle/>
          <a:p>
            <a:r>
              <a:rPr kumimoji="1" lang="ja-JP" altLang="en-US" dirty="0"/>
              <a:t>ここで質問です。</a:t>
            </a:r>
          </a:p>
          <a:p>
            <a:r>
              <a:rPr kumimoji="1" lang="en-US" altLang="ja-JP" dirty="0"/>
              <a:t>‐</a:t>
            </a:r>
            <a:r>
              <a:rPr kumimoji="1" lang="ja-JP" altLang="en-US" dirty="0"/>
              <a:t>クラブの会員増強委員になったＡさん。委員長から、誰か勧誘して来いと言われ、</a:t>
            </a:r>
          </a:p>
          <a:p>
            <a:r>
              <a:rPr kumimoji="1" lang="ja-JP" altLang="en-US" dirty="0"/>
              <a:t>高校の後輩で、地元で頑張っているＢ君を勧誘したところ、</a:t>
            </a:r>
          </a:p>
          <a:p>
            <a:r>
              <a:rPr kumimoji="1" lang="ja-JP" altLang="en-US" dirty="0"/>
              <a:t>「で、先輩、ロータリーに入るメリットって何ですか？　そんなに高い会費を払ってでも、入るメリットがあるんですか？」</a:t>
            </a:r>
          </a:p>
          <a:p>
            <a:endParaRPr kumimoji="1" lang="ja-JP" altLang="en-US" dirty="0"/>
          </a:p>
          <a:p>
            <a:r>
              <a:rPr kumimoji="1" lang="ja-JP" altLang="en-US" dirty="0"/>
              <a:t>　あなたは、どう答えますか？</a:t>
            </a:r>
          </a:p>
          <a:p>
            <a:endParaRPr kumimoji="1" lang="ja-JP" altLang="en-US" dirty="0"/>
          </a:p>
          <a:p>
            <a:r>
              <a:rPr kumimoji="1" lang="ja-JP" altLang="en-US" dirty="0"/>
              <a:t>　（少し時間を置く）</a:t>
            </a:r>
          </a:p>
          <a:p>
            <a:endParaRPr kumimoji="1" lang="ja-JP" altLang="en-US" dirty="0"/>
          </a:p>
          <a:p>
            <a:r>
              <a:rPr kumimoji="1" lang="ja-JP" altLang="en-US" dirty="0"/>
              <a:t>色々な回答が可能だと思います。これまでの議論を参考に、考えてみてください。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19</a:t>
            </a:fld>
            <a:endParaRPr kumimoji="1" lang="ja-JP" altLang="en-US"/>
          </a:p>
        </p:txBody>
      </p:sp>
    </p:spTree>
    <p:extLst>
      <p:ext uri="{BB962C8B-B14F-4D97-AF65-F5344CB8AC3E}">
        <p14:creationId xmlns:p14="http://schemas.microsoft.com/office/powerpoint/2010/main" val="253922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404513"/>
            <a:ext cx="5683250" cy="3550780"/>
          </a:xfrm>
        </p:spPr>
        <p:txBody>
          <a:bodyPr/>
          <a:lstStyle/>
          <a:p>
            <a:endParaRPr kumimoji="1" lang="en-US" altLang="ja-JP" dirty="0"/>
          </a:p>
          <a:p>
            <a:r>
              <a:rPr kumimoji="1" lang="ja-JP" altLang="en-US" sz="1400" dirty="0"/>
              <a:t>　この卓話の全体構成は、ご覧のとおりです。</a:t>
            </a:r>
          </a:p>
          <a:p>
            <a:r>
              <a:rPr kumimoji="1" lang="ja-JP" altLang="en-US" sz="1400" dirty="0"/>
              <a:t>　まずは、「職業奉仕はなじみが薄い」という方々のために、職業奉仕の基礎的、概括的なお話をします。</a:t>
            </a:r>
          </a:p>
          <a:p>
            <a:r>
              <a:rPr kumimoji="1" lang="ja-JP" altLang="en-US" sz="1400" dirty="0"/>
              <a:t>　続いて、本年度のテーマとして「ロータリアンの行動原理」を取り上げ、ロータリーの職業奉仕を、少し掘り下げてみたいと思います。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6251A93F-41B7-424C-BC9D-4201A0BF2E34}" type="slidenum">
              <a:rPr kumimoji="1" lang="ja-JP" altLang="en-US" smtClean="0"/>
              <a:t>2</a:t>
            </a:fld>
            <a:endParaRPr kumimoji="1" lang="ja-JP" altLang="en-US"/>
          </a:p>
        </p:txBody>
      </p:sp>
    </p:spTree>
    <p:extLst>
      <p:ext uri="{BB962C8B-B14F-4D97-AF65-F5344CB8AC3E}">
        <p14:creationId xmlns:p14="http://schemas.microsoft.com/office/powerpoint/2010/main" val="7049190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254388"/>
            <a:ext cx="5683250" cy="3700905"/>
          </a:xfrm>
        </p:spPr>
        <p:txBody>
          <a:bodyPr/>
          <a:lstStyle/>
          <a:p>
            <a:r>
              <a:rPr lang="ja-JP" altLang="en-US" sz="1400" dirty="0"/>
              <a:t>さて、先ほど、ロータリアンは職業奉仕という行動原理によって、善き職業人になる。そして、この世界をより良い世界にすることを目指していると申しました。</a:t>
            </a:r>
          </a:p>
          <a:p>
            <a:r>
              <a:rPr lang="ja-JP" altLang="en-US" sz="1400" dirty="0"/>
              <a:t>では、その肝心の「よりよい世界」とは、どんな世界だと、ロータリーは考えているのでしょうか。</a:t>
            </a:r>
          </a:p>
          <a:p>
            <a:r>
              <a:rPr lang="ja-JP" altLang="en-US" sz="1400" dirty="0"/>
              <a:t>これを端的に表すものが、二つあります。</a:t>
            </a:r>
          </a:p>
          <a:p>
            <a:r>
              <a:rPr lang="ja-JP" altLang="en-US" sz="1400" dirty="0"/>
              <a:t>一つはビジョン声明。もう一つが、７つの重点分野です。</a:t>
            </a:r>
          </a:p>
          <a:p>
            <a:endParaRPr lang="ja-JP" altLang="en-US" sz="1400" dirty="0"/>
          </a:p>
          <a:p>
            <a:r>
              <a:rPr lang="ja-JP" altLang="en-US" sz="1400" dirty="0"/>
              <a:t>「私たちは、世界で、地域社会で、そして自分自身の中で、持続可能な良い変化を生むために、人々が手を取り合って行動する社会を目指しています。」</a:t>
            </a:r>
          </a:p>
          <a:p>
            <a:r>
              <a:rPr lang="ja-JP" altLang="en-US" sz="1400" dirty="0"/>
              <a:t>このビジョン声明は、現時点のロータリーの到達点とも言うべきものです。ロータリアンとは、こういうことを目指している人々だ、ということです。</a:t>
            </a:r>
          </a:p>
          <a:p>
            <a:endParaRPr lang="ja-JP" altLang="en-US" sz="1400" dirty="0"/>
          </a:p>
          <a:p>
            <a:r>
              <a:rPr lang="en-US" altLang="ja-JP" sz="1400" dirty="0"/>
              <a:t>7</a:t>
            </a:r>
            <a:r>
              <a:rPr lang="ja-JP" altLang="en-US" sz="1400" dirty="0"/>
              <a:t>つの重点分野は、そのために私たちはこういうことに重点的に取り組んでいるということ。ロータリーが考える、この世界の「喫緊の課題」とでもいうべきものです。昨年から、７つ目に環境保護が加えられたことに、注目しておきましょう。</a:t>
            </a:r>
          </a:p>
          <a:p>
            <a:endParaRPr lang="en-US" altLang="ja-JP"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20</a:t>
            </a:fld>
            <a:endParaRPr kumimoji="1" lang="ja-JP" altLang="en-US"/>
          </a:p>
        </p:txBody>
      </p:sp>
    </p:spTree>
    <p:extLst>
      <p:ext uri="{BB962C8B-B14F-4D97-AF65-F5344CB8AC3E}">
        <p14:creationId xmlns:p14="http://schemas.microsoft.com/office/powerpoint/2010/main" val="40432925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117306"/>
            <a:ext cx="5683250" cy="4477070"/>
          </a:xfrm>
        </p:spPr>
        <p:txBody>
          <a:bodyPr/>
          <a:lstStyle/>
          <a:p>
            <a:pPr defTabSz="947151"/>
            <a:r>
              <a:rPr kumimoji="1" lang="ja-JP" altLang="en-US" dirty="0"/>
              <a:t>さてさて、言わずもがなかもしれませんが、行動規範や四つのテストを唱えているだけで、善き職業人になれるわけでも、より良い社会を作れるわけでもありませんね。そこで、最後に職業奉仕の実践について、少しポイントを絞ってお話しします。</a:t>
            </a:r>
          </a:p>
          <a:p>
            <a:pPr defTabSz="947151"/>
            <a:r>
              <a:rPr kumimoji="1" lang="ja-JP" altLang="en-US" dirty="0"/>
              <a:t>まず、高い倫理基準をもって行動するとは、どういうことをすることか。</a:t>
            </a:r>
          </a:p>
          <a:p>
            <a:pPr defTabSz="947151"/>
            <a:endParaRPr kumimoji="1" lang="ja-JP" altLang="en-US" dirty="0"/>
          </a:p>
          <a:p>
            <a:pPr defTabSz="947151"/>
            <a:r>
              <a:rPr kumimoji="1" lang="ja-JP" altLang="en-US" dirty="0"/>
              <a:t>上の方に挙げた例、企業コンプライアンスや従業員に対する配慮、人権の尊重、ギブアンドテイク</a:t>
            </a:r>
            <a:r>
              <a:rPr kumimoji="1" lang="en-US" altLang="ja-JP" dirty="0"/>
              <a:t>…</a:t>
            </a:r>
            <a:r>
              <a:rPr kumimoji="1" lang="ja-JP" altLang="en-US" dirty="0"/>
              <a:t>与えた分だけもらい、それ以上は要求しない。こういったことは、残念ながら普通の倫理基準であり、職業人、企業家として当然に守るべき責務です。</a:t>
            </a:r>
          </a:p>
          <a:p>
            <a:pPr defTabSz="947151"/>
            <a:r>
              <a:rPr kumimoji="1" lang="ja-JP" altLang="en-US" dirty="0"/>
              <a:t> </a:t>
            </a:r>
          </a:p>
          <a:p>
            <a:pPr defTabSz="947151"/>
            <a:r>
              <a:rPr kumimoji="1" lang="ja-JP" altLang="en-US" dirty="0"/>
              <a:t>高い倫理基準による行動とは、これらに加えて、更に「責務を超えた善いこと」をするということ。端的に言えば、見返りがなくても与えるということではないかと思います。</a:t>
            </a:r>
          </a:p>
          <a:p>
            <a:pPr defTabSz="947151"/>
            <a:r>
              <a:rPr kumimoji="1" lang="ja-JP" altLang="en-US" dirty="0"/>
              <a:t>例えば、臓器提供。これは、提供者は、提供の時点でこの世にいないわけですから、何のテイクもありません。</a:t>
            </a:r>
          </a:p>
          <a:p>
            <a:pPr defTabSz="947151"/>
            <a:r>
              <a:rPr kumimoji="1" lang="ja-JP" altLang="en-US" dirty="0"/>
              <a:t>環境保護のための節約、我慢は、未来世代に対するギブですから、現在世代には何の見返りもないわけです。</a:t>
            </a:r>
            <a:r>
              <a:rPr kumimoji="1" lang="en-US" altLang="ja-JP" dirty="0"/>
              <a:t>…</a:t>
            </a:r>
            <a:r>
              <a:rPr kumimoji="1" lang="ja-JP" altLang="en-US" dirty="0"/>
              <a:t>と言われてきましたが、実は、環境問題はすでに、待ったなしどころか、現在世代自身の問題になっていると言うべきですね。</a:t>
            </a:r>
          </a:p>
          <a:p>
            <a:pPr defTabSz="947151"/>
            <a:r>
              <a:rPr kumimoji="1" lang="ja-JP" altLang="en-US" dirty="0"/>
              <a:t>寄付や社会奉仕活動は、まさに、ロータリアンがしていることです。寄付の義務、奉仕の義務というものはないわけですから。</a:t>
            </a:r>
          </a:p>
          <a:p>
            <a:pPr defTabSz="947151"/>
            <a:endParaRPr kumimoji="1" lang="ja-JP" altLang="en-US" dirty="0"/>
          </a:p>
          <a:p>
            <a:pPr defTabSz="947151"/>
            <a:r>
              <a:rPr kumimoji="1" lang="ja-JP" altLang="en-US" dirty="0"/>
              <a:t>これらは、あくまでも例ですが、このようなことをするような善意に基づいて行動することが、「高い倫理基準による行動」だと言って良いのではないかと思います。</a:t>
            </a:r>
          </a:p>
          <a:p>
            <a:pPr defTabSz="947151"/>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21</a:t>
            </a:fld>
            <a:endParaRPr kumimoji="1" lang="ja-JP" altLang="en-US"/>
          </a:p>
        </p:txBody>
      </p:sp>
    </p:spTree>
    <p:extLst>
      <p:ext uri="{BB962C8B-B14F-4D97-AF65-F5344CB8AC3E}">
        <p14:creationId xmlns:p14="http://schemas.microsoft.com/office/powerpoint/2010/main" val="4060106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295331"/>
            <a:ext cx="5683250" cy="3659962"/>
          </a:xfrm>
        </p:spPr>
        <p:txBody>
          <a:bodyPr/>
          <a:lstStyle/>
          <a:p>
            <a:r>
              <a:rPr kumimoji="1" lang="ja-JP" altLang="en-US" dirty="0"/>
              <a:t>少し捕捉します。</a:t>
            </a:r>
          </a:p>
          <a:p>
            <a:r>
              <a:rPr kumimoji="1" lang="ja-JP" altLang="en-US" dirty="0"/>
              <a:t>ギブアンドテイク、与えた分だけ、仕事をした分だけもらう。過大請求はしない。これは、取引、商売の基本中の基本ですよね。しかし、その裏を返すと、「もらえる分しか与えない」わけです。すると、与えるもののない少数者、弱者は救われませんね。未来社会も救われない。この世界に「良い変化」を生むことができないのです。</a:t>
            </a:r>
          </a:p>
          <a:p>
            <a:endParaRPr kumimoji="1" lang="ja-JP" altLang="en-US" dirty="0"/>
          </a:p>
          <a:p>
            <a:r>
              <a:rPr kumimoji="1" lang="ja-JP" altLang="en-US" dirty="0"/>
              <a:t>　　ところで、「見返りがなくても与える」を言い換えると？</a:t>
            </a:r>
          </a:p>
          <a:p>
            <a:r>
              <a:rPr kumimoji="1" lang="ja-JP" altLang="en-US" dirty="0"/>
              <a:t>　そう、「奉仕」ですね。つまり、ロータリーが言う「高度の倫理基準」とは、私たちの魂である「奉仕の理念」に裏打ちされた行動基準だと、そう言ってよいのではないかと思うのです。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6251A93F-41B7-424C-BC9D-4201A0BF2E34}" type="slidenum">
              <a:rPr kumimoji="1" lang="ja-JP" altLang="en-US" smtClean="0"/>
              <a:t>22</a:t>
            </a:fld>
            <a:endParaRPr kumimoji="1" lang="ja-JP" altLang="en-US"/>
          </a:p>
        </p:txBody>
      </p:sp>
    </p:spTree>
    <p:extLst>
      <p:ext uri="{BB962C8B-B14F-4D97-AF65-F5344CB8AC3E}">
        <p14:creationId xmlns:p14="http://schemas.microsoft.com/office/powerpoint/2010/main" val="21896811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117306"/>
            <a:ext cx="5683250" cy="3837987"/>
          </a:xfrm>
        </p:spPr>
        <p:txBody>
          <a:bodyPr/>
          <a:lstStyle/>
          <a:p>
            <a:r>
              <a:rPr kumimoji="1" lang="ja-JP" altLang="en-US" dirty="0"/>
              <a:t>もう一つ、高潔な人になるとは、どのようなことでしょうか。</a:t>
            </a:r>
          </a:p>
          <a:p>
            <a:r>
              <a:rPr kumimoji="1" lang="ja-JP" altLang="en-US" dirty="0"/>
              <a:t>「人は、竪琴を弾くことによって竪琴弾きとなる」</a:t>
            </a:r>
          </a:p>
          <a:p>
            <a:r>
              <a:rPr kumimoji="1" lang="ja-JP" altLang="en-US" dirty="0"/>
              <a:t>循環論法のような話ですが、私たちは、高潔なふるまいをすることでしか、高潔な人にはなれません。</a:t>
            </a:r>
          </a:p>
          <a:p>
            <a:r>
              <a:rPr kumimoji="1" lang="ja-JP" altLang="en-US" dirty="0"/>
              <a:t>言い換えれば、具体例、経験論で示すしかないということです。</a:t>
            </a:r>
          </a:p>
          <a:p>
            <a:r>
              <a:rPr kumimoji="1" lang="ja-JP" altLang="en-US" dirty="0"/>
              <a:t>それじゃあ何もわからないと言われそうですが、「高潔」とは人格が立派であること、気高いことだと説明されても、同じでしょう。</a:t>
            </a:r>
          </a:p>
          <a:p>
            <a:endParaRPr kumimoji="1" lang="ja-JP" altLang="en-US" dirty="0"/>
          </a:p>
          <a:p>
            <a:r>
              <a:rPr kumimoji="1" lang="ja-JP" altLang="en-US" dirty="0"/>
              <a:t>ここでは、時間的な「成熟」という視点が重要です。</a:t>
            </a:r>
          </a:p>
          <a:p>
            <a:r>
              <a:rPr kumimoji="1" lang="ja-JP" altLang="en-US" dirty="0"/>
              <a:t>お手本に習う、修養を積む、研修を受ける、良い習慣づけをする、繰り返し自らを省みる、そういったことで私たちは成長、成熟していくわけです。</a:t>
            </a:r>
          </a:p>
          <a:p>
            <a:endParaRPr kumimoji="1" lang="ja-JP" altLang="en-US" dirty="0"/>
          </a:p>
          <a:p>
            <a:r>
              <a:rPr kumimoji="1" lang="ja-JP" altLang="en-US" dirty="0"/>
              <a:t>結局、倫理にしても高潔性にしても、「実践知」、実践して初めて職業奉仕だということですね。</a:t>
            </a:r>
          </a:p>
          <a:p>
            <a:r>
              <a:rPr kumimoji="1" lang="en-US" altLang="ja-JP" dirty="0"/>
              <a:t>…</a:t>
            </a:r>
            <a:r>
              <a:rPr kumimoji="1" lang="ja-JP" altLang="en-US" dirty="0"/>
              <a:t>クラブや地区は、まさに、この実践知を身に着けるための修養の場です。</a:t>
            </a:r>
          </a:p>
          <a:p>
            <a:r>
              <a:rPr kumimoji="1" lang="ja-JP" altLang="en-US" dirty="0"/>
              <a:t> 　　ベテラン会員の皆さんは、ぜひ、新会員、若い会員に向けて、自分の経験談を、失敗談も含め、積極的に語ってみてください。そして、若い皆さんは、恐れず、自分の考えを語って、誰かに聞いてもらうようにして下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23</a:t>
            </a:fld>
            <a:endParaRPr kumimoji="1" lang="ja-JP" altLang="en-US"/>
          </a:p>
        </p:txBody>
      </p:sp>
    </p:spTree>
    <p:extLst>
      <p:ext uri="{BB962C8B-B14F-4D97-AF65-F5344CB8AC3E}">
        <p14:creationId xmlns:p14="http://schemas.microsoft.com/office/powerpoint/2010/main" val="36312853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349922"/>
            <a:ext cx="5683250" cy="4371192"/>
          </a:xfrm>
        </p:spPr>
        <p:txBody>
          <a:bodyPr/>
          <a:lstStyle/>
          <a:p>
            <a:r>
              <a:rPr kumimoji="1" lang="ja-JP" altLang="en-US" dirty="0"/>
              <a:t>実は、ここに、典型的な実例、まさに実践知があります。　</a:t>
            </a:r>
            <a:endParaRPr kumimoji="1" lang="en-US" altLang="ja-JP" dirty="0"/>
          </a:p>
          <a:p>
            <a:endParaRPr kumimoji="1" lang="ja-JP" altLang="en-US" dirty="0"/>
          </a:p>
          <a:p>
            <a:r>
              <a:rPr kumimoji="1" lang="ja-JP" altLang="en-US" dirty="0"/>
              <a:t>　このコロナ禍、混乱に乗じて金もうけを企む、詐欺をするというような人たちから、政策的援助を待つ、創意工夫する、仲間内で助け合うという人たちまで、人々の対応は様々です。</a:t>
            </a:r>
          </a:p>
          <a:p>
            <a:r>
              <a:rPr kumimoji="1" lang="ja-JP" altLang="en-US" dirty="0"/>
              <a:t>そんな中で、私たちは、クラブとして、あるいは一企業として、次のような行動をしました。</a:t>
            </a:r>
          </a:p>
          <a:p>
            <a:r>
              <a:rPr kumimoji="1" lang="ja-JP" altLang="en-US" dirty="0"/>
              <a:t>　・医療従事者の応援援助をした</a:t>
            </a:r>
          </a:p>
          <a:p>
            <a:r>
              <a:rPr kumimoji="1" lang="ja-JP" altLang="en-US" dirty="0"/>
              <a:t>　・諸団体にマスクや防護服の寄付をした</a:t>
            </a:r>
          </a:p>
          <a:p>
            <a:r>
              <a:rPr kumimoji="1" lang="ja-JP" altLang="en-US" dirty="0"/>
              <a:t>　・身を削って従業員を守った</a:t>
            </a:r>
          </a:p>
          <a:p>
            <a:r>
              <a:rPr kumimoji="1" lang="ja-JP" altLang="en-US" dirty="0"/>
              <a:t>などなど、世界中のロータリークラブ、ロータリアンが、数えきれないほどの行動を起こしたはずです。</a:t>
            </a:r>
          </a:p>
          <a:p>
            <a:endParaRPr kumimoji="1" lang="ja-JP" altLang="en-US" dirty="0"/>
          </a:p>
          <a:p>
            <a:r>
              <a:rPr kumimoji="1" lang="ja-JP" altLang="en-US" dirty="0"/>
              <a:t>　私たちは、地域社会で、自分の会社で、自分は何をすべきか、何が求められ、どんな援助が有効なのか、必死に考え、これらを実践しました。</a:t>
            </a:r>
            <a:endParaRPr kumimoji="1" lang="en-US" altLang="ja-JP" dirty="0"/>
          </a:p>
          <a:p>
            <a:endParaRPr kumimoji="1" lang="ja-JP" altLang="en-US" dirty="0"/>
          </a:p>
          <a:p>
            <a:r>
              <a:rPr kumimoji="1" lang="ja-JP" altLang="en-US" dirty="0"/>
              <a:t>　もしも誰かに、「あなたも決して楽ではないはずなのに、なぜ？」と問われたら、</a:t>
            </a:r>
          </a:p>
          <a:p>
            <a:r>
              <a:rPr kumimoji="1" lang="ja-JP" altLang="en-US" dirty="0"/>
              <a:t>ロータリアンはこう答えるでしょう。</a:t>
            </a:r>
          </a:p>
          <a:p>
            <a:r>
              <a:rPr kumimoji="1" lang="ja-JP" altLang="en-US" dirty="0"/>
              <a:t>「為すべきことを為したまでです。」</a:t>
            </a:r>
          </a:p>
          <a:p>
            <a:r>
              <a:rPr kumimoji="1" lang="ja-JP" altLang="en-US" dirty="0"/>
              <a:t>強制や指示、非難や同調圧力が理由ではなく、それが善いことと判断したからだと。</a:t>
            </a:r>
          </a:p>
          <a:p>
            <a:r>
              <a:rPr kumimoji="1" lang="ja-JP" altLang="en-US" dirty="0"/>
              <a:t> 　これこそが、「職業奉仕」の名のもとにロータリアンが培ってきた行動原理の体現であり、倫理の本質です。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24</a:t>
            </a:fld>
            <a:endParaRPr kumimoji="1" lang="ja-JP" altLang="en-US"/>
          </a:p>
        </p:txBody>
      </p:sp>
    </p:spTree>
    <p:extLst>
      <p:ext uri="{BB962C8B-B14F-4D97-AF65-F5344CB8AC3E}">
        <p14:creationId xmlns:p14="http://schemas.microsoft.com/office/powerpoint/2010/main" val="31973158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6" y="5500688"/>
            <a:ext cx="5683250" cy="3454400"/>
          </a:xfrm>
        </p:spPr>
        <p:txBody>
          <a:bodyPr/>
          <a:lstStyle/>
          <a:p>
            <a:r>
              <a:rPr kumimoji="1" lang="ja-JP" altLang="en-US" sz="1400" dirty="0"/>
              <a:t>倫理とは、自分が「良い」と考え、こうありたい、こうあるべきだと思い描く自分や社会のありように向けた行動原理です。</a:t>
            </a:r>
          </a:p>
          <a:p>
            <a:endParaRPr kumimoji="1" lang="ja-JP" altLang="en-US" sz="1400" dirty="0"/>
          </a:p>
          <a:p>
            <a:r>
              <a:rPr kumimoji="1" lang="ja-JP" altLang="en-US" sz="1400" dirty="0"/>
              <a:t>そして、職業奉仕という行動原理は、あるべき世界、あるべき自分を誠実に希求する私たちの「覚悟」であり、ロータリアンが、「奉仕の理念」を胸に抱えて、絶やさずともし続けてきた「心の炎」なのです。</a:t>
            </a:r>
          </a:p>
          <a:p>
            <a:endParaRPr kumimoji="1" lang="ja-JP" altLang="en-US" sz="1400" dirty="0"/>
          </a:p>
          <a:p>
            <a:endParaRPr kumimoji="1" lang="ja-JP" altLang="en-US" sz="1400" dirty="0"/>
          </a:p>
          <a:p>
            <a:r>
              <a:rPr kumimoji="1" lang="ja-JP" altLang="en-US" sz="1400" dirty="0"/>
              <a:t>ご視聴、ありがとうございました。</a:t>
            </a:r>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25</a:t>
            </a:fld>
            <a:endParaRPr kumimoji="1" lang="ja-JP" altLang="en-US"/>
          </a:p>
        </p:txBody>
      </p:sp>
    </p:spTree>
    <p:extLst>
      <p:ext uri="{BB962C8B-B14F-4D97-AF65-F5344CB8AC3E}">
        <p14:creationId xmlns:p14="http://schemas.microsoft.com/office/powerpoint/2010/main" val="2124132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254388"/>
            <a:ext cx="5683250" cy="3700905"/>
          </a:xfrm>
        </p:spPr>
        <p:txBody>
          <a:bodyPr/>
          <a:lstStyle/>
          <a:p>
            <a:endParaRPr kumimoji="1" lang="en-US" altLang="ja-JP" dirty="0"/>
          </a:p>
          <a:p>
            <a:r>
              <a:rPr kumimoji="1" lang="ja-JP" altLang="en-US" sz="1400" dirty="0"/>
              <a:t>さて、ベテランロータリアンの多くが、「職業奉仕は、ロータリーの基本であり根幹である」「職業奉仕こそがロータリーの金看板であり、ロータリアンのアイデンティティである」とおっしゃいます。</a:t>
            </a:r>
          </a:p>
          <a:p>
            <a:r>
              <a:rPr kumimoji="1" lang="ja-JP" altLang="en-US" sz="1400" dirty="0"/>
              <a:t>ロータリーが、いかに「職業奉仕」を重視しているか、これは次のようなことに示</a:t>
            </a:r>
          </a:p>
          <a:p>
            <a:r>
              <a:rPr kumimoji="1" lang="ja-JP" altLang="en-US" sz="1400" dirty="0"/>
              <a:t>されています。</a:t>
            </a:r>
          </a:p>
          <a:p>
            <a:r>
              <a:rPr kumimoji="1" lang="ja-JP" altLang="en-US" sz="1400" dirty="0"/>
              <a:t>　まず、５大奉仕部門の一つであること。</a:t>
            </a:r>
          </a:p>
          <a:p>
            <a:r>
              <a:rPr kumimoji="1" lang="ja-JP" altLang="en-US" sz="1400" dirty="0"/>
              <a:t>　５大奉仕部門は、私たちがロータリーでどんなことをするかという、基本的な活動分野を示すものです。</a:t>
            </a:r>
            <a:endParaRPr kumimoji="1" lang="en-US" altLang="ja-JP" sz="1400" dirty="0"/>
          </a:p>
          <a:p>
            <a:endParaRPr kumimoji="1" lang="ja-JP" altLang="en-US" sz="1400" dirty="0"/>
          </a:p>
          <a:p>
            <a:r>
              <a:rPr kumimoji="1" lang="ja-JP" altLang="en-US" sz="1400" dirty="0"/>
              <a:t>　　ですから、私たちがロータリーで行うことの一つとして「職業奉仕」がある、ということになります。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6251A93F-41B7-424C-BC9D-4201A0BF2E34}" type="slidenum">
              <a:rPr kumimoji="1" lang="ja-JP" altLang="en-US" smtClean="0"/>
              <a:t>3</a:t>
            </a:fld>
            <a:endParaRPr kumimoji="1" lang="ja-JP" altLang="en-US"/>
          </a:p>
        </p:txBody>
      </p:sp>
    </p:spTree>
    <p:extLst>
      <p:ext uri="{BB962C8B-B14F-4D97-AF65-F5344CB8AC3E}">
        <p14:creationId xmlns:p14="http://schemas.microsoft.com/office/powerpoint/2010/main" val="3853238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390866"/>
            <a:ext cx="5683250" cy="3564427"/>
          </a:xfrm>
        </p:spPr>
        <p:txBody>
          <a:bodyPr/>
          <a:lstStyle/>
          <a:p>
            <a:r>
              <a:rPr lang="ja-JP" altLang="en-US" sz="1400" dirty="0"/>
              <a:t>もう一つの例として、ロータリーの五つの中核的価値観を見てみましょう。</a:t>
            </a:r>
          </a:p>
          <a:p>
            <a:r>
              <a:rPr lang="ja-JP" altLang="en-US" sz="1400" dirty="0"/>
              <a:t>奉仕、親睦、多様性、高潔性、リーダーシップ。この５つが、ロータリーが最も大切にする価値観です。</a:t>
            </a:r>
          </a:p>
          <a:p>
            <a:r>
              <a:rPr lang="ja-JP" altLang="en-US" sz="1400" dirty="0"/>
              <a:t>世の中には、例えば自由とか平等とか、美しさとか新しさとか、どれだけ儲かるかとか、様々な価値があります。それらのどれを大事にするかという「価値観」は、実に多様、人それぞれなのですが、ロータリーは、この５つを、最も大事にすることの中心に据えるのです。</a:t>
            </a:r>
          </a:p>
          <a:p>
            <a:r>
              <a:rPr lang="ja-JP" altLang="en-US" sz="1400" dirty="0"/>
              <a:t>すなわち、ロータリアンとは、「奉仕の理想を胸に、多様な仲間たちと親睦を深めながら生きる、高潔なリーダーたち」なのであり、あとで述べますが、「高潔性」は職業奉仕の重要な要素ですし、「奉仕」はもちろん、「リーダーシップ」も職業に関わります。こういうところからも、職業奉仕の重要性が見て取れるのです。</a:t>
            </a:r>
          </a:p>
          <a:p>
            <a:endParaRPr lang="ja-JP" altLang="en-US" sz="1400"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4</a:t>
            </a:fld>
            <a:endParaRPr kumimoji="1" lang="ja-JP" altLang="en-US"/>
          </a:p>
        </p:txBody>
      </p:sp>
    </p:spTree>
    <p:extLst>
      <p:ext uri="{BB962C8B-B14F-4D97-AF65-F5344CB8AC3E}">
        <p14:creationId xmlns:p14="http://schemas.microsoft.com/office/powerpoint/2010/main" val="1928002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a:p>
            <a:endParaRPr lang="en-US" altLang="ja-JP"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5</a:t>
            </a:fld>
            <a:endParaRPr kumimoji="1" lang="ja-JP" altLang="en-US"/>
          </a:p>
        </p:txBody>
      </p:sp>
      <p:sp>
        <p:nvSpPr>
          <p:cNvPr id="6" name="テキスト ボックス 5">
            <a:extLst>
              <a:ext uri="{FF2B5EF4-FFF2-40B4-BE49-F238E27FC236}">
                <a16:creationId xmlns:a16="http://schemas.microsoft.com/office/drawing/2014/main" id="{B10FEE18-E58A-DE2A-6DC5-CF149DF7FEF7}"/>
              </a:ext>
            </a:extLst>
          </p:cNvPr>
          <p:cNvSpPr txBox="1"/>
          <p:nvPr/>
        </p:nvSpPr>
        <p:spPr>
          <a:xfrm>
            <a:off x="710405" y="4925414"/>
            <a:ext cx="6086180" cy="3385542"/>
          </a:xfrm>
          <a:prstGeom prst="rect">
            <a:avLst/>
          </a:prstGeom>
          <a:noFill/>
        </p:spPr>
        <p:txBody>
          <a:bodyPr wrap="square">
            <a:spAutoFit/>
          </a:bodyPr>
          <a:lstStyle/>
          <a:p>
            <a:r>
              <a:rPr lang="ja-JP" altLang="en-US" dirty="0"/>
              <a:t>　</a:t>
            </a:r>
            <a:r>
              <a:rPr lang="ja-JP" altLang="en-US" sz="1400" dirty="0"/>
              <a:t>ロータリーにおいて、職業奉仕がこのように重視されていることには、ロータリーの成立と発展の歴史や、創世期の社会状況などに理由があるのですが、それらについては別の機会に譲り、ここでは、ロータリーの目的、すなわち「ロータリーは何をする団体か、ロータリアンは何をするためにロータリーに入会したのか」ということから考えてみます。</a:t>
            </a:r>
          </a:p>
          <a:p>
            <a:r>
              <a:rPr lang="ja-JP" altLang="en-US" sz="1400" dirty="0"/>
              <a:t>その「ロータリーの目的」が、これです。「ロータリーの友」や、皆さんのクラブ活動計画書にも必ず記載されていますので、ぜひ、時々読むようにしてください。</a:t>
            </a:r>
          </a:p>
          <a:p>
            <a:endParaRPr lang="ja-JP" altLang="en-US" sz="1400" dirty="0"/>
          </a:p>
          <a:p>
            <a:r>
              <a:rPr lang="ja-JP" altLang="en-US" sz="1400" dirty="0"/>
              <a:t>（少し時間を置く）</a:t>
            </a:r>
          </a:p>
          <a:p>
            <a:endParaRPr lang="ja-JP" altLang="en-US" sz="1400" dirty="0"/>
          </a:p>
          <a:p>
            <a:r>
              <a:rPr lang="ja-JP" altLang="en-US" sz="1400" dirty="0"/>
              <a:t>この、目的の第２には、ロータリアンの倫理性、高潔性や、職業に関する認識といったことが書かれています。</a:t>
            </a:r>
          </a:p>
          <a:p>
            <a:r>
              <a:rPr lang="ja-JP" altLang="en-US" sz="1400" dirty="0"/>
              <a:t>善き職業人になること、そうあり続けること、また、職業の社会的な意義や価値を理解すること、そういうことを奉仕につなげ、少しでも世の中をよくすること。これが、ロータリーの目的の一つそのものなのです。</a:t>
            </a:r>
          </a:p>
        </p:txBody>
      </p:sp>
    </p:spTree>
    <p:extLst>
      <p:ext uri="{BB962C8B-B14F-4D97-AF65-F5344CB8AC3E}">
        <p14:creationId xmlns:p14="http://schemas.microsoft.com/office/powerpoint/2010/main" val="3209533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6" y="4925209"/>
            <a:ext cx="5683250" cy="4029879"/>
          </a:xfrm>
        </p:spPr>
        <p:txBody>
          <a:bodyPr/>
          <a:lstStyle/>
          <a:p>
            <a:r>
              <a:rPr kumimoji="1" lang="ja-JP" altLang="en-US" dirty="0"/>
              <a:t>。</a:t>
            </a:r>
          </a:p>
        </p:txBody>
      </p:sp>
      <p:sp>
        <p:nvSpPr>
          <p:cNvPr id="4" name="スライド番号プレースホルダー 3"/>
          <p:cNvSpPr>
            <a:spLocks noGrp="1"/>
          </p:cNvSpPr>
          <p:nvPr>
            <p:ph type="sldNum" sz="quarter" idx="5"/>
          </p:nvPr>
        </p:nvSpPr>
        <p:spPr/>
        <p:txBody>
          <a:bodyPr/>
          <a:lstStyle/>
          <a:p>
            <a:fld id="{6251A93F-41B7-424C-BC9D-4201A0BF2E34}" type="slidenum">
              <a:rPr kumimoji="1" lang="ja-JP" altLang="en-US" smtClean="0"/>
              <a:t>6</a:t>
            </a:fld>
            <a:endParaRPr kumimoji="1" lang="ja-JP" altLang="en-US"/>
          </a:p>
        </p:txBody>
      </p:sp>
      <p:sp>
        <p:nvSpPr>
          <p:cNvPr id="6" name="テキスト ボックス 5">
            <a:extLst>
              <a:ext uri="{FF2B5EF4-FFF2-40B4-BE49-F238E27FC236}">
                <a16:creationId xmlns:a16="http://schemas.microsoft.com/office/drawing/2014/main" id="{FB8AB937-6A8E-1520-4735-E337BC263F5E}"/>
              </a:ext>
            </a:extLst>
          </p:cNvPr>
          <p:cNvSpPr txBox="1"/>
          <p:nvPr/>
        </p:nvSpPr>
        <p:spPr>
          <a:xfrm>
            <a:off x="710406" y="5117306"/>
            <a:ext cx="6127121" cy="2677656"/>
          </a:xfrm>
          <a:prstGeom prst="rect">
            <a:avLst/>
          </a:prstGeom>
          <a:noFill/>
        </p:spPr>
        <p:txBody>
          <a:bodyPr wrap="square">
            <a:spAutoFit/>
          </a:bodyPr>
          <a:lstStyle/>
          <a:p>
            <a:r>
              <a:rPr lang="ja-JP" altLang="en-US" sz="1400" dirty="0"/>
              <a:t>さて、ここまで、何度も「職業奉仕」という言葉を使ってきましたが、「職業奉仕」は、ロータリー独特の概念であり、これを定義すると、このようになります。</a:t>
            </a:r>
          </a:p>
          <a:p>
            <a:endParaRPr lang="ja-JP" altLang="en-US" sz="1400" dirty="0"/>
          </a:p>
          <a:p>
            <a:r>
              <a:rPr lang="ja-JP" altLang="en-US" sz="1400" dirty="0"/>
              <a:t>「奉仕の第</a:t>
            </a:r>
            <a:r>
              <a:rPr lang="en-US" altLang="ja-JP" sz="1400" dirty="0"/>
              <a:t>2</a:t>
            </a:r>
            <a:r>
              <a:rPr lang="ja-JP" altLang="en-US" sz="1400" dirty="0"/>
              <a:t>部門である職業奉仕は、事業及び専門職務の道徳的水準を高め、品位ある業務はすべて尊重されるべきであるという認識を深め、あらゆる職業に携わる中で／奉仕の理念を実践していくという目的を持つものである。会員の役割には、ロータリーの理念に従って自分自身を律し、事業を行うこと、そして／自己の職業上の手腕を社会の問題やニーズに役立てるために、クラブが開発したプロジェクトに／こたえることが含まれる」</a:t>
            </a:r>
          </a:p>
          <a:p>
            <a:endParaRPr lang="ja-JP" altLang="en-US" sz="1400" dirty="0"/>
          </a:p>
          <a:p>
            <a:r>
              <a:rPr lang="ja-JP" altLang="en-US" sz="1400" dirty="0"/>
              <a:t>これは、皆さんのクラブ定款の第５条第２号に書いてあります。</a:t>
            </a:r>
          </a:p>
          <a:p>
            <a:r>
              <a:rPr lang="ja-JP" altLang="en-US" sz="1400" dirty="0"/>
              <a:t>下のほうの４つのキーワードを覚えておいてください。</a:t>
            </a:r>
          </a:p>
        </p:txBody>
      </p:sp>
    </p:spTree>
    <p:extLst>
      <p:ext uri="{BB962C8B-B14F-4D97-AF65-F5344CB8AC3E}">
        <p14:creationId xmlns:p14="http://schemas.microsoft.com/office/powerpoint/2010/main" val="823688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t>もう少し、具体的に書かれたものとして、ロータリアンの行動規範があります。</a:t>
            </a:r>
          </a:p>
          <a:p>
            <a:r>
              <a:rPr lang="ja-JP" altLang="en-US" sz="1400" dirty="0"/>
              <a:t>平たく言えば、ロータリアンが行動するときに守るべきルールです。</a:t>
            </a:r>
          </a:p>
          <a:p>
            <a:endParaRPr lang="ja-JP" altLang="en-US" sz="1400" dirty="0"/>
          </a:p>
          <a:p>
            <a:r>
              <a:rPr lang="ja-JP" altLang="en-US" sz="1400" dirty="0"/>
              <a:t>　ロータリアンとして、私は以下のように行動する。</a:t>
            </a:r>
          </a:p>
          <a:p>
            <a:r>
              <a:rPr lang="ja-JP" altLang="en-US" sz="1400" dirty="0"/>
              <a:t>　　</a:t>
            </a:r>
            <a:r>
              <a:rPr lang="en-US" altLang="ja-JP" sz="1400" dirty="0"/>
              <a:t>1.</a:t>
            </a:r>
            <a:r>
              <a:rPr lang="ja-JP" altLang="en-US" sz="1400" dirty="0"/>
              <a:t>　個人として、また事業において、高潔さと高い倫理基準をもって行動する。</a:t>
            </a:r>
          </a:p>
          <a:p>
            <a:r>
              <a:rPr lang="ja-JP" altLang="en-US" sz="1400" dirty="0"/>
              <a:t>　　</a:t>
            </a:r>
            <a:r>
              <a:rPr lang="en-US" altLang="ja-JP" sz="1400" dirty="0"/>
              <a:t>2.</a:t>
            </a:r>
            <a:r>
              <a:rPr lang="ja-JP" altLang="en-US" sz="1400" dirty="0"/>
              <a:t>　取引のすべてにおいて公正に努め、相手とその職業に対して尊重の念をもって接する。</a:t>
            </a:r>
          </a:p>
          <a:p>
            <a:r>
              <a:rPr lang="ja-JP" altLang="en-US" sz="1400" dirty="0"/>
              <a:t>　　</a:t>
            </a:r>
            <a:r>
              <a:rPr lang="en-US" altLang="ja-JP" sz="1400" dirty="0"/>
              <a:t>3.</a:t>
            </a:r>
            <a:r>
              <a:rPr lang="ja-JP" altLang="en-US" sz="1400" dirty="0"/>
              <a:t>　自分の職業スキルを生かして、若い人々を導き、特別なニーズを抱える人々を助け、地域社会や世界中の人々の生活の質を高める。</a:t>
            </a:r>
          </a:p>
          <a:p>
            <a:r>
              <a:rPr lang="ja-JP" altLang="en-US" sz="1400" dirty="0"/>
              <a:t>　　</a:t>
            </a:r>
            <a:r>
              <a:rPr lang="en-US" altLang="ja-JP" sz="1400" dirty="0"/>
              <a:t>4.</a:t>
            </a:r>
            <a:r>
              <a:rPr lang="ja-JP" altLang="en-US" sz="1400" dirty="0"/>
              <a:t>　ロータリーやほかのロータリアンの評判を落とすような言動は避ける。</a:t>
            </a:r>
          </a:p>
          <a:p>
            <a:r>
              <a:rPr lang="ja-JP" altLang="en-US" sz="1400" dirty="0"/>
              <a:t>　</a:t>
            </a:r>
          </a:p>
          <a:p>
            <a:r>
              <a:rPr lang="ja-JP" altLang="en-US" sz="1400" dirty="0"/>
              <a:t>高潔性と倫理性・・・気高く生きよ、善き人であれということとともに、奉仕に職業スキルを役立てよ、ということです。</a:t>
            </a:r>
          </a:p>
          <a:p>
            <a:endParaRPr lang="en-US" altLang="ja-JP" sz="1400"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7</a:t>
            </a:fld>
            <a:endParaRPr kumimoji="1" lang="ja-JP" altLang="en-US"/>
          </a:p>
        </p:txBody>
      </p:sp>
    </p:spTree>
    <p:extLst>
      <p:ext uri="{BB962C8B-B14F-4D97-AF65-F5344CB8AC3E}">
        <p14:creationId xmlns:p14="http://schemas.microsoft.com/office/powerpoint/2010/main" val="1791896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10408" y="5404514"/>
            <a:ext cx="5683250" cy="2074460"/>
          </a:xfrm>
        </p:spPr>
        <p:txBody>
          <a:bodyPr/>
          <a:lstStyle/>
          <a:p>
            <a:r>
              <a:rPr lang="ja-JP" altLang="en-US" sz="1400" dirty="0"/>
              <a:t>そして、四つのテスト。</a:t>
            </a:r>
          </a:p>
          <a:p>
            <a:r>
              <a:rPr lang="ja-JP" altLang="en-US" sz="1400" dirty="0"/>
              <a:t>　　特に、私たちが職業を遂行していく上で、あるいは企業経営の場面において、何か言ったりしたりする前に、まずこの４つを考えよ。自分が言おうとしていること、しようとしていることが、この４つの事柄から外れていないかテストしてからにせよ、ということです。</a:t>
            </a:r>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8</a:t>
            </a:fld>
            <a:endParaRPr kumimoji="1" lang="ja-JP" altLang="en-US"/>
          </a:p>
        </p:txBody>
      </p:sp>
    </p:spTree>
    <p:extLst>
      <p:ext uri="{BB962C8B-B14F-4D97-AF65-F5344CB8AC3E}">
        <p14:creationId xmlns:p14="http://schemas.microsoft.com/office/powerpoint/2010/main" val="207563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　</a:t>
            </a:r>
            <a:endParaRPr lang="ja-JP"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6251A93F-41B7-424C-BC9D-4201A0BF2E34}" type="slidenum">
              <a:rPr kumimoji="1" lang="ja-JP" altLang="en-US" smtClean="0"/>
              <a:t>9</a:t>
            </a:fld>
            <a:endParaRPr kumimoji="1" lang="ja-JP" altLang="en-US"/>
          </a:p>
        </p:txBody>
      </p:sp>
      <p:sp>
        <p:nvSpPr>
          <p:cNvPr id="6" name="テキスト ボックス 5">
            <a:extLst>
              <a:ext uri="{FF2B5EF4-FFF2-40B4-BE49-F238E27FC236}">
                <a16:creationId xmlns:a16="http://schemas.microsoft.com/office/drawing/2014/main" id="{638D84C3-80DA-29BE-82B8-DD85B91071A2}"/>
              </a:ext>
            </a:extLst>
          </p:cNvPr>
          <p:cNvSpPr txBox="1"/>
          <p:nvPr/>
        </p:nvSpPr>
        <p:spPr>
          <a:xfrm>
            <a:off x="710406" y="5934858"/>
            <a:ext cx="5683250" cy="2308324"/>
          </a:xfrm>
          <a:prstGeom prst="rect">
            <a:avLst/>
          </a:prstGeom>
          <a:noFill/>
        </p:spPr>
        <p:txBody>
          <a:bodyPr wrap="square">
            <a:spAutoFit/>
          </a:bodyPr>
          <a:lstStyle/>
          <a:p>
            <a:r>
              <a:rPr lang="ja-JP" altLang="en-US" dirty="0"/>
              <a:t>以上が基礎編です。</a:t>
            </a:r>
          </a:p>
          <a:p>
            <a:r>
              <a:rPr lang="ja-JP" altLang="en-US" dirty="0"/>
              <a:t>ここでは、特に、ロータリーの目的、ロータリアンの行動規範、そして四つのテストの３つ。この３つを胸に刻むことが、「職業奉仕理解のスタートライン」に立つことである、ということを覚えておいてください。</a:t>
            </a:r>
          </a:p>
          <a:p>
            <a:r>
              <a:rPr lang="ja-JP" altLang="en-US" dirty="0"/>
              <a:t>大変概括的ですが、「善き職業人として、職業を通じて奉仕の理念を実践していくこと」を、職業奉仕として、次に進みましょう。</a:t>
            </a:r>
          </a:p>
        </p:txBody>
      </p:sp>
    </p:spTree>
    <p:extLst>
      <p:ext uri="{BB962C8B-B14F-4D97-AF65-F5344CB8AC3E}">
        <p14:creationId xmlns:p14="http://schemas.microsoft.com/office/powerpoint/2010/main" val="1958164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F284BF-786F-4F8A-91B2-939EE48BD26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106B905-B1A6-4557-BC92-DCD1B320DD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D28CB7-1460-4CD4-81F2-749B4D8D4AB3}"/>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C0B75900-935B-4F1D-9477-60B3EF3B524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229E0C-A514-42BC-AF67-B9E182F22C38}"/>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69295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992757-8066-478F-BAAF-EEBA1859D7E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83E386-C203-4A7C-8F56-09384F13499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53B9D1-7F90-49C6-AEAB-82A7080484C9}"/>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10BCE744-C148-43C3-81EC-A0ACDCEAF6B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AF5070C-DC86-43F9-8309-FDCA47EF5E19}"/>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685576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69CDCFC-DD65-4226-BE5F-C212C53101C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7CF1D27-F7A6-48B2-9A2F-29AEC607E05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29B5BCE-5630-4681-BDE1-A144926C9CCF}"/>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534B37CB-CAC0-415A-A727-94C43AFCED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0A40AE0-965C-4DE9-AEB7-E0383D9C782B}"/>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53158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D37273-C6C4-44BC-90E9-B31446DE5C2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D9E8042-03CD-41D8-9CAA-4A53D86711E5}"/>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F990E2B1-E56C-469D-B3B5-A589A8728FB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D7F7F22-2250-45BC-888F-3605A91C749C}"/>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3358758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4A1483-ECEC-4DC7-A033-872A4CA438A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D633583-A4EA-4A4B-9F5D-342D2D9FE662}"/>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1D5960F9-E515-4329-BC1D-507BC085081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66ED588-49E6-4788-BEBC-E23165F62615}"/>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357695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8D36FC-F4D1-43C2-9CA2-3579D13B927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5B8B753-59F2-477F-BCC6-F7FECAAB96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3FDF60B-DD57-4741-B05D-48E988EE7D00}"/>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A4CF1C34-65E5-49FF-8527-AEB90C582D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5F08825-A667-486F-94EC-92A1EE6443AE}"/>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819185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CF360D-0AC1-419B-9639-8AFCEC90850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F885545-1750-49B8-AD7A-E055C05F5E9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99DA0A-5C18-4406-889B-9373A5318910}"/>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268510BB-182D-462A-9BCD-3FA623A96A4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F9E7341-7041-4981-9CD5-B12111236788}"/>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430213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421BE6-884C-4C6C-B96F-13A99A07711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C29CED-1C45-4144-87AC-7D10C8FEC1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9A0AB3E-0ED0-4699-BE62-7ADA70C62771}"/>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4A78247F-C50D-4795-97EF-FF01B2057B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513E0C-92BE-432F-8D5C-6D59D8B255A3}"/>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5014998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987879-F562-4245-8E3D-C3255EDD010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9C05552-9184-4641-8D88-F66E9316D0B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07A8554-F1B2-42DC-8CAA-D367DCC3784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B0044D5-5EA9-49BA-8929-E19472515FD7}"/>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1AA9BC08-1BC9-4F74-B09D-2F634BCFDD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553B6C2-775B-4CF0-AC9F-1AEE0C023CB6}"/>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194000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2BBB10-E09E-4BF7-85D5-D6C33634121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F8D9EE-F72A-4688-BDE3-09A8520A2C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DF3383-BFA9-46CA-BE85-13983B6CA3B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CFC0C74-596C-4040-BF7D-CCD254EFD8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A4E1BCF-F1D6-4980-9D0F-F525218683F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DB0A2E7-E49E-4070-B478-EE57753B58FB}"/>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8" name="フッター プレースホルダー 7">
            <a:extLst>
              <a:ext uri="{FF2B5EF4-FFF2-40B4-BE49-F238E27FC236}">
                <a16:creationId xmlns:a16="http://schemas.microsoft.com/office/drawing/2014/main" id="{DB33EA58-B3C6-4022-9E21-A97A762E542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36CD52B-5032-4426-8C17-FEA40C9DFC25}"/>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90654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566B04-3D56-4E9B-8925-73E3027D36E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4F38A6F-81DA-49C0-8FB1-6F1CF4EF3FEF}"/>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0C3C8D3E-8EA3-4F7C-8069-323B8CE73FF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8D085BC-61B0-4066-8ED0-52EE6482EE3C}"/>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46899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9D12B3-0D9B-43ED-B4AD-D9773F50A13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BDAD32E-DB2B-4E3A-8BCF-C4DA1283DE6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FD6E96-741D-4A27-A7FE-C17EBCD8A012}"/>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BD19DE36-EF4E-4F87-A59D-C598CBE661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DA0010-150A-4BF9-BB17-36DEED949337}"/>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451061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0764A5B-5736-4B2F-9F0A-C4826DD4E835}"/>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3" name="フッター プレースホルダー 2">
            <a:extLst>
              <a:ext uri="{FF2B5EF4-FFF2-40B4-BE49-F238E27FC236}">
                <a16:creationId xmlns:a16="http://schemas.microsoft.com/office/drawing/2014/main" id="{D9B376E6-65D1-4933-A617-A2F24167773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3FF21D9-36BF-40E8-8296-724087B0FCC7}"/>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2290070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600B79-0C96-4032-AC14-0044F0AAF36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004310-9D32-4A68-AA45-9A9D0421A3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96A61D4-8CE0-4139-9957-5A60A54F5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F4C33EF-DD4C-4D31-AA5D-7FD2B4C0D7BA}"/>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C67975FF-560F-49E7-B2CB-59806606005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825AE6A-14CB-44C6-A2CB-73FEE9C8A290}"/>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2186769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A57B6-45F1-4DF6-9073-3E34249FFBE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8D65C3-1E8A-4E96-BA79-AA7B7409BA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A1FC56E-54E8-4D48-AD94-54C6ACD61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327F30D-3F97-45E0-AFC9-18204CBDB0E8}"/>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03D32114-4022-4830-BFA8-C17D6530DBD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BFA3653-82E6-4944-BDAD-ACA802DCB54E}"/>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1838205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2532E1-F3AC-4D4A-9C0A-681407F995D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1B6325-FA5A-4EE2-BEBC-93512C063D6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909F989-9028-4363-891D-BD001922C403}"/>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2189B55E-42E7-4F6D-93F7-B3257BA920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B700EC-5607-45F2-B117-BE239DFD62DF}"/>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7026726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64E18AB-2DC5-467C-AA88-C4B79DD3488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594E8E1-B192-457B-A129-6AEC38AB144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829A1BD-46E4-4BCF-92FA-01D99BFAB568}"/>
              </a:ext>
            </a:extLst>
          </p:cNvPr>
          <p:cNvSpPr>
            <a:spLocks noGrp="1"/>
          </p:cNvSpPr>
          <p:nvPr>
            <p:ph type="dt" sz="half" idx="10"/>
          </p:nvPr>
        </p:nvSpPr>
        <p:spPr/>
        <p:txBody>
          <a:body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DFF9E455-822A-46AE-97E8-CC39371E20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8266E5-7806-46F4-B961-75290A388181}"/>
              </a:ext>
            </a:extLst>
          </p:cNvPr>
          <p:cNvSpPr>
            <a:spLocks noGrp="1"/>
          </p:cNvSpPr>
          <p:nvPr>
            <p:ph type="sldNum" sz="quarter" idx="12"/>
          </p:nvPr>
        </p:nvSpPr>
        <p:spPr/>
        <p:txBody>
          <a:body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8994055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4A345E1-FE37-4F88-9F48-D464887B9D4F}"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38768405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C6393B-8634-4B61-87E2-8FDCCCB41014}"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9F429E-84F6-4FC9-9CDE-F92EAF213416}" type="slidenum">
              <a:rPr kumimoji="1" lang="ja-JP" altLang="en-US" smtClean="0"/>
              <a:t>‹#›</a:t>
            </a:fld>
            <a:endParaRPr kumimoji="1" lang="ja-JP" altLang="en-US"/>
          </a:p>
        </p:txBody>
      </p:sp>
      <p:cxnSp>
        <p:nvCxnSpPr>
          <p:cNvPr id="9" name="直線コネクタ 8">
            <a:extLst>
              <a:ext uri="{FF2B5EF4-FFF2-40B4-BE49-F238E27FC236}">
                <a16:creationId xmlns:a16="http://schemas.microsoft.com/office/drawing/2014/main" id="{C9A5C637-C0AC-482E-A113-658CA3FD36CE}"/>
              </a:ext>
            </a:extLst>
          </p:cNvPr>
          <p:cNvCxnSpPr>
            <a:cxnSpLocks/>
          </p:cNvCxnSpPr>
          <p:nvPr userDrawn="1"/>
        </p:nvCxnSpPr>
        <p:spPr>
          <a:xfrm>
            <a:off x="2076994" y="1460862"/>
            <a:ext cx="969264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68336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2CB4222-A177-40C3-922B-7691B6F51022}"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33588090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97948A4-5D74-4592-BDC6-FADF75878780}"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11674262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E7949F4-39CF-4256-BB1D-304391A443CD}" type="datetime1">
              <a:rPr kumimoji="1" lang="ja-JP" altLang="en-US" smtClean="0"/>
              <a:t>2024/11/6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338490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65DA41-B508-476D-942E-56A6F9D791B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D4E643-1488-4795-8E3D-2C9E200AD1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47C327D-F3A8-453A-9E8A-5D910EFD7A9B}"/>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BD014E55-0731-4F4F-83E8-97CFFDBE78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4859E0-C923-4DBC-A49F-5F1F1B91A1D5}"/>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8029106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B53047-1147-4D4C-9505-69C2E519DAEF}" type="datetime1">
              <a:rPr kumimoji="1" lang="ja-JP" altLang="en-US" smtClean="0"/>
              <a:t>2024/11/6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34003731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82EF2-4DDC-480B-B21C-87A037B03643}" type="datetime1">
              <a:rPr kumimoji="1" lang="ja-JP" altLang="en-US" smtClean="0"/>
              <a:t>2024/11/6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16805422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C9F429E-84F6-4FC9-9CDE-F92EAF213416}" type="slidenum">
              <a:rPr kumimoji="1" lang="ja-JP" altLang="en-US" smtClean="0"/>
              <a:t>‹#›</a:t>
            </a:fld>
            <a:endParaRPr kumimoji="1" lang="ja-JP" altLang="en-US" dirty="0"/>
          </a:p>
        </p:txBody>
      </p:sp>
    </p:spTree>
    <p:extLst>
      <p:ext uri="{BB962C8B-B14F-4D97-AF65-F5344CB8AC3E}">
        <p14:creationId xmlns:p14="http://schemas.microsoft.com/office/powerpoint/2010/main" val="3095026205"/>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643134A-F723-45D8-B327-A1DE973A2D1B}"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8148260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2786543386"/>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9F429E-84F6-4FC9-9CDE-F92EAF213416}"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45893578"/>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744397514"/>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9F429E-84F6-4FC9-9CDE-F92EAF213416}"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582182"/>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1639011467"/>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9F429E-84F6-4FC9-9CDE-F92EAF213416}" type="slidenum">
              <a:rPr kumimoji="1" lang="ja-JP" altLang="en-US" smtClean="0"/>
              <a:t>‹#›</a:t>
            </a:fld>
            <a:endParaRPr kumimoji="1" lang="ja-JP" altLang="en-US" dirty="0"/>
          </a:p>
        </p:txBody>
      </p:sp>
    </p:spTree>
    <p:extLst>
      <p:ext uri="{BB962C8B-B14F-4D97-AF65-F5344CB8AC3E}">
        <p14:creationId xmlns:p14="http://schemas.microsoft.com/office/powerpoint/2010/main" val="381907532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BFA9B6-A2EB-46D4-910E-7AC04C1F00D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E89ACF-D19A-4FA5-85A3-62156672C15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A7527C3-5A95-40A0-9D03-F264CAD9AEF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E189E49-EE30-4A52-8F46-EE9F7F00A6B4}"/>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A7FA37D1-B698-4BAB-BBCD-7539C9CFEF4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73495C-9599-4E42-8843-1630DC7892F4}"/>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2280404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F67BC6-315B-4D16-B223-C2C74AEB4AA8}" type="datetime1">
              <a:rPr kumimoji="1" lang="ja-JP" altLang="en-US" smtClean="0"/>
              <a:t>2024/11/6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9F429E-84F6-4FC9-9CDE-F92EAF213416}" type="slidenum">
              <a:rPr kumimoji="1" lang="ja-JP" altLang="en-US" smtClean="0"/>
              <a:t>‹#›</a:t>
            </a:fld>
            <a:endParaRPr kumimoji="1" lang="ja-JP" altLang="en-US"/>
          </a:p>
        </p:txBody>
      </p:sp>
    </p:spTree>
    <p:extLst>
      <p:ext uri="{BB962C8B-B14F-4D97-AF65-F5344CB8AC3E}">
        <p14:creationId xmlns:p14="http://schemas.microsoft.com/office/powerpoint/2010/main" val="40227465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E71D7B-0302-4CB9-B36A-641E41F9728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84F25E9-9BC6-4079-A044-55FF4FAC3D83}"/>
              </a:ext>
            </a:extLst>
          </p:cNvPr>
          <p:cNvSpPr>
            <a:spLocks noGrp="1"/>
          </p:cNvSpPr>
          <p:nvPr>
            <p:ph type="dt" sz="half" idx="10"/>
          </p:nvPr>
        </p:nvSpPr>
        <p:spPr/>
        <p:txBody>
          <a:bodyPr/>
          <a:lstStyle/>
          <a:p>
            <a:fld id="{88891A17-E4F6-438B-98D2-D059841C253A}" type="datetime1">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3381CCBC-D82E-4AB4-90BF-E4D880F7AA4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EDB40C9-92E2-4C4A-AF9E-9DA67AFCC47A}"/>
              </a:ext>
            </a:extLst>
          </p:cNvPr>
          <p:cNvSpPr>
            <a:spLocks noGrp="1"/>
          </p:cNvSpPr>
          <p:nvPr>
            <p:ph type="sldNum" sz="quarter" idx="12"/>
          </p:nvPr>
        </p:nvSpPr>
        <p:spPr/>
        <p:txBody>
          <a:bodyPr/>
          <a:lstStyle/>
          <a:p>
            <a:fld id="{7C9F429E-84F6-4FC9-9CDE-F92EAF213416}" type="slidenum">
              <a:rPr kumimoji="1" lang="ja-JP" altLang="en-US" smtClean="0"/>
              <a:t>‹#›</a:t>
            </a:fld>
            <a:endParaRPr kumimoji="1" lang="ja-JP" altLang="en-US" dirty="0"/>
          </a:p>
        </p:txBody>
      </p:sp>
    </p:spTree>
    <p:extLst>
      <p:ext uri="{BB962C8B-B14F-4D97-AF65-F5344CB8AC3E}">
        <p14:creationId xmlns:p14="http://schemas.microsoft.com/office/powerpoint/2010/main" val="4212579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5E5184-487D-4037-B1B7-2AF8CBA795D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E185B5-B7A1-4E47-A36B-8CC0572687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2E8DCBE-9495-481D-8142-D11F1075124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3CC3B88-1DDA-42DD-99CD-679F3858F2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93ED2B9-81DB-48A6-9A80-978F11CC0E8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20EF26B-B884-41C8-8595-F1600CE4638E}"/>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8" name="フッター プレースホルダー 7">
            <a:extLst>
              <a:ext uri="{FF2B5EF4-FFF2-40B4-BE49-F238E27FC236}">
                <a16:creationId xmlns:a16="http://schemas.microsoft.com/office/drawing/2014/main" id="{FD34F978-7FEC-480A-9D97-40B569CA372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0A4C6F8-4D76-454D-9DB3-0A5C9B564F18}"/>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2916240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C9164E-6503-4D64-A9AE-04672AD95BD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F889B05-DCD7-45A8-B0FB-EC7F9B3129DA}"/>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4" name="フッター プレースホルダー 3">
            <a:extLst>
              <a:ext uri="{FF2B5EF4-FFF2-40B4-BE49-F238E27FC236}">
                <a16:creationId xmlns:a16="http://schemas.microsoft.com/office/drawing/2014/main" id="{AB77C4DB-3583-417E-B3B0-C90693E6D17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104AF67-29D1-4455-A772-A6358FF11ACF}"/>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3918772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ACAB529-ACF6-4F05-B140-81E3533D76B6}"/>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3" name="フッター プレースホルダー 2">
            <a:extLst>
              <a:ext uri="{FF2B5EF4-FFF2-40B4-BE49-F238E27FC236}">
                <a16:creationId xmlns:a16="http://schemas.microsoft.com/office/drawing/2014/main" id="{853E4751-1E6A-450B-887B-2B85DEED662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AB2CBB-ECE0-47B8-8FDC-752EF0ED5462}"/>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181985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68AF06-8F09-47A1-BD7B-727DC01E3DE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09B35D-D57B-43A7-9088-6948DC8EC7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3403FAA-C910-4786-96BF-4C17D18F7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6DBFDEA-A8F9-435D-B0D5-407B56B99846}"/>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FB180A64-4394-4466-84AB-DE29F8528DB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45E3518-DB93-4E87-8892-ABBEF28DD1C8}"/>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465126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D6FF8B-3004-454A-9BCF-B0849030D62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6DCBCD7-ECDD-45C8-86A9-073CE7C6EF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BD987BF-0E81-4718-8E67-051D48275A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86BDDB5-0B88-46BA-AB4A-57C72EF7190C}"/>
              </a:ext>
            </a:extLst>
          </p:cNvPr>
          <p:cNvSpPr>
            <a:spLocks noGrp="1"/>
          </p:cNvSpPr>
          <p:nvPr>
            <p:ph type="dt" sz="half" idx="10"/>
          </p:nvPr>
        </p:nvSpPr>
        <p:spPr/>
        <p:txBody>
          <a:bodyPr/>
          <a:lstStyle/>
          <a:p>
            <a:fld id="{2E066B46-CF7C-4469-BB80-70335E69834C}" type="datetimeFigureOut">
              <a:rPr kumimoji="1" lang="ja-JP" altLang="en-US" smtClean="0"/>
              <a:t>2024/11/6</a:t>
            </a:fld>
            <a:endParaRPr kumimoji="1" lang="ja-JP" altLang="en-US"/>
          </a:p>
        </p:txBody>
      </p:sp>
      <p:sp>
        <p:nvSpPr>
          <p:cNvPr id="6" name="フッター プレースホルダー 5">
            <a:extLst>
              <a:ext uri="{FF2B5EF4-FFF2-40B4-BE49-F238E27FC236}">
                <a16:creationId xmlns:a16="http://schemas.microsoft.com/office/drawing/2014/main" id="{B07975A0-CD94-4968-B12A-1EF69A2C873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37775A-4E88-4F85-9D7D-B20698FC87AF}"/>
              </a:ext>
            </a:extLst>
          </p:cNvPr>
          <p:cNvSpPr>
            <a:spLocks noGrp="1"/>
          </p:cNvSpPr>
          <p:nvPr>
            <p:ph type="sldNum" sz="quarter" idx="12"/>
          </p:nvPr>
        </p:nvSpPr>
        <p:spPr/>
        <p:txBody>
          <a:body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1715138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slideLayout" Target="../slideLayouts/slideLayout41.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F634D00-1719-42CF-90E3-1664B2A41A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848D41-036F-4361-BF2D-3198950B09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DA7789-9A40-4116-AA01-E604C4BD92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066B46-CF7C-4469-BB80-70335E69834C}"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CA91C0BD-97CD-4688-A173-085BAF3059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F86BD85-5D34-4FCF-AEF0-69B8BB262D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1625009353"/>
      </p:ext>
    </p:extLst>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 id="2147484012" r:id="rId12"/>
    <p:sldLayoutId id="2147484013"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26047A6-3780-4CE9-AF7F-30B5A0441E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6F58246-BF12-45EB-A712-1EA5F08B16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3086AD0-1115-4582-8323-4E2943E060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2BDCA4-A487-4002-89FF-C5D0003E5015}" type="datetimeFigureOut">
              <a:rPr kumimoji="1" lang="ja-JP" altLang="en-US" smtClean="0"/>
              <a:t>2024/11/6</a:t>
            </a:fld>
            <a:endParaRPr kumimoji="1" lang="ja-JP" altLang="en-US"/>
          </a:p>
        </p:txBody>
      </p:sp>
      <p:sp>
        <p:nvSpPr>
          <p:cNvPr id="5" name="フッター プレースホルダー 4">
            <a:extLst>
              <a:ext uri="{FF2B5EF4-FFF2-40B4-BE49-F238E27FC236}">
                <a16:creationId xmlns:a16="http://schemas.microsoft.com/office/drawing/2014/main" id="{DF91DD30-7FE8-4940-BE69-4C09022402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CEC9488-871A-4396-B660-03CD505D55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5F7AAD-1CE9-4369-AAF6-6DD7DD7F4F91}" type="slidenum">
              <a:rPr kumimoji="1" lang="ja-JP" altLang="en-US" smtClean="0"/>
              <a:t>‹#›</a:t>
            </a:fld>
            <a:endParaRPr kumimoji="1" lang="ja-JP" altLang="en-US"/>
          </a:p>
        </p:txBody>
      </p:sp>
    </p:spTree>
    <p:extLst>
      <p:ext uri="{BB962C8B-B14F-4D97-AF65-F5344CB8AC3E}">
        <p14:creationId xmlns:p14="http://schemas.microsoft.com/office/powerpoint/2010/main" val="743946467"/>
      </p:ext>
    </p:extLst>
  </p:cSld>
  <p:clrMap bg1="lt1" tx1="dk1" bg2="lt2" tx2="dk2" accent1="accent1" accent2="accent2" accent3="accent3" accent4="accent4" accent5="accent5" accent6="accent6" hlink="hlink" folHlink="folHlink"/>
  <p:sldLayoutIdLst>
    <p:sldLayoutId id="2147484015"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E066B46-CF7C-4469-BB80-70335E69834C}" type="datetimeFigureOut">
              <a:rPr kumimoji="1" lang="ja-JP" altLang="en-US" smtClean="0"/>
              <a:t>2024/11/6</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1917FA1-E15B-4C31-BFE6-C8E1E14E862F}" type="slidenum">
              <a:rPr kumimoji="1" lang="ja-JP" altLang="en-US" smtClean="0"/>
              <a:t>‹#›</a:t>
            </a:fld>
            <a:endParaRPr kumimoji="1" lang="ja-JP" altLang="en-US"/>
          </a:p>
        </p:txBody>
      </p:sp>
    </p:spTree>
    <p:extLst>
      <p:ext uri="{BB962C8B-B14F-4D97-AF65-F5344CB8AC3E}">
        <p14:creationId xmlns:p14="http://schemas.microsoft.com/office/powerpoint/2010/main" val="1396631849"/>
      </p:ext>
    </p:extLst>
  </p:cSld>
  <p:clrMap bg1="lt1" tx1="dk1" bg2="lt2" tx2="dk2" accent1="accent1" accent2="accent2" accent3="accent3" accent4="accent4" accent5="accent5" accent6="accent6" hlink="hlink" folHlink="folHlink"/>
  <p:sldLayoutIdLst>
    <p:sldLayoutId id="2147484300" r:id="rId1"/>
    <p:sldLayoutId id="2147484301" r:id="rId2"/>
    <p:sldLayoutId id="2147484302" r:id="rId3"/>
    <p:sldLayoutId id="2147484303" r:id="rId4"/>
    <p:sldLayoutId id="2147484304" r:id="rId5"/>
    <p:sldLayoutId id="2147484305" r:id="rId6"/>
    <p:sldLayoutId id="2147484306" r:id="rId7"/>
    <p:sldLayoutId id="2147484307" r:id="rId8"/>
    <p:sldLayoutId id="2147484308" r:id="rId9"/>
    <p:sldLayoutId id="2147484309" r:id="rId10"/>
    <p:sldLayoutId id="2147484310" r:id="rId11"/>
    <p:sldLayoutId id="2147484311" r:id="rId12"/>
    <p:sldLayoutId id="2147484312" r:id="rId13"/>
    <p:sldLayoutId id="2147484313" r:id="rId14"/>
    <p:sldLayoutId id="2147484314" r:id="rId15"/>
    <p:sldLayoutId id="2147484315" r:id="rId16"/>
    <p:sldLayoutId id="2147484026" r:id="rId17"/>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3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31.xml"/><Relationship Id="rId4" Type="http://schemas.openxmlformats.org/officeDocument/2006/relationships/audio" Target="../media/audio1.wav"/></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42873" y="782782"/>
            <a:ext cx="9008254" cy="3410475"/>
          </a:xfrm>
        </p:spPr>
        <p:txBody>
          <a:bodyPr vert="horz" lIns="91440" tIns="45720" rIns="91440" bIns="45720" rtlCol="0" anchor="ctr">
            <a:normAutofit/>
          </a:bodyPr>
          <a:lstStyle/>
          <a:p>
            <a:br>
              <a:rPr lang="en-US" altLang="ja-JP" sz="6000" dirty="0"/>
            </a:br>
            <a:r>
              <a:rPr kumimoji="1" lang="ja-JP" altLang="en-US" sz="6000" dirty="0"/>
              <a:t>ロータリアンの行動原理</a:t>
            </a:r>
            <a:br>
              <a:rPr kumimoji="1" lang="en-US" altLang="ja-JP" sz="6000" dirty="0"/>
            </a:br>
            <a:endParaRPr kumimoji="1" lang="en-US" altLang="ja-JP" sz="6000" dirty="0"/>
          </a:p>
        </p:txBody>
      </p:sp>
      <p:sp>
        <p:nvSpPr>
          <p:cNvPr id="106" name="テキスト ボックス 105">
            <a:extLst>
              <a:ext uri="{FF2B5EF4-FFF2-40B4-BE49-F238E27FC236}">
                <a16:creationId xmlns:a16="http://schemas.microsoft.com/office/drawing/2014/main" id="{F314AFCD-4EA1-4772-86F7-285A3F57F7B1}"/>
              </a:ext>
            </a:extLst>
          </p:cNvPr>
          <p:cNvSpPr txBox="1"/>
          <p:nvPr/>
        </p:nvSpPr>
        <p:spPr>
          <a:xfrm>
            <a:off x="2111841" y="5082306"/>
            <a:ext cx="9951822" cy="1775694"/>
          </a:xfrm>
          <a:prstGeom prst="rect">
            <a:avLst/>
          </a:prstGeom>
          <a:solidFill>
            <a:schemeClr val="accent1"/>
          </a:solidFill>
        </p:spPr>
        <p:txBody>
          <a:bodyPr vert="horz" lIns="91440" tIns="45720" rIns="91440" bIns="45720" rtlCol="0" anchor="ctr">
            <a:normAutofit/>
          </a:bodyPr>
          <a:lstStyle/>
          <a:p>
            <a:pPr algn="ctr" defTabSz="457200">
              <a:lnSpc>
                <a:spcPct val="90000"/>
              </a:lnSpc>
              <a:spcBef>
                <a:spcPts val="1000"/>
              </a:spcBef>
              <a:buClr>
                <a:schemeClr val="accent1"/>
              </a:buClr>
            </a:pPr>
            <a:r>
              <a:rPr kumimoji="1" lang="en-US" altLang="ja-JP" sz="2400" dirty="0">
                <a:solidFill>
                  <a:schemeClr val="bg1"/>
                </a:solidFill>
              </a:rPr>
              <a:t>2021-2022</a:t>
            </a:r>
            <a:r>
              <a:rPr kumimoji="1" lang="ja-JP" altLang="en-US" sz="2400" dirty="0">
                <a:solidFill>
                  <a:schemeClr val="bg1"/>
                </a:solidFill>
              </a:rPr>
              <a:t>年度　月間卓話</a:t>
            </a:r>
            <a:endParaRPr kumimoji="1" lang="en-US" altLang="ja-JP" sz="2400" dirty="0">
              <a:solidFill>
                <a:schemeClr val="bg1"/>
              </a:solidFill>
            </a:endParaRPr>
          </a:p>
          <a:p>
            <a:pPr algn="ctr" defTabSz="457200">
              <a:lnSpc>
                <a:spcPct val="90000"/>
              </a:lnSpc>
              <a:spcBef>
                <a:spcPts val="1000"/>
              </a:spcBef>
              <a:buClr>
                <a:schemeClr val="accent1"/>
              </a:buClr>
            </a:pPr>
            <a:r>
              <a:rPr lang="zh-TW" altLang="en-US" sz="2400" dirty="0">
                <a:solidFill>
                  <a:schemeClr val="bg1"/>
                </a:solidFill>
              </a:rPr>
              <a:t>２７８０地区職業奉仕委員会</a:t>
            </a:r>
          </a:p>
          <a:p>
            <a:pPr defTabSz="457200">
              <a:lnSpc>
                <a:spcPct val="90000"/>
              </a:lnSpc>
              <a:spcBef>
                <a:spcPts val="1000"/>
              </a:spcBef>
              <a:buClr>
                <a:schemeClr val="accent1"/>
              </a:buClr>
            </a:pPr>
            <a:endParaRPr lang="en-US" altLang="ja-JP" dirty="0">
              <a:solidFill>
                <a:schemeClr val="bg1"/>
              </a:solidFill>
            </a:endParaRPr>
          </a:p>
        </p:txBody>
      </p:sp>
    </p:spTree>
    <p:extLst>
      <p:ext uri="{BB962C8B-B14F-4D97-AF65-F5344CB8AC3E}">
        <p14:creationId xmlns:p14="http://schemas.microsoft.com/office/powerpoint/2010/main" val="2013767018"/>
      </p:ext>
    </p:extLst>
  </p:cSld>
  <p:clrMapOvr>
    <a:masterClrMapping/>
  </p:clrMapOvr>
  <mc:AlternateContent xmlns:mc="http://schemas.openxmlformats.org/markup-compatibility/2006" xmlns:p14="http://schemas.microsoft.com/office/powerpoint/2010/main">
    <mc:Choice Requires="p14">
      <p:transition p14:dur="10" advClick="0" advTm="10000">
        <p:fade/>
      </p:transition>
    </mc:Choice>
    <mc:Fallback xmlns="">
      <p:transition advClick="0"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10</a:t>
            </a:fld>
            <a:endParaRPr kumimoji="1" lang="ja-JP" altLang="en-US"/>
          </a:p>
        </p:txBody>
      </p:sp>
      <p:sp>
        <p:nvSpPr>
          <p:cNvPr id="3" name="正方形/長方形 2"/>
          <p:cNvSpPr/>
          <p:nvPr/>
        </p:nvSpPr>
        <p:spPr>
          <a:xfrm>
            <a:off x="1786940" y="164239"/>
            <a:ext cx="10258425" cy="1977336"/>
          </a:xfrm>
          <a:prstGeom prst="rect">
            <a:avLst/>
          </a:prstGeom>
        </p:spPr>
        <p:txBody>
          <a:bodyPr wrap="square">
            <a:spAutoFit/>
          </a:bodyPr>
          <a:lstStyle/>
          <a:p>
            <a:pPr>
              <a:lnSpc>
                <a:spcPct val="170000"/>
              </a:lnSpc>
            </a:pPr>
            <a:r>
              <a:rPr lang="ja-JP" altLang="en-US" dirty="0"/>
              <a:t>今年度のテーマ</a:t>
            </a:r>
            <a:endParaRPr lang="en-US" altLang="ja-JP" dirty="0"/>
          </a:p>
          <a:p>
            <a:pPr>
              <a:lnSpc>
                <a:spcPct val="170000"/>
              </a:lnSpc>
            </a:pPr>
            <a:endParaRPr lang="en-US" altLang="ja-JP" dirty="0"/>
          </a:p>
          <a:p>
            <a:pPr>
              <a:lnSpc>
                <a:spcPts val="2500"/>
              </a:lnSpc>
            </a:pPr>
            <a:endParaRPr lang="en-US" altLang="ja-JP" sz="1600" dirty="0"/>
          </a:p>
          <a:p>
            <a:pPr>
              <a:lnSpc>
                <a:spcPts val="2500"/>
              </a:lnSpc>
            </a:pPr>
            <a:r>
              <a:rPr lang="ja-JP" altLang="en-US" sz="1600" dirty="0"/>
              <a:t>　　</a:t>
            </a:r>
            <a:r>
              <a:rPr lang="ja-JP" altLang="en-US" sz="6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ロータリアンの行動原理</a:t>
            </a:r>
            <a:endParaRPr lang="en-US" altLang="ja-JP" sz="3200" dirty="0"/>
          </a:p>
          <a:p>
            <a:pPr>
              <a:lnSpc>
                <a:spcPts val="2500"/>
              </a:lnSpc>
            </a:pPr>
            <a:r>
              <a:rPr lang="ja-JP" altLang="en-US" sz="1600" dirty="0"/>
              <a:t>　</a:t>
            </a:r>
            <a:endParaRPr lang="en-US" altLang="ja-JP" sz="1600" dirty="0"/>
          </a:p>
        </p:txBody>
      </p:sp>
      <p:graphicFrame>
        <p:nvGraphicFramePr>
          <p:cNvPr id="4" name="コンテンツ プレースホルダー 4">
            <a:extLst>
              <a:ext uri="{FF2B5EF4-FFF2-40B4-BE49-F238E27FC236}">
                <a16:creationId xmlns:a16="http://schemas.microsoft.com/office/drawing/2014/main" id="{10D4F4E7-0BCB-4A3F-BF31-B1E2F9C66FE1}"/>
              </a:ext>
            </a:extLst>
          </p:cNvPr>
          <p:cNvGraphicFramePr>
            <a:graphicFrameLocks/>
          </p:cNvGraphicFramePr>
          <p:nvPr>
            <p:extLst>
              <p:ext uri="{D42A27DB-BD31-4B8C-83A1-F6EECF244321}">
                <p14:modId xmlns:p14="http://schemas.microsoft.com/office/powerpoint/2010/main" val="3851416163"/>
              </p:ext>
            </p:extLst>
          </p:nvPr>
        </p:nvGraphicFramePr>
        <p:xfrm>
          <a:off x="2155909" y="2353148"/>
          <a:ext cx="8915400" cy="50928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グループ化 5">
            <a:extLst>
              <a:ext uri="{FF2B5EF4-FFF2-40B4-BE49-F238E27FC236}">
                <a16:creationId xmlns:a16="http://schemas.microsoft.com/office/drawing/2014/main" id="{A6E3FA98-89B1-49BB-A71D-692772B1FD5C}"/>
              </a:ext>
            </a:extLst>
          </p:cNvPr>
          <p:cNvGrpSpPr/>
          <p:nvPr/>
        </p:nvGrpSpPr>
        <p:grpSpPr>
          <a:xfrm>
            <a:off x="2155909" y="6419160"/>
            <a:ext cx="8915400" cy="877680"/>
            <a:chOff x="0" y="923316"/>
            <a:chExt cx="8915400" cy="877680"/>
          </a:xfrm>
        </p:grpSpPr>
        <p:sp>
          <p:nvSpPr>
            <p:cNvPr id="7" name="正方形/長方形 6">
              <a:extLst>
                <a:ext uri="{FF2B5EF4-FFF2-40B4-BE49-F238E27FC236}">
                  <a16:creationId xmlns:a16="http://schemas.microsoft.com/office/drawing/2014/main" id="{9A75ACE1-0CA5-4A03-8695-5814F6A1CB22}"/>
                </a:ext>
              </a:extLst>
            </p:cNvPr>
            <p:cNvSpPr/>
            <p:nvPr/>
          </p:nvSpPr>
          <p:spPr>
            <a:xfrm>
              <a:off x="0" y="923316"/>
              <a:ext cx="8915400" cy="87768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テキスト ボックス 7">
              <a:extLst>
                <a:ext uri="{FF2B5EF4-FFF2-40B4-BE49-F238E27FC236}">
                  <a16:creationId xmlns:a16="http://schemas.microsoft.com/office/drawing/2014/main" id="{E649EE69-03C9-47AE-8CF0-17829E6132AB}"/>
                </a:ext>
              </a:extLst>
            </p:cNvPr>
            <p:cNvSpPr txBox="1"/>
            <p:nvPr/>
          </p:nvSpPr>
          <p:spPr>
            <a:xfrm>
              <a:off x="0" y="923316"/>
              <a:ext cx="8915400" cy="87768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83064" tIns="25400" rIns="142240" bIns="2540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a:t>職業奉仕の実践①　・職業奉仕の実践②・コロナ禍への様々な対応　　</a:t>
              </a:r>
            </a:p>
          </p:txBody>
        </p:sp>
      </p:grpSp>
    </p:spTree>
    <p:extLst>
      <p:ext uri="{BB962C8B-B14F-4D97-AF65-F5344CB8AC3E}">
        <p14:creationId xmlns:p14="http://schemas.microsoft.com/office/powerpoint/2010/main" val="2642424072"/>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B1655F85-E5DA-43CE-87E3-EB66AACEC7F3}"/>
              </a:ext>
            </a:extLst>
          </p:cNvPr>
          <p:cNvGrpSpPr/>
          <p:nvPr/>
        </p:nvGrpSpPr>
        <p:grpSpPr>
          <a:xfrm>
            <a:off x="1911393" y="1371835"/>
            <a:ext cx="9087996" cy="863199"/>
            <a:chOff x="96951" y="-50595"/>
            <a:chExt cx="9281157" cy="848250"/>
          </a:xfrm>
        </p:grpSpPr>
        <p:sp>
          <p:nvSpPr>
            <p:cNvPr id="3" name="四角形: 角を丸くする 12">
              <a:extLst>
                <a:ext uri="{FF2B5EF4-FFF2-40B4-BE49-F238E27FC236}">
                  <a16:creationId xmlns:a16="http://schemas.microsoft.com/office/drawing/2014/main" id="{9706DB2B-CBD2-42CB-BA59-2C145A3EE919}"/>
                </a:ext>
              </a:extLst>
            </p:cNvPr>
            <p:cNvSpPr/>
            <p:nvPr/>
          </p:nvSpPr>
          <p:spPr>
            <a:xfrm>
              <a:off x="96951" y="-50595"/>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 name="四角形: 角を丸くする 4">
              <a:extLst>
                <a:ext uri="{FF2B5EF4-FFF2-40B4-BE49-F238E27FC236}">
                  <a16:creationId xmlns:a16="http://schemas.microsoft.com/office/drawing/2014/main" id="{0CD4A1F1-1B41-45DB-A1A6-CB48EF7F5A73}"/>
                </a:ext>
              </a:extLst>
            </p:cNvPr>
            <p:cNvSpPr txBox="1"/>
            <p:nvPr/>
          </p:nvSpPr>
          <p:spPr>
            <a:xfrm>
              <a:off x="639804" y="387625"/>
              <a:ext cx="8738304" cy="3577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200" b="1" dirty="0"/>
                <a:t>ロータリーの核心　～　</a:t>
              </a:r>
              <a:r>
                <a:rPr lang="ja-JP" altLang="en-US" sz="4000" b="1" dirty="0"/>
                <a:t>奉仕の理念</a:t>
              </a:r>
            </a:p>
            <a:p>
              <a:pPr>
                <a:lnSpc>
                  <a:spcPct val="150000"/>
                </a:lnSpc>
              </a:pPr>
              <a:r>
                <a:rPr lang="ja-JP" altLang="en-US" sz="2400" b="1" dirty="0">
                  <a:solidFill>
                    <a:srgbClr val="92D050"/>
                  </a:solidFill>
                </a:rPr>
                <a:t>　　</a:t>
              </a:r>
            </a:p>
          </p:txBody>
        </p:sp>
      </p:grpSp>
      <p:sp>
        <p:nvSpPr>
          <p:cNvPr id="5" name="テキスト ボックス 4">
            <a:extLst>
              <a:ext uri="{FF2B5EF4-FFF2-40B4-BE49-F238E27FC236}">
                <a16:creationId xmlns:a16="http://schemas.microsoft.com/office/drawing/2014/main" id="{1587EFAC-B9AE-4664-89D0-AD9514CB2B75}"/>
              </a:ext>
            </a:extLst>
          </p:cNvPr>
          <p:cNvSpPr txBox="1"/>
          <p:nvPr/>
        </p:nvSpPr>
        <p:spPr>
          <a:xfrm>
            <a:off x="2054377" y="650123"/>
            <a:ext cx="4401014" cy="584775"/>
          </a:xfrm>
          <a:prstGeom prst="rect">
            <a:avLst/>
          </a:prstGeom>
          <a:noFill/>
        </p:spPr>
        <p:txBody>
          <a:bodyPr wrap="square">
            <a:spAutoFit/>
          </a:bodyPr>
          <a:lstStyle/>
          <a:p>
            <a:pPr lvl="0"/>
            <a:r>
              <a:rPr kumimoji="1" lang="ja-JP" altLang="en-US" sz="32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rPr>
              <a:t>はじめに</a:t>
            </a:r>
            <a:endParaRPr kumimoji="1" lang="ja-JP" altLang="en-US" sz="3200" b="1" dirty="0"/>
          </a:p>
        </p:txBody>
      </p:sp>
      <p:sp>
        <p:nvSpPr>
          <p:cNvPr id="6" name="テキスト ボックス 5">
            <a:extLst>
              <a:ext uri="{FF2B5EF4-FFF2-40B4-BE49-F238E27FC236}">
                <a16:creationId xmlns:a16="http://schemas.microsoft.com/office/drawing/2014/main" id="{8B8A0BA2-8BDF-40D3-93E1-C78B7136C94B}"/>
              </a:ext>
            </a:extLst>
          </p:cNvPr>
          <p:cNvSpPr txBox="1"/>
          <p:nvPr/>
        </p:nvSpPr>
        <p:spPr>
          <a:xfrm>
            <a:off x="1936900" y="2417220"/>
            <a:ext cx="8788497" cy="200054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r>
              <a:rPr lang="ja-JP" altLang="en-US" sz="2000" dirty="0">
                <a:latin typeface="HGS創英角ｺﾞｼｯｸUB" panose="020B0900000000000000" pitchFamily="50" charset="-128"/>
                <a:ea typeface="HGS創英角ｺﾞｼｯｸUB" panose="020B0900000000000000" pitchFamily="50" charset="-128"/>
              </a:rPr>
              <a:t>　</a:t>
            </a:r>
            <a:r>
              <a:rPr lang="ja-JP" altLang="en-US" sz="2800" dirty="0">
                <a:latin typeface="HGS創英角ｺﾞｼｯｸUB" panose="020B0900000000000000" pitchFamily="50" charset="-128"/>
                <a:ea typeface="HGS創英角ｺﾞｼｯｸUB" panose="020B0900000000000000" pitchFamily="50" charset="-128"/>
              </a:rPr>
              <a:t>職業奉仕＝奉仕の理念を実践に移すための行動原理</a:t>
            </a:r>
            <a:endParaRPr lang="en-US" altLang="ja-JP" sz="2800" dirty="0">
              <a:latin typeface="HGS創英角ｺﾞｼｯｸUB" panose="020B0900000000000000" pitchFamily="50" charset="-128"/>
              <a:ea typeface="HGS創英角ｺﾞｼｯｸUB" panose="020B0900000000000000" pitchFamily="50" charset="-128"/>
            </a:endParaRPr>
          </a:p>
          <a:p>
            <a:endParaRPr lang="en-US" altLang="ja-JP" sz="2000" dirty="0">
              <a:latin typeface="HGS創英角ｺﾞｼｯｸUB" panose="020B0900000000000000" pitchFamily="50" charset="-128"/>
              <a:ea typeface="HGS創英角ｺﾞｼｯｸUB" panose="020B0900000000000000" pitchFamily="50" charset="-128"/>
            </a:endParaRPr>
          </a:p>
          <a:p>
            <a:r>
              <a:rPr lang="ja-JP" altLang="en-US" sz="2000" dirty="0">
                <a:latin typeface="HGS創英角ｺﾞｼｯｸUB" panose="020B0900000000000000" pitchFamily="50" charset="-128"/>
                <a:ea typeface="HGS創英角ｺﾞｼｯｸUB" panose="020B0900000000000000" pitchFamily="50" charset="-128"/>
              </a:rPr>
              <a:t>　　　　　　　　</a:t>
            </a:r>
            <a:endParaRPr lang="en-US" altLang="ja-JP" sz="2000" dirty="0">
              <a:latin typeface="HGS創英角ｺﾞｼｯｸUB" panose="020B0900000000000000" pitchFamily="50" charset="-128"/>
              <a:ea typeface="HGS創英角ｺﾞｼｯｸUB" panose="020B0900000000000000" pitchFamily="50" charset="-128"/>
            </a:endParaRPr>
          </a:p>
          <a:p>
            <a:r>
              <a:rPr lang="ja-JP" altLang="en-US" sz="2000" dirty="0">
                <a:latin typeface="HGS創英角ｺﾞｼｯｸUB" panose="020B0900000000000000" pitchFamily="50" charset="-128"/>
                <a:ea typeface="HGS創英角ｺﾞｼｯｸUB" panose="020B0900000000000000" pitchFamily="50" charset="-128"/>
              </a:rPr>
              <a:t>　　　　　</a:t>
            </a:r>
            <a:r>
              <a:rPr lang="ja-JP" altLang="en-US" sz="2800" dirty="0">
                <a:latin typeface="HGS創英角ｺﾞｼｯｸUB" panose="020B0900000000000000" pitchFamily="50" charset="-128"/>
                <a:ea typeface="HGS創英角ｺﾞｼｯｸUB" panose="020B0900000000000000" pitchFamily="50" charset="-128"/>
              </a:rPr>
              <a:t>私たちが、職業人としてどうあるべきか</a:t>
            </a:r>
            <a:endParaRPr lang="en-US" altLang="ja-JP" sz="2800" dirty="0">
              <a:latin typeface="HGS創英角ｺﾞｼｯｸUB" panose="020B0900000000000000" pitchFamily="50" charset="-128"/>
              <a:ea typeface="HGS創英角ｺﾞｼｯｸUB" panose="020B0900000000000000" pitchFamily="50" charset="-128"/>
            </a:endParaRPr>
          </a:p>
          <a:p>
            <a:r>
              <a:rPr lang="ja-JP" altLang="en-US" sz="2800" dirty="0">
                <a:latin typeface="HGS創英角ｺﾞｼｯｸUB" panose="020B0900000000000000" pitchFamily="50" charset="-128"/>
                <a:ea typeface="HGS創英角ｺﾞｼｯｸUB" panose="020B0900000000000000" pitchFamily="50" charset="-128"/>
              </a:rPr>
              <a:t>　日々の仕事において、どのような行動をとるべきか</a:t>
            </a:r>
            <a:endParaRPr lang="en-US" altLang="ja-JP" sz="2800" dirty="0">
              <a:latin typeface="HGS創英角ｺﾞｼｯｸUB" panose="020B0900000000000000" pitchFamily="50" charset="-128"/>
              <a:ea typeface="HGS創英角ｺﾞｼｯｸUB" panose="020B0900000000000000" pitchFamily="50" charset="-128"/>
            </a:endParaRPr>
          </a:p>
        </p:txBody>
      </p:sp>
      <p:sp>
        <p:nvSpPr>
          <p:cNvPr id="7" name="矢印: 下 2">
            <a:extLst>
              <a:ext uri="{FF2B5EF4-FFF2-40B4-BE49-F238E27FC236}">
                <a16:creationId xmlns:a16="http://schemas.microsoft.com/office/drawing/2014/main" id="{55808C46-8A82-42C4-BB56-52A084E5AE4E}"/>
              </a:ext>
            </a:extLst>
          </p:cNvPr>
          <p:cNvSpPr/>
          <p:nvPr/>
        </p:nvSpPr>
        <p:spPr>
          <a:xfrm>
            <a:off x="5741777" y="3149659"/>
            <a:ext cx="771525" cy="3905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 name="グループ化 7">
            <a:extLst>
              <a:ext uri="{FF2B5EF4-FFF2-40B4-BE49-F238E27FC236}">
                <a16:creationId xmlns:a16="http://schemas.microsoft.com/office/drawing/2014/main" id="{7F94141D-21C1-4FD6-9485-8BB73498ACBC}"/>
              </a:ext>
            </a:extLst>
          </p:cNvPr>
          <p:cNvGrpSpPr/>
          <p:nvPr/>
        </p:nvGrpSpPr>
        <p:grpSpPr>
          <a:xfrm>
            <a:off x="2054377" y="4524122"/>
            <a:ext cx="8540350" cy="938405"/>
            <a:chOff x="0" y="445822"/>
            <a:chExt cx="8987404" cy="938405"/>
          </a:xfrm>
        </p:grpSpPr>
        <p:sp>
          <p:nvSpPr>
            <p:cNvPr id="9" name="四角形: 角を丸くする 32">
              <a:extLst>
                <a:ext uri="{FF2B5EF4-FFF2-40B4-BE49-F238E27FC236}">
                  <a16:creationId xmlns:a16="http://schemas.microsoft.com/office/drawing/2014/main" id="{C2DCF036-2E2B-4C5C-AFD9-6EC9DE124EFA}"/>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0" name="四角形: 角を丸くする 4">
              <a:extLst>
                <a:ext uri="{FF2B5EF4-FFF2-40B4-BE49-F238E27FC236}">
                  <a16:creationId xmlns:a16="http://schemas.microsoft.com/office/drawing/2014/main" id="{92DEBC31-C768-4791-B4AB-24B77C3AB31F}"/>
                </a:ext>
              </a:extLst>
            </p:cNvPr>
            <p:cNvSpPr txBox="1"/>
            <p:nvPr/>
          </p:nvSpPr>
          <p:spPr>
            <a:xfrm>
              <a:off x="334653" y="694969"/>
              <a:ext cx="8304551" cy="6892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000" kern="1200" dirty="0">
                  <a:solidFill>
                    <a:schemeClr val="tx1"/>
                  </a:solidFill>
                  <a:latin typeface="HGS創英角ｺﾞｼｯｸUB" panose="020B0900000000000000" pitchFamily="50" charset="-128"/>
                  <a:ea typeface="HGS創英角ｺﾞｼｯｸUB" panose="020B0900000000000000" pitchFamily="50" charset="-128"/>
                </a:rPr>
                <a:t>ロータリーの</a:t>
              </a:r>
              <a:r>
                <a:rPr lang="ja-JP" altLang="en-US" sz="2400" kern="1200" dirty="0">
                  <a:solidFill>
                    <a:schemeClr val="tx1"/>
                  </a:solidFill>
                  <a:latin typeface="HGS創英角ｺﾞｼｯｸUB" panose="020B0900000000000000" pitchFamily="50" charset="-128"/>
                  <a:ea typeface="HGS創英角ｺﾞｼｯｸUB" panose="020B0900000000000000" pitchFamily="50" charset="-128"/>
                </a:rPr>
                <a:t>目的・</a:t>
              </a:r>
              <a:r>
                <a:rPr lang="ja-JP" altLang="en-US" sz="2000" kern="1200" dirty="0">
                  <a:solidFill>
                    <a:schemeClr val="tx1"/>
                  </a:solidFill>
                  <a:latin typeface="HGS創英角ｺﾞｼｯｸUB" panose="020B0900000000000000" pitchFamily="50" charset="-128"/>
                  <a:ea typeface="HGS創英角ｺﾞｼｯｸUB" panose="020B0900000000000000" pitchFamily="50" charset="-128"/>
                </a:rPr>
                <a:t>ロータリアンの</a:t>
              </a:r>
              <a:r>
                <a:rPr lang="ja-JP" altLang="en-US" sz="2400" kern="1200" dirty="0">
                  <a:solidFill>
                    <a:schemeClr val="tx1"/>
                  </a:solidFill>
                  <a:latin typeface="HGS創英角ｺﾞｼｯｸUB" panose="020B0900000000000000" pitchFamily="50" charset="-128"/>
                  <a:ea typeface="HGS創英角ｺﾞｼｯｸUB" panose="020B0900000000000000" pitchFamily="50" charset="-128"/>
                </a:rPr>
                <a:t>行動規範・四つのテスト</a:t>
              </a:r>
              <a:endParaRPr lang="en-US" altLang="ja-JP" sz="2400" kern="1200" dirty="0">
                <a:solidFill>
                  <a:schemeClr val="tx1"/>
                </a:solidFill>
                <a:latin typeface="HGS創英角ｺﾞｼｯｸUB" panose="020B0900000000000000" pitchFamily="50" charset="-128"/>
                <a:ea typeface="HGS創英角ｺﾞｼｯｸUB" panose="020B0900000000000000" pitchFamily="50" charset="-128"/>
              </a:endParaRPr>
            </a:p>
            <a:p>
              <a:pPr marL="0" lvl="0" indent="0" algn="l" defTabSz="977900">
                <a:lnSpc>
                  <a:spcPct val="90000"/>
                </a:lnSpc>
                <a:spcBef>
                  <a:spcPct val="0"/>
                </a:spcBef>
                <a:spcAft>
                  <a:spcPct val="35000"/>
                </a:spcAft>
                <a:buNone/>
              </a:pPr>
              <a:endParaRPr lang="ja-JP" altLang="en-US" sz="2200" kern="1200" dirty="0">
                <a:solidFill>
                  <a:schemeClr val="tx1"/>
                </a:solidFill>
                <a:latin typeface="HGS創英角ｺﾞｼｯｸUB" panose="020B0900000000000000" pitchFamily="50" charset="-128"/>
                <a:ea typeface="HGS創英角ｺﾞｼｯｸUB" panose="020B0900000000000000" pitchFamily="50" charset="-128"/>
              </a:endParaRPr>
            </a:p>
          </p:txBody>
        </p:sp>
      </p:grpSp>
      <p:grpSp>
        <p:nvGrpSpPr>
          <p:cNvPr id="14" name="グループ化 13">
            <a:extLst>
              <a:ext uri="{FF2B5EF4-FFF2-40B4-BE49-F238E27FC236}">
                <a16:creationId xmlns:a16="http://schemas.microsoft.com/office/drawing/2014/main" id="{4B75DD31-6276-46E8-B8FE-82C68E57DDB0}"/>
              </a:ext>
            </a:extLst>
          </p:cNvPr>
          <p:cNvGrpSpPr/>
          <p:nvPr/>
        </p:nvGrpSpPr>
        <p:grpSpPr>
          <a:xfrm>
            <a:off x="2209751" y="5328596"/>
            <a:ext cx="8229602" cy="746460"/>
            <a:chOff x="0" y="445822"/>
            <a:chExt cx="8987404" cy="746460"/>
          </a:xfrm>
        </p:grpSpPr>
        <p:sp>
          <p:nvSpPr>
            <p:cNvPr id="15" name="四角形: 角を丸くする 19">
              <a:extLst>
                <a:ext uri="{FF2B5EF4-FFF2-40B4-BE49-F238E27FC236}">
                  <a16:creationId xmlns:a16="http://schemas.microsoft.com/office/drawing/2014/main" id="{A43455D8-D415-4771-9C81-6595272BBBAF}"/>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6" name="四角形: 角を丸くする 4">
              <a:extLst>
                <a:ext uri="{FF2B5EF4-FFF2-40B4-BE49-F238E27FC236}">
                  <a16:creationId xmlns:a16="http://schemas.microsoft.com/office/drawing/2014/main" id="{2D83C631-95FD-444B-A456-DE3248EAD93E}"/>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400" dirty="0">
                  <a:solidFill>
                    <a:srgbClr val="002060"/>
                  </a:solidFill>
                  <a:latin typeface="HGP創英角ｺﾞｼｯｸUB" panose="020B0900000000000000" pitchFamily="50" charset="-128"/>
                  <a:ea typeface="HGP創英角ｺﾞｼｯｸUB" panose="020B0900000000000000" pitchFamily="50" charset="-128"/>
                </a:rPr>
                <a:t>倫理性</a:t>
              </a:r>
              <a:r>
                <a:rPr lang="ja-JP" altLang="en-US" sz="2000" dirty="0">
                  <a:solidFill>
                    <a:srgbClr val="002060"/>
                  </a:solidFill>
                  <a:latin typeface="HGP創英角ｺﾞｼｯｸUB" panose="020B0900000000000000" pitchFamily="50" charset="-128"/>
                  <a:ea typeface="HGP創英角ｺﾞｼｯｸUB" panose="020B0900000000000000" pitchFamily="50" charset="-128"/>
                </a:rPr>
                <a:t>（高度の倫理基準）</a:t>
              </a:r>
              <a:r>
                <a:rPr lang="ja-JP" altLang="en-US" sz="2400" dirty="0">
                  <a:solidFill>
                    <a:srgbClr val="002060"/>
                  </a:solidFill>
                  <a:latin typeface="HGP創英角ｺﾞｼｯｸUB" panose="020B0900000000000000" pitchFamily="50" charset="-128"/>
                  <a:ea typeface="HGP創英角ｺﾞｼｯｸUB" panose="020B0900000000000000" pitchFamily="50" charset="-128"/>
                </a:rPr>
                <a:t>、高潔性、職業理解、職業スキルの提供</a:t>
              </a:r>
              <a:r>
                <a:rPr lang="ja-JP" altLang="en-US" sz="2400" kern="1200" dirty="0">
                  <a:solidFill>
                    <a:srgbClr val="002060"/>
                  </a:solidFill>
                  <a:latin typeface="HGP創英角ｺﾞｼｯｸUB" panose="020B0900000000000000" pitchFamily="50" charset="-128"/>
                  <a:ea typeface="HGP創英角ｺﾞｼｯｸUB" panose="020B0900000000000000" pitchFamily="50" charset="-128"/>
                </a:rPr>
                <a:t>　</a:t>
              </a:r>
            </a:p>
          </p:txBody>
        </p:sp>
      </p:grpSp>
      <p:sp>
        <p:nvSpPr>
          <p:cNvPr id="17" name="スライド番号プレースホルダー 1"/>
          <p:cNvSpPr>
            <a:spLocks noGrp="1"/>
          </p:cNvSpPr>
          <p:nvPr>
            <p:ph type="sldNum" sz="quarter" idx="12"/>
          </p:nvPr>
        </p:nvSpPr>
        <p:spPr>
          <a:xfrm>
            <a:off x="531812" y="787782"/>
            <a:ext cx="779767" cy="365125"/>
          </a:xfrm>
        </p:spPr>
        <p:txBody>
          <a:bodyPr/>
          <a:lstStyle/>
          <a:p>
            <a:r>
              <a:rPr kumimoji="1" lang="en-US" altLang="ja-JP" dirty="0"/>
              <a:t>11</a:t>
            </a:r>
            <a:endParaRPr kumimoji="1" lang="ja-JP" altLang="en-US" dirty="0"/>
          </a:p>
        </p:txBody>
      </p:sp>
    </p:spTree>
    <p:extLst>
      <p:ext uri="{BB962C8B-B14F-4D97-AF65-F5344CB8AC3E}">
        <p14:creationId xmlns:p14="http://schemas.microsoft.com/office/powerpoint/2010/main" val="201764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12</a:t>
            </a:fld>
            <a:endParaRPr kumimoji="1" lang="ja-JP" altLang="en-US"/>
          </a:p>
        </p:txBody>
      </p:sp>
      <p:pic>
        <p:nvPicPr>
          <p:cNvPr id="6" name="図 5" descr="抽象, シルエット が含まれている画像&#10;&#10;自動的に生成された説明">
            <a:extLst>
              <a:ext uri="{FF2B5EF4-FFF2-40B4-BE49-F238E27FC236}">
                <a16:creationId xmlns:a16="http://schemas.microsoft.com/office/drawing/2014/main" id="{940FCF61-0F07-4C6B-9416-F35DC8E92192}"/>
              </a:ext>
            </a:extLst>
          </p:cNvPr>
          <p:cNvPicPr>
            <a:picLocks noChangeAspect="1"/>
          </p:cNvPicPr>
          <p:nvPr/>
        </p:nvPicPr>
        <p:blipFill rotWithShape="1">
          <a:blip r:embed="rId3">
            <a:extLst>
              <a:ext uri="{28A0092B-C50C-407E-A947-70E740481C1C}">
                <a14:useLocalDpi xmlns:a14="http://schemas.microsoft.com/office/drawing/2010/main" val="0"/>
              </a:ext>
            </a:extLst>
          </a:blip>
          <a:srcRect r="87178" b="50201"/>
          <a:stretch/>
        </p:blipFill>
        <p:spPr>
          <a:xfrm>
            <a:off x="852373" y="4321896"/>
            <a:ext cx="918411" cy="2536104"/>
          </a:xfrm>
          <a:prstGeom prst="rect">
            <a:avLst/>
          </a:prstGeom>
        </p:spPr>
      </p:pic>
      <p:pic>
        <p:nvPicPr>
          <p:cNvPr id="7" name="図 6" descr="抽象, シルエット が含まれている画像&#10;&#10;自動的に生成された説明">
            <a:extLst>
              <a:ext uri="{FF2B5EF4-FFF2-40B4-BE49-F238E27FC236}">
                <a16:creationId xmlns:a16="http://schemas.microsoft.com/office/drawing/2014/main" id="{16373201-3D4B-4DB0-BBFC-259C763C74DF}"/>
              </a:ext>
            </a:extLst>
          </p:cNvPr>
          <p:cNvPicPr>
            <a:picLocks noChangeAspect="1"/>
          </p:cNvPicPr>
          <p:nvPr/>
        </p:nvPicPr>
        <p:blipFill rotWithShape="1">
          <a:blip r:embed="rId3">
            <a:extLst>
              <a:ext uri="{28A0092B-C50C-407E-A947-70E740481C1C}">
                <a14:useLocalDpi xmlns:a14="http://schemas.microsoft.com/office/drawing/2010/main" val="0"/>
              </a:ext>
            </a:extLst>
          </a:blip>
          <a:srcRect l="70607" t="50201" r="13716"/>
          <a:stretch/>
        </p:blipFill>
        <p:spPr>
          <a:xfrm>
            <a:off x="10537240" y="1537528"/>
            <a:ext cx="1122948" cy="2536106"/>
          </a:xfrm>
          <a:prstGeom prst="rect">
            <a:avLst/>
          </a:prstGeom>
        </p:spPr>
      </p:pic>
      <p:sp>
        <p:nvSpPr>
          <p:cNvPr id="8" name="四角形: 角を丸くする 7">
            <a:extLst>
              <a:ext uri="{FF2B5EF4-FFF2-40B4-BE49-F238E27FC236}">
                <a16:creationId xmlns:a16="http://schemas.microsoft.com/office/drawing/2014/main" id="{88FC5D00-7B79-4612-841C-7F13FD34A103}"/>
              </a:ext>
            </a:extLst>
          </p:cNvPr>
          <p:cNvSpPr/>
          <p:nvPr/>
        </p:nvSpPr>
        <p:spPr>
          <a:xfrm>
            <a:off x="2001655" y="1456555"/>
            <a:ext cx="7787641" cy="1836656"/>
          </a:xfrm>
          <a:prstGeom prst="roundRect">
            <a:avLst/>
          </a:prstGeom>
          <a:solidFill>
            <a:schemeClr val="accent1">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ja-JP" altLang="en-US" sz="2600" b="1" dirty="0">
                <a:solidFill>
                  <a:schemeClr val="tx1"/>
                </a:solidFill>
                <a:latin typeface="+mj-ea"/>
                <a:ea typeface="+mj-ea"/>
              </a:rPr>
              <a:t>Ｑ</a:t>
            </a:r>
            <a:r>
              <a:rPr lang="en-US" altLang="ja-JP" sz="2600" b="1" dirty="0">
                <a:solidFill>
                  <a:schemeClr val="tx1"/>
                </a:solidFill>
                <a:latin typeface="+mj-ea"/>
                <a:ea typeface="+mj-ea"/>
              </a:rPr>
              <a:t>1</a:t>
            </a:r>
            <a:r>
              <a:rPr lang="ja-JP" altLang="en-US" sz="2600" b="1" dirty="0">
                <a:solidFill>
                  <a:schemeClr val="tx1"/>
                </a:solidFill>
                <a:latin typeface="+mj-ea"/>
                <a:ea typeface="+mj-ea"/>
              </a:rPr>
              <a:t>　「四つのテスト」って、言ってることが</a:t>
            </a:r>
            <a:endParaRPr lang="en-US" altLang="ja-JP" sz="2600" b="1" dirty="0">
              <a:solidFill>
                <a:schemeClr val="tx1"/>
              </a:solidFill>
              <a:latin typeface="+mj-ea"/>
              <a:ea typeface="+mj-ea"/>
            </a:endParaRPr>
          </a:p>
          <a:p>
            <a:endParaRPr lang="en-US" altLang="ja-JP" sz="2600" b="1" dirty="0">
              <a:solidFill>
                <a:schemeClr val="tx1"/>
              </a:solidFill>
              <a:latin typeface="+mj-ea"/>
              <a:ea typeface="+mj-ea"/>
            </a:endParaRPr>
          </a:p>
          <a:p>
            <a:r>
              <a:rPr lang="ja-JP" altLang="en-US" sz="2600" b="1" dirty="0">
                <a:solidFill>
                  <a:schemeClr val="tx1"/>
                </a:solidFill>
                <a:latin typeface="+mj-ea"/>
                <a:ea typeface="+mj-ea"/>
              </a:rPr>
              <a:t>　　　スゴ過ぎて、現実的じゃないですよね。</a:t>
            </a:r>
            <a:endParaRPr lang="en-US" altLang="ja-JP" sz="2600" b="1" dirty="0">
              <a:solidFill>
                <a:schemeClr val="tx1"/>
              </a:solidFill>
              <a:latin typeface="+mj-ea"/>
              <a:ea typeface="+mj-ea"/>
            </a:endParaRPr>
          </a:p>
          <a:p>
            <a:endParaRPr lang="en-US" altLang="ja-JP" sz="1800" dirty="0"/>
          </a:p>
        </p:txBody>
      </p:sp>
      <p:sp>
        <p:nvSpPr>
          <p:cNvPr id="9" name="四角形: 角を丸くする 8">
            <a:extLst>
              <a:ext uri="{FF2B5EF4-FFF2-40B4-BE49-F238E27FC236}">
                <a16:creationId xmlns:a16="http://schemas.microsoft.com/office/drawing/2014/main" id="{633B3E54-4D1E-4220-91B2-7C8DEA7023B4}"/>
              </a:ext>
            </a:extLst>
          </p:cNvPr>
          <p:cNvSpPr/>
          <p:nvPr/>
        </p:nvSpPr>
        <p:spPr>
          <a:xfrm>
            <a:off x="2231245" y="3841350"/>
            <a:ext cx="8134540" cy="2798036"/>
          </a:xfrm>
          <a:prstGeom prst="roundRect">
            <a:avLst/>
          </a:prstGeom>
          <a:solidFill>
            <a:schemeClr val="accent6">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sz="2600" b="1" dirty="0">
                <a:solidFill>
                  <a:schemeClr val="tx1"/>
                </a:solidFill>
              </a:rPr>
              <a:t>Ｑ</a:t>
            </a:r>
            <a:r>
              <a:rPr lang="en-US" altLang="ja-JP" sz="2600" b="1" dirty="0">
                <a:solidFill>
                  <a:schemeClr val="tx1"/>
                </a:solidFill>
              </a:rPr>
              <a:t>2</a:t>
            </a:r>
            <a:r>
              <a:rPr lang="ja-JP" altLang="en-US" sz="2600" b="1" dirty="0">
                <a:solidFill>
                  <a:schemeClr val="tx1"/>
                </a:solidFill>
              </a:rPr>
              <a:t>　　倫理とか、規範とか、要するに</a:t>
            </a:r>
            <a:endParaRPr lang="en-US" altLang="ja-JP" sz="2600" b="1" dirty="0">
              <a:solidFill>
                <a:schemeClr val="tx1"/>
              </a:solidFill>
            </a:endParaRPr>
          </a:p>
          <a:p>
            <a:pPr>
              <a:lnSpc>
                <a:spcPct val="150000"/>
              </a:lnSpc>
            </a:pPr>
            <a:r>
              <a:rPr lang="ja-JP" altLang="en-US" sz="2600" b="1" dirty="0">
                <a:solidFill>
                  <a:schemeClr val="tx1"/>
                </a:solidFill>
              </a:rPr>
              <a:t>「こういうことを守りなさい」ということですよね。</a:t>
            </a:r>
            <a:endParaRPr lang="en-US" altLang="ja-JP" sz="2600" b="1" dirty="0">
              <a:solidFill>
                <a:schemeClr val="tx1"/>
              </a:solidFill>
            </a:endParaRPr>
          </a:p>
          <a:p>
            <a:pPr>
              <a:lnSpc>
                <a:spcPct val="150000"/>
              </a:lnSpc>
            </a:pPr>
            <a:r>
              <a:rPr lang="ja-JP" altLang="en-US" sz="2600" b="1" dirty="0">
                <a:solidFill>
                  <a:schemeClr val="tx1"/>
                </a:solidFill>
              </a:rPr>
              <a:t>日々競争の中にいる商売人にとっては、なんだか</a:t>
            </a:r>
            <a:endParaRPr lang="en-US" altLang="ja-JP" sz="2600" b="1" dirty="0">
              <a:solidFill>
                <a:schemeClr val="tx1"/>
              </a:solidFill>
            </a:endParaRPr>
          </a:p>
          <a:p>
            <a:pPr>
              <a:lnSpc>
                <a:spcPct val="150000"/>
              </a:lnSpc>
            </a:pPr>
            <a:r>
              <a:rPr lang="ja-JP" altLang="en-US" sz="2600" b="1" dirty="0">
                <a:solidFill>
                  <a:schemeClr val="tx1"/>
                </a:solidFill>
              </a:rPr>
              <a:t>キュウクツで、つい、敬遠したくなるんですよね。</a:t>
            </a:r>
            <a:endParaRPr lang="en-US" altLang="ja-JP" sz="2600" b="1" dirty="0">
              <a:solidFill>
                <a:schemeClr val="tx1"/>
              </a:solidFill>
            </a:endParaRPr>
          </a:p>
          <a:p>
            <a:endParaRPr lang="en-US" altLang="ja-JP" sz="1800" dirty="0"/>
          </a:p>
        </p:txBody>
      </p:sp>
      <p:sp>
        <p:nvSpPr>
          <p:cNvPr id="10" name="二等辺三角形 9">
            <a:extLst>
              <a:ext uri="{FF2B5EF4-FFF2-40B4-BE49-F238E27FC236}">
                <a16:creationId xmlns:a16="http://schemas.microsoft.com/office/drawing/2014/main" id="{C8609EBF-F944-4EAD-9B13-A61FC3A80636}"/>
              </a:ext>
            </a:extLst>
          </p:cNvPr>
          <p:cNvSpPr/>
          <p:nvPr/>
        </p:nvSpPr>
        <p:spPr>
          <a:xfrm rot="5400000">
            <a:off x="9759016" y="2459250"/>
            <a:ext cx="461609" cy="401049"/>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id="{8FFC7A4A-32A8-4513-B3D1-AF977A1ADFA1}"/>
              </a:ext>
            </a:extLst>
          </p:cNvPr>
          <p:cNvSpPr/>
          <p:nvPr/>
        </p:nvSpPr>
        <p:spPr>
          <a:xfrm rot="16200000">
            <a:off x="1877338" y="4765774"/>
            <a:ext cx="461609" cy="40104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60877471"/>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13</a:t>
            </a:fld>
            <a:endParaRPr kumimoji="1" lang="ja-JP" altLang="en-US"/>
          </a:p>
        </p:txBody>
      </p:sp>
      <p:sp>
        <p:nvSpPr>
          <p:cNvPr id="3" name="正方形/長方形 2"/>
          <p:cNvSpPr/>
          <p:nvPr/>
        </p:nvSpPr>
        <p:spPr>
          <a:xfrm>
            <a:off x="1200150" y="1135039"/>
            <a:ext cx="10378578" cy="6093976"/>
          </a:xfrm>
          <a:prstGeom prst="rect">
            <a:avLst/>
          </a:prstGeom>
        </p:spPr>
        <p:txBody>
          <a:bodyPr wrap="square">
            <a:spAutoFit/>
          </a:bodyPr>
          <a:lstStyle/>
          <a:p>
            <a:r>
              <a:rPr lang="ja-JP" altLang="en-US" sz="2400" dirty="0">
                <a:latin typeface="MidashiGoPr6N-MB31"/>
              </a:rPr>
              <a:t>　　</a:t>
            </a:r>
            <a:endParaRPr lang="ja-JP" altLang="en-US" sz="2400" dirty="0">
              <a:latin typeface="HGS創英角ｺﾞｼｯｸUB" panose="020B0A00000000000000" pitchFamily="50" charset="-128"/>
              <a:ea typeface="HGS創英角ｺﾞｼｯｸUB" panose="020B0A00000000000000" pitchFamily="50" charset="-128"/>
            </a:endParaRPr>
          </a:p>
          <a:p>
            <a:r>
              <a:rPr lang="ja-JP" altLang="en-US" spc="90" dirty="0">
                <a:latin typeface="HGS創英角ｺﾞｼｯｸUB" panose="020B0A00000000000000" pitchFamily="50" charset="-128"/>
                <a:ea typeface="HGS創英角ｺﾞｼｯｸUB" panose="020B0A00000000000000" pitchFamily="50" charset="-128"/>
              </a:rPr>
              <a:t>　　　</a:t>
            </a:r>
            <a:r>
              <a:rPr lang="ja-JP" altLang="en-US" sz="2800" spc="90" dirty="0">
                <a:latin typeface="HGS創英角ｺﾞｼｯｸUB" panose="020B0A00000000000000" pitchFamily="50" charset="-128"/>
                <a:ea typeface="HGS創英角ｺﾞｼｯｸUB" panose="020B0A00000000000000" pitchFamily="50" charset="-128"/>
              </a:rPr>
              <a:t>倫　理</a:t>
            </a:r>
            <a:r>
              <a:rPr lang="ja-JP" altLang="en-US" sz="2400" spc="90" dirty="0">
                <a:latin typeface="HGS創英角ｺﾞｼｯｸUB" panose="020B0A00000000000000" pitchFamily="50" charset="-128"/>
                <a:ea typeface="HGS創英角ｺﾞｼｯｸUB" panose="020B0A00000000000000" pitchFamily="50" charset="-128"/>
              </a:rPr>
              <a:t>　</a:t>
            </a:r>
            <a:r>
              <a:rPr lang="ja-JP" altLang="en-US" sz="2000" spc="90" dirty="0">
                <a:latin typeface="HGS創英角ｺﾞｼｯｸUB" panose="020B0A00000000000000" pitchFamily="50" charset="-128"/>
                <a:ea typeface="HGS創英角ｺﾞｼｯｸUB" panose="020B0A00000000000000" pitchFamily="50" charset="-128"/>
              </a:rPr>
              <a:t>「〇〇すべきだ」「〇〇してはならない」</a:t>
            </a:r>
            <a:endParaRPr lang="en-US" altLang="ja-JP" sz="2000" spc="90" dirty="0">
              <a:latin typeface="HGS創英角ｺﾞｼｯｸUB" panose="020B0A00000000000000" pitchFamily="50" charset="-128"/>
              <a:ea typeface="HGS創英角ｺﾞｼｯｸUB" panose="020B0A00000000000000" pitchFamily="50" charset="-128"/>
            </a:endParaRPr>
          </a:p>
          <a:p>
            <a:r>
              <a:rPr lang="ja-JP" altLang="en-US" sz="2000" spc="90" dirty="0">
                <a:latin typeface="HGS創英角ｺﾞｼｯｸUB" panose="020B0A00000000000000" pitchFamily="50" charset="-128"/>
                <a:ea typeface="HGS創英角ｺﾞｼｯｸUB" panose="020B0A00000000000000" pitchFamily="50" charset="-128"/>
              </a:rPr>
              <a:t>　　　　　　　 　「自由」に対する制約</a:t>
            </a:r>
            <a:endParaRPr lang="en-US" altLang="ja-JP" sz="2000" spc="90" dirty="0">
              <a:latin typeface="HGS創英角ｺﾞｼｯｸUB" panose="020B0A00000000000000" pitchFamily="50" charset="-128"/>
              <a:ea typeface="HGS創英角ｺﾞｼｯｸUB" panose="020B0A00000000000000" pitchFamily="50" charset="-128"/>
            </a:endParaRPr>
          </a:p>
          <a:p>
            <a:r>
              <a:rPr lang="ja-JP" altLang="en-US" spc="90" dirty="0">
                <a:latin typeface="HGS創英角ｺﾞｼｯｸUB" panose="020B0A00000000000000" pitchFamily="50" charset="-128"/>
                <a:ea typeface="HGS創英角ｺﾞｼｯｸUB" panose="020B0A00000000000000" pitchFamily="50" charset="-128"/>
              </a:rPr>
              <a:t>　　　　                                                            ･･･　一定不変ではない</a:t>
            </a:r>
            <a:endParaRPr lang="en-US" altLang="ja-JP" spc="90" dirty="0">
              <a:latin typeface="HGS創英角ｺﾞｼｯｸUB" panose="020B0A00000000000000" pitchFamily="50" charset="-128"/>
              <a:ea typeface="HGS創英角ｺﾞｼｯｸUB" panose="020B0A00000000000000" pitchFamily="50" charset="-128"/>
            </a:endParaRPr>
          </a:p>
          <a:p>
            <a:endParaRPr lang="en-US" altLang="ja-JP" spc="90" dirty="0">
              <a:latin typeface="GothicBBBPr6N-Medium"/>
            </a:endParaRPr>
          </a:p>
          <a:p>
            <a:endParaRPr lang="ja-JP" altLang="en-US" spc="90" dirty="0">
              <a:latin typeface="GothicBBBPr6N-Medium"/>
            </a:endParaRPr>
          </a:p>
          <a:p>
            <a:r>
              <a:rPr lang="ja-JP" altLang="en-US" sz="2400" b="1" spc="90" dirty="0">
                <a:solidFill>
                  <a:srgbClr val="0070C0"/>
                </a:solidFill>
                <a:latin typeface="GothicBBBPr6N-Medium"/>
              </a:rPr>
              <a:t>　　　　　　</a:t>
            </a:r>
            <a:r>
              <a:rPr lang="ja-JP" altLang="en-US" sz="2800" b="1" spc="90" dirty="0">
                <a:solidFill>
                  <a:srgbClr val="0070C0"/>
                </a:solidFill>
                <a:latin typeface="GothicBBBPr6N-Medium"/>
              </a:rPr>
              <a:t>＝　　　　　　のための知恵</a:t>
            </a:r>
            <a:endParaRPr lang="en-US" altLang="ja-JP" sz="2800" b="1" spc="90" dirty="0">
              <a:solidFill>
                <a:srgbClr val="0070C0"/>
              </a:solidFill>
              <a:latin typeface="GothicBBBPr6N-Medium"/>
            </a:endParaRPr>
          </a:p>
          <a:p>
            <a:endParaRPr lang="en-US" altLang="ja-JP" sz="2800" b="1" spc="90" dirty="0">
              <a:solidFill>
                <a:srgbClr val="0070C0"/>
              </a:solidFill>
              <a:latin typeface="GothicBBBPr6N-Medium"/>
            </a:endParaRPr>
          </a:p>
          <a:p>
            <a:endParaRPr lang="en-US" altLang="ja-JP" sz="2400" b="1" spc="90" dirty="0">
              <a:solidFill>
                <a:srgbClr val="0070C0"/>
              </a:solidFill>
              <a:latin typeface="GothicBBBPr6N-Medium"/>
            </a:endParaRPr>
          </a:p>
          <a:p>
            <a:r>
              <a:rPr lang="ja-JP" altLang="en-US" sz="2400" b="1" spc="90" dirty="0">
                <a:solidFill>
                  <a:srgbClr val="0070C0"/>
                </a:solidFill>
                <a:latin typeface="GothicBBBPr6N-Medium"/>
              </a:rPr>
              <a:t>　　　　　　＝　　　　　　　私は、どう生きるか。その判断の指針</a:t>
            </a:r>
            <a:endParaRPr lang="en-US" altLang="ja-JP" sz="2400" b="1" spc="90" dirty="0">
              <a:solidFill>
                <a:srgbClr val="0070C0"/>
              </a:solidFill>
              <a:latin typeface="GothicBBBPr6N-Medium"/>
            </a:endParaRPr>
          </a:p>
          <a:p>
            <a:r>
              <a:rPr lang="ja-JP" altLang="en-US" sz="2600" b="1" spc="90" dirty="0">
                <a:solidFill>
                  <a:srgbClr val="0070C0"/>
                </a:solidFill>
                <a:latin typeface="GothicBBBPr6N-Medium"/>
              </a:rPr>
              <a:t>　　　　　　　　　　　　　　　あるべき世界、あるべき自分</a:t>
            </a:r>
            <a:endParaRPr lang="en-US" altLang="ja-JP" sz="2600" b="1" spc="90" dirty="0">
              <a:solidFill>
                <a:srgbClr val="0070C0"/>
              </a:solidFill>
              <a:latin typeface="GothicBBBPr6N-Medium"/>
            </a:endParaRPr>
          </a:p>
          <a:p>
            <a:r>
              <a:rPr lang="ja-JP" altLang="en-US" sz="2600" b="1" spc="90" dirty="0">
                <a:solidFill>
                  <a:srgbClr val="0070C0"/>
                </a:solidFill>
                <a:latin typeface="GothicBBBPr6N-Medium"/>
              </a:rPr>
              <a:t>　　　　　　　　　　　　　　　（世界観）　</a:t>
            </a:r>
            <a:r>
              <a:rPr lang="ja-JP" altLang="en-US" sz="2400" b="1" spc="90" dirty="0">
                <a:solidFill>
                  <a:srgbClr val="0070C0"/>
                </a:solidFill>
                <a:latin typeface="GothicBBBPr6N-Medium"/>
              </a:rPr>
              <a:t>（人生観・幸福観）</a:t>
            </a:r>
            <a:endParaRPr lang="en-US" altLang="ja-JP" sz="2400" b="1" spc="90" dirty="0">
              <a:solidFill>
                <a:srgbClr val="0070C0"/>
              </a:solidFill>
              <a:latin typeface="GothicBBBPr6N-Medium"/>
            </a:endParaRPr>
          </a:p>
          <a:p>
            <a:endParaRPr lang="en-US" altLang="ja-JP" sz="2400" b="1" spc="90" dirty="0">
              <a:solidFill>
                <a:srgbClr val="0070C0"/>
              </a:solidFill>
              <a:latin typeface="GothicBBBPr6N-Medium"/>
            </a:endParaRPr>
          </a:p>
          <a:p>
            <a:r>
              <a:rPr lang="ja-JP" altLang="en-US" sz="2400" b="1" spc="90" dirty="0">
                <a:solidFill>
                  <a:srgbClr val="0070C0"/>
                </a:solidFill>
                <a:latin typeface="GothicBBBPr6N-Medium"/>
              </a:rPr>
              <a:t>　　　　　　</a:t>
            </a:r>
            <a:r>
              <a:rPr lang="en-US" altLang="ja-JP" sz="2000" b="1" spc="90" dirty="0">
                <a:latin typeface="GothicBBBPr6N-Medium"/>
              </a:rPr>
              <a:t>※</a:t>
            </a:r>
            <a:r>
              <a:rPr lang="ja-JP" altLang="en-US" sz="2000" b="1" spc="90" dirty="0">
                <a:latin typeface="GothicBBBPr6N-Medium"/>
              </a:rPr>
              <a:t>　但し、道徳（モラル、社会生活上守るべき決まり）　　</a:t>
            </a:r>
            <a:endParaRPr lang="en-US" altLang="ja-JP" sz="2000" b="1" spc="90" dirty="0">
              <a:latin typeface="GothicBBBPr6N-Medium"/>
            </a:endParaRPr>
          </a:p>
          <a:p>
            <a:r>
              <a:rPr lang="ja-JP" altLang="en-US" sz="2000" b="1" spc="90" dirty="0">
                <a:latin typeface="GothicBBBPr6N-Medium"/>
              </a:rPr>
              <a:t>　　　　　　　　　に反しないという限定付き</a:t>
            </a:r>
            <a:endParaRPr lang="en-US" altLang="ja-JP" sz="2000" b="1" spc="90" dirty="0">
              <a:latin typeface="GothicBBBPr6N-Medium"/>
            </a:endParaRPr>
          </a:p>
          <a:p>
            <a:endParaRPr lang="en-US" altLang="ja-JP" sz="2400" b="1" spc="90" dirty="0">
              <a:solidFill>
                <a:srgbClr val="0070C0"/>
              </a:solidFill>
              <a:latin typeface="GothicBBBPr6N-Medium"/>
            </a:endParaRPr>
          </a:p>
          <a:p>
            <a:r>
              <a:rPr lang="ja-JP" altLang="en-US" dirty="0"/>
              <a:t>　　　　　　　　　　　　　　　　　　　　　</a:t>
            </a:r>
            <a:endParaRPr lang="en-US" altLang="ja-JP" dirty="0"/>
          </a:p>
        </p:txBody>
      </p:sp>
      <p:sp>
        <p:nvSpPr>
          <p:cNvPr id="7" name="テキスト ボックス 6">
            <a:extLst>
              <a:ext uri="{FF2B5EF4-FFF2-40B4-BE49-F238E27FC236}">
                <a16:creationId xmlns:a16="http://schemas.microsoft.com/office/drawing/2014/main" id="{1587EFAC-B9AE-4664-89D0-AD9514CB2B75}"/>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800" b="1" dirty="0"/>
              <a:t>　倫理を考える</a:t>
            </a:r>
          </a:p>
        </p:txBody>
      </p:sp>
      <p:cxnSp>
        <p:nvCxnSpPr>
          <p:cNvPr id="8" name="直線コネクタ 7">
            <a:extLst>
              <a:ext uri="{FF2B5EF4-FFF2-40B4-BE49-F238E27FC236}">
                <a16:creationId xmlns:a16="http://schemas.microsoft.com/office/drawing/2014/main" id="{0DA52F47-2BB0-4FC1-BD65-8F19ADE9D19B}"/>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グループ化 11">
            <a:extLst>
              <a:ext uri="{FF2B5EF4-FFF2-40B4-BE49-F238E27FC236}">
                <a16:creationId xmlns:a16="http://schemas.microsoft.com/office/drawing/2014/main" id="{07C02981-4829-48E0-A5A7-F01977A1E81B}"/>
              </a:ext>
            </a:extLst>
          </p:cNvPr>
          <p:cNvGrpSpPr/>
          <p:nvPr/>
        </p:nvGrpSpPr>
        <p:grpSpPr>
          <a:xfrm>
            <a:off x="1311579" y="2759391"/>
            <a:ext cx="1895590" cy="942697"/>
            <a:chOff x="0" y="445822"/>
            <a:chExt cx="8987404" cy="746460"/>
          </a:xfrm>
          <a:solidFill>
            <a:schemeClr val="accent1"/>
          </a:solidFill>
        </p:grpSpPr>
        <p:sp>
          <p:nvSpPr>
            <p:cNvPr id="13" name="四角形: 角を丸くする 12">
              <a:extLst>
                <a:ext uri="{FF2B5EF4-FFF2-40B4-BE49-F238E27FC236}">
                  <a16:creationId xmlns:a16="http://schemas.microsoft.com/office/drawing/2014/main" id="{D53C65E5-1F78-44C2-9A78-D182F02C2EA3}"/>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4" name="四角形: 角を丸くする 4">
              <a:extLst>
                <a:ext uri="{FF2B5EF4-FFF2-40B4-BE49-F238E27FC236}">
                  <a16:creationId xmlns:a16="http://schemas.microsoft.com/office/drawing/2014/main" id="{77AF4DBA-5269-4EBE-BB56-725C1E672A31}"/>
                </a:ext>
              </a:extLst>
            </p:cNvPr>
            <p:cNvSpPr txBox="1"/>
            <p:nvPr/>
          </p:nvSpPr>
          <p:spPr>
            <a:xfrm>
              <a:off x="36439" y="482261"/>
              <a:ext cx="8914526" cy="67358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倫　理　</a:t>
              </a:r>
              <a:endParaRPr lang="en-US" sz="3200" kern="1200" dirty="0"/>
            </a:p>
          </p:txBody>
        </p:sp>
      </p:grpSp>
      <p:grpSp>
        <p:nvGrpSpPr>
          <p:cNvPr id="18" name="グループ化 17">
            <a:extLst>
              <a:ext uri="{FF2B5EF4-FFF2-40B4-BE49-F238E27FC236}">
                <a16:creationId xmlns:a16="http://schemas.microsoft.com/office/drawing/2014/main" id="{E6B86D0E-F6C6-4794-982F-D4F10655A4F4}"/>
              </a:ext>
            </a:extLst>
          </p:cNvPr>
          <p:cNvGrpSpPr/>
          <p:nvPr/>
        </p:nvGrpSpPr>
        <p:grpSpPr>
          <a:xfrm>
            <a:off x="3564489" y="2789115"/>
            <a:ext cx="2054113" cy="942696"/>
            <a:chOff x="-72880" y="1234688"/>
            <a:chExt cx="8987404" cy="746460"/>
          </a:xfrm>
          <a:solidFill>
            <a:srgbClr val="92D050"/>
          </a:solidFill>
        </p:grpSpPr>
        <p:sp>
          <p:nvSpPr>
            <p:cNvPr id="19" name="四角形: 角を丸くする 18">
              <a:extLst>
                <a:ext uri="{FF2B5EF4-FFF2-40B4-BE49-F238E27FC236}">
                  <a16:creationId xmlns:a16="http://schemas.microsoft.com/office/drawing/2014/main" id="{59C47638-4B42-4346-A016-C33686F6FD30}"/>
                </a:ext>
              </a:extLst>
            </p:cNvPr>
            <p:cNvSpPr/>
            <p:nvPr/>
          </p:nvSpPr>
          <p:spPr>
            <a:xfrm>
              <a:off x="-72880" y="1234688"/>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0" name="四角形: 角を丸くする 4">
              <a:extLst>
                <a:ext uri="{FF2B5EF4-FFF2-40B4-BE49-F238E27FC236}">
                  <a16:creationId xmlns:a16="http://schemas.microsoft.com/office/drawing/2014/main" id="{B1F484C6-B3FC-495F-B2E5-2CC49ABE31FD}"/>
                </a:ext>
              </a:extLst>
            </p:cNvPr>
            <p:cNvSpPr txBox="1"/>
            <p:nvPr/>
          </p:nvSpPr>
          <p:spPr>
            <a:xfrm>
              <a:off x="0" y="1269921"/>
              <a:ext cx="8914524" cy="67599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共　存</a:t>
              </a:r>
              <a:endParaRPr lang="en-US" sz="3200" kern="1200" dirty="0"/>
            </a:p>
          </p:txBody>
        </p:sp>
      </p:grpSp>
      <p:grpSp>
        <p:nvGrpSpPr>
          <p:cNvPr id="21" name="グループ化 20">
            <a:extLst>
              <a:ext uri="{FF2B5EF4-FFF2-40B4-BE49-F238E27FC236}">
                <a16:creationId xmlns:a16="http://schemas.microsoft.com/office/drawing/2014/main" id="{8E17CDD8-801B-4D1D-9344-21D091FAF476}"/>
              </a:ext>
            </a:extLst>
          </p:cNvPr>
          <p:cNvGrpSpPr/>
          <p:nvPr/>
        </p:nvGrpSpPr>
        <p:grpSpPr>
          <a:xfrm>
            <a:off x="3581771" y="4151249"/>
            <a:ext cx="2036831" cy="942697"/>
            <a:chOff x="0" y="445822"/>
            <a:chExt cx="8987404" cy="746460"/>
          </a:xfrm>
          <a:solidFill>
            <a:srgbClr val="92D050"/>
          </a:solidFill>
        </p:grpSpPr>
        <p:sp>
          <p:nvSpPr>
            <p:cNvPr id="22" name="四角形: 角を丸くする 21">
              <a:extLst>
                <a:ext uri="{FF2B5EF4-FFF2-40B4-BE49-F238E27FC236}">
                  <a16:creationId xmlns:a16="http://schemas.microsoft.com/office/drawing/2014/main" id="{3EA22DFE-615B-4082-BC25-6C16F72440C7}"/>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3" name="四角形: 角を丸くする 4">
              <a:extLst>
                <a:ext uri="{FF2B5EF4-FFF2-40B4-BE49-F238E27FC236}">
                  <a16:creationId xmlns:a16="http://schemas.microsoft.com/office/drawing/2014/main" id="{56CC6E2F-065C-4EFE-829A-384232CE8202}"/>
                </a:ext>
              </a:extLst>
            </p:cNvPr>
            <p:cNvSpPr txBox="1"/>
            <p:nvPr/>
          </p:nvSpPr>
          <p:spPr>
            <a:xfrm>
              <a:off x="36438" y="482261"/>
              <a:ext cx="8914527"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行動原理</a:t>
              </a:r>
              <a:endParaRPr lang="en-US" sz="3200" kern="1200" dirty="0"/>
            </a:p>
          </p:txBody>
        </p:sp>
      </p:grpSp>
    </p:spTree>
    <p:extLst>
      <p:ext uri="{BB962C8B-B14F-4D97-AF65-F5344CB8AC3E}">
        <p14:creationId xmlns:p14="http://schemas.microsoft.com/office/powerpoint/2010/main" val="44490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爆発 2 3"/>
          <p:cNvSpPr/>
          <p:nvPr/>
        </p:nvSpPr>
        <p:spPr>
          <a:xfrm>
            <a:off x="7710001" y="4718864"/>
            <a:ext cx="4142342" cy="1972457"/>
          </a:xfrm>
          <a:prstGeom prst="irregularSeal2">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nSpc>
                <a:spcPct val="170000"/>
              </a:lnSpc>
            </a:pPr>
            <a:r>
              <a:rPr lang="ja-JP" altLang="en-US" sz="2400" b="1" dirty="0">
                <a:solidFill>
                  <a:schemeClr val="tx1"/>
                </a:solidFill>
              </a:rPr>
              <a:t>悪徳業者</a:t>
            </a:r>
            <a:endParaRPr lang="en-US" altLang="ja-JP" sz="2400" b="1" dirty="0">
              <a:solidFill>
                <a:schemeClr val="tx1"/>
              </a:solidFill>
            </a:endParaRPr>
          </a:p>
          <a:p>
            <a:pPr>
              <a:lnSpc>
                <a:spcPct val="170000"/>
              </a:lnSpc>
            </a:pPr>
            <a:r>
              <a:rPr lang="ja-JP" altLang="en-US" sz="2400" b="1" dirty="0"/>
              <a:t>　</a:t>
            </a:r>
            <a:r>
              <a:rPr lang="ja-JP" altLang="en-US" sz="2000" b="1" dirty="0"/>
              <a:t>倫理を欠く</a:t>
            </a:r>
            <a:endParaRPr lang="en-US" altLang="ja-JP" sz="2000" b="1" dirty="0"/>
          </a:p>
        </p:txBody>
      </p:sp>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14</a:t>
            </a:fld>
            <a:endParaRPr kumimoji="1" lang="ja-JP" altLang="en-US"/>
          </a:p>
        </p:txBody>
      </p:sp>
      <p:sp>
        <p:nvSpPr>
          <p:cNvPr id="3" name="正方形/長方形 2"/>
          <p:cNvSpPr/>
          <p:nvPr/>
        </p:nvSpPr>
        <p:spPr>
          <a:xfrm>
            <a:off x="8727264" y="2049634"/>
            <a:ext cx="2991124" cy="2110321"/>
          </a:xfrm>
          <a:prstGeom prst="rect">
            <a:avLst/>
          </a:prstGeom>
          <a:solidFill>
            <a:srgbClr val="BEE395"/>
          </a:solidFill>
        </p:spPr>
        <p:txBody>
          <a:bodyPr wrap="square">
            <a:spAutoFit/>
          </a:bodyPr>
          <a:lstStyle/>
          <a:p>
            <a:pPr>
              <a:lnSpc>
                <a:spcPct val="170000"/>
              </a:lnSpc>
            </a:pPr>
            <a:r>
              <a:rPr lang="ja-JP" altLang="en-US" sz="2000" b="1" dirty="0">
                <a:solidFill>
                  <a:schemeClr val="accent6"/>
                </a:solidFill>
              </a:rPr>
              <a:t>　</a:t>
            </a:r>
            <a:r>
              <a:rPr lang="ja-JP" altLang="en-US" sz="2000" b="1" dirty="0">
                <a:solidFill>
                  <a:schemeClr val="accent6">
                    <a:lumMod val="50000"/>
                  </a:schemeClr>
                </a:solidFill>
              </a:rPr>
              <a:t>職人型</a:t>
            </a:r>
            <a:endParaRPr lang="en-US" altLang="ja-JP" sz="2000" b="1" dirty="0">
              <a:solidFill>
                <a:schemeClr val="accent6">
                  <a:lumMod val="50000"/>
                </a:schemeClr>
              </a:solidFill>
            </a:endParaRPr>
          </a:p>
          <a:p>
            <a:pPr>
              <a:lnSpc>
                <a:spcPct val="170000"/>
              </a:lnSpc>
            </a:pPr>
            <a:r>
              <a:rPr lang="ja-JP" altLang="en-US" sz="2000" b="1" dirty="0"/>
              <a:t>理念：技術の向上</a:t>
            </a:r>
            <a:endParaRPr lang="en-US" altLang="ja-JP" sz="2000" b="1" dirty="0"/>
          </a:p>
          <a:p>
            <a:pPr>
              <a:lnSpc>
                <a:spcPct val="170000"/>
              </a:lnSpc>
            </a:pPr>
            <a:r>
              <a:rPr lang="ja-JP" altLang="en-US" sz="2000" b="1" dirty="0"/>
              <a:t>行動原理：鍛錬、向上心</a:t>
            </a:r>
            <a:endParaRPr lang="en-US" altLang="ja-JP" sz="2000" b="1" dirty="0"/>
          </a:p>
          <a:p>
            <a:pPr>
              <a:lnSpc>
                <a:spcPct val="170000"/>
              </a:lnSpc>
            </a:pPr>
            <a:endParaRPr lang="en-US" altLang="ja-JP" sz="2000" b="1" dirty="0"/>
          </a:p>
        </p:txBody>
      </p:sp>
      <p:cxnSp>
        <p:nvCxnSpPr>
          <p:cNvPr id="5" name="直線コネクタ 4">
            <a:extLst>
              <a:ext uri="{FF2B5EF4-FFF2-40B4-BE49-F238E27FC236}">
                <a16:creationId xmlns:a16="http://schemas.microsoft.com/office/drawing/2014/main" id="{9FFA7AAF-056B-4CA9-B5FF-118D0C5B65FB}"/>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6B676F8E-1B24-418D-8528-7F31D2DAE5A4}"/>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lang="ja-JP" altLang="en-US" sz="2800" b="1"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2800" b="1" dirty="0"/>
              <a:t>　倫理を考える</a:t>
            </a:r>
          </a:p>
        </p:txBody>
      </p:sp>
      <p:grpSp>
        <p:nvGrpSpPr>
          <p:cNvPr id="7" name="グループ化 6">
            <a:extLst>
              <a:ext uri="{FF2B5EF4-FFF2-40B4-BE49-F238E27FC236}">
                <a16:creationId xmlns:a16="http://schemas.microsoft.com/office/drawing/2014/main" id="{3A7A14A1-6FF5-4030-A88B-02FFCE5840C7}"/>
              </a:ext>
            </a:extLst>
          </p:cNvPr>
          <p:cNvGrpSpPr/>
          <p:nvPr/>
        </p:nvGrpSpPr>
        <p:grpSpPr>
          <a:xfrm>
            <a:off x="2812064" y="1186165"/>
            <a:ext cx="6969108" cy="699883"/>
            <a:chOff x="0" y="680359"/>
            <a:chExt cx="3964219" cy="746460"/>
          </a:xfrm>
        </p:grpSpPr>
        <p:sp>
          <p:nvSpPr>
            <p:cNvPr id="8" name="四角形: 角を丸くする 7">
              <a:extLst>
                <a:ext uri="{FF2B5EF4-FFF2-40B4-BE49-F238E27FC236}">
                  <a16:creationId xmlns:a16="http://schemas.microsoft.com/office/drawing/2014/main" id="{8C7293FA-DDFE-4F9A-89BA-44D3BD652544}"/>
                </a:ext>
              </a:extLst>
            </p:cNvPr>
            <p:cNvSpPr/>
            <p:nvPr/>
          </p:nvSpPr>
          <p:spPr>
            <a:xfrm>
              <a:off x="0" y="680359"/>
              <a:ext cx="3964219"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C722F3BC-2474-455D-A14F-07F9FDCC129A}"/>
                </a:ext>
              </a:extLst>
            </p:cNvPr>
            <p:cNvSpPr txBox="1"/>
            <p:nvPr/>
          </p:nvSpPr>
          <p:spPr>
            <a:xfrm>
              <a:off x="36439" y="680359"/>
              <a:ext cx="3430475"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ja-JP" altLang="en-US" sz="2000" b="1" dirty="0"/>
                <a:t>　　　</a:t>
              </a:r>
              <a:r>
                <a:rPr lang="ja-JP" altLang="en-US" sz="2600" b="1" dirty="0"/>
                <a:t>職業人の理念と、その行動原理</a:t>
              </a:r>
              <a:endParaRPr lang="en-US" altLang="ja-JP" sz="2600" b="1" dirty="0"/>
            </a:p>
          </p:txBody>
        </p:sp>
      </p:grpSp>
      <p:sp>
        <p:nvSpPr>
          <p:cNvPr id="10" name="正方形/長方形 9">
            <a:extLst>
              <a:ext uri="{FF2B5EF4-FFF2-40B4-BE49-F238E27FC236}">
                <a16:creationId xmlns:a16="http://schemas.microsoft.com/office/drawing/2014/main" id="{7279EB9B-58B5-422A-B59B-A9837841205B}"/>
              </a:ext>
            </a:extLst>
          </p:cNvPr>
          <p:cNvSpPr/>
          <p:nvPr/>
        </p:nvSpPr>
        <p:spPr>
          <a:xfrm>
            <a:off x="764934" y="2049634"/>
            <a:ext cx="3870518" cy="2131353"/>
          </a:xfrm>
          <a:prstGeom prst="rect">
            <a:avLst/>
          </a:prstGeom>
          <a:solidFill>
            <a:srgbClr val="BEE395"/>
          </a:solidFill>
        </p:spPr>
        <p:txBody>
          <a:bodyPr wrap="square">
            <a:spAutoFit/>
          </a:bodyPr>
          <a:lstStyle/>
          <a:p>
            <a:pPr>
              <a:lnSpc>
                <a:spcPct val="170000"/>
              </a:lnSpc>
            </a:pPr>
            <a:r>
              <a:rPr lang="ja-JP" altLang="en-US" sz="2000" b="1" spc="90" dirty="0">
                <a:solidFill>
                  <a:srgbClr val="0070C0"/>
                </a:solidFill>
                <a:latin typeface="GothicBBBPr6N-Medium"/>
              </a:rPr>
              <a:t>聖職者型　　　　　　　　　　　　　</a:t>
            </a:r>
            <a:endParaRPr lang="en-US" altLang="ja-JP" sz="2000" b="1" dirty="0"/>
          </a:p>
          <a:p>
            <a:pPr>
              <a:lnSpc>
                <a:spcPct val="170000"/>
              </a:lnSpc>
            </a:pPr>
            <a:r>
              <a:rPr lang="ja-JP" altLang="en-US" sz="2000" b="1" dirty="0"/>
              <a:t>理念：世のため人のため　　　　　　　</a:t>
            </a:r>
            <a:endParaRPr lang="en-US" altLang="ja-JP" sz="2000" b="1" dirty="0"/>
          </a:p>
          <a:p>
            <a:pPr>
              <a:lnSpc>
                <a:spcPct val="170000"/>
              </a:lnSpc>
            </a:pPr>
            <a:r>
              <a:rPr lang="ja-JP" altLang="en-US" sz="2000" b="1" dirty="0"/>
              <a:t>行動原理：修行、修練に努める　　</a:t>
            </a:r>
            <a:endParaRPr lang="en-US" altLang="ja-JP" b="1" dirty="0"/>
          </a:p>
          <a:p>
            <a:pPr>
              <a:lnSpc>
                <a:spcPct val="170000"/>
              </a:lnSpc>
            </a:pPr>
            <a:r>
              <a:rPr lang="ja-JP" altLang="en-US" sz="2000" b="1" dirty="0"/>
              <a:t>　　　　戒律、職業倫理を守る　　　　　　　</a:t>
            </a:r>
            <a:endParaRPr lang="en-US" altLang="ja-JP" sz="2000" b="1" dirty="0"/>
          </a:p>
        </p:txBody>
      </p:sp>
      <p:sp>
        <p:nvSpPr>
          <p:cNvPr id="11" name="正方形/長方形 10">
            <a:extLst>
              <a:ext uri="{FF2B5EF4-FFF2-40B4-BE49-F238E27FC236}">
                <a16:creationId xmlns:a16="http://schemas.microsoft.com/office/drawing/2014/main" id="{7D84E264-C1AF-4D2F-AF7C-E4B84DCCD287}"/>
              </a:ext>
            </a:extLst>
          </p:cNvPr>
          <p:cNvSpPr/>
          <p:nvPr/>
        </p:nvSpPr>
        <p:spPr>
          <a:xfrm>
            <a:off x="5012738" y="2049635"/>
            <a:ext cx="3337240" cy="2131353"/>
          </a:xfrm>
          <a:prstGeom prst="rect">
            <a:avLst/>
          </a:prstGeom>
          <a:solidFill>
            <a:srgbClr val="BEE395"/>
          </a:solidFill>
        </p:spPr>
        <p:txBody>
          <a:bodyPr wrap="square">
            <a:spAutoFit/>
          </a:bodyPr>
          <a:lstStyle/>
          <a:p>
            <a:pPr>
              <a:lnSpc>
                <a:spcPct val="170000"/>
              </a:lnSpc>
            </a:pPr>
            <a:r>
              <a:rPr lang="ja-JP" altLang="en-US" sz="2000" b="1" spc="90" dirty="0">
                <a:solidFill>
                  <a:srgbClr val="FF0000"/>
                </a:solidFill>
                <a:latin typeface="GothicBBBPr6N-Medium"/>
              </a:rPr>
              <a:t>商人（ビジネス）型</a:t>
            </a:r>
            <a:r>
              <a:rPr lang="ja-JP" altLang="en-US" sz="2000" b="1" dirty="0"/>
              <a:t>　　</a:t>
            </a:r>
            <a:endParaRPr lang="en-US" altLang="ja-JP" sz="2000" b="1" dirty="0"/>
          </a:p>
          <a:p>
            <a:pPr>
              <a:lnSpc>
                <a:spcPct val="170000"/>
              </a:lnSpc>
            </a:pPr>
            <a:r>
              <a:rPr lang="ja-JP" altLang="en-US" sz="2000" b="1" dirty="0"/>
              <a:t>理念：利潤の最大化</a:t>
            </a:r>
            <a:endParaRPr lang="en-US" altLang="ja-JP" sz="2000" b="1" dirty="0"/>
          </a:p>
          <a:p>
            <a:pPr>
              <a:lnSpc>
                <a:spcPct val="170000"/>
              </a:lnSpc>
            </a:pPr>
            <a:r>
              <a:rPr lang="ja-JP" altLang="en-US" sz="2000" b="1" dirty="0"/>
              <a:t>行動原理：合理化、効率化、</a:t>
            </a:r>
            <a:endParaRPr lang="en-US" altLang="ja-JP" sz="2000" b="1" dirty="0"/>
          </a:p>
          <a:p>
            <a:pPr>
              <a:lnSpc>
                <a:spcPct val="170000"/>
              </a:lnSpc>
            </a:pPr>
            <a:r>
              <a:rPr lang="ja-JP" altLang="en-US" sz="2000" b="1" dirty="0"/>
              <a:t>　　　　　競争を勝ち抜く</a:t>
            </a:r>
            <a:endParaRPr lang="en-US" altLang="ja-JP" sz="2000" b="1" dirty="0"/>
          </a:p>
        </p:txBody>
      </p:sp>
      <p:sp>
        <p:nvSpPr>
          <p:cNvPr id="16" name="楕円 15">
            <a:extLst>
              <a:ext uri="{FF2B5EF4-FFF2-40B4-BE49-F238E27FC236}">
                <a16:creationId xmlns:a16="http://schemas.microsoft.com/office/drawing/2014/main" id="{19F6BC15-F52E-44B9-AA66-5A85BCFFCA4B}"/>
              </a:ext>
            </a:extLst>
          </p:cNvPr>
          <p:cNvSpPr/>
          <p:nvPr/>
        </p:nvSpPr>
        <p:spPr>
          <a:xfrm>
            <a:off x="2393805" y="4449977"/>
            <a:ext cx="4483293" cy="1764458"/>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70000"/>
              </a:lnSpc>
            </a:pPr>
            <a:r>
              <a:rPr lang="ja-JP" altLang="en-US" sz="2800" b="1" dirty="0">
                <a:solidFill>
                  <a:schemeClr val="bg1"/>
                </a:solidFill>
              </a:rPr>
              <a:t>高度の倫理的商人</a:t>
            </a:r>
            <a:endParaRPr lang="en-US" altLang="ja-JP" sz="2800" b="1" dirty="0">
              <a:solidFill>
                <a:schemeClr val="bg1"/>
              </a:solidFill>
            </a:endParaRPr>
          </a:p>
        </p:txBody>
      </p:sp>
    </p:spTree>
    <p:extLst>
      <p:ext uri="{BB962C8B-B14F-4D97-AF65-F5344CB8AC3E}">
        <p14:creationId xmlns:p14="http://schemas.microsoft.com/office/powerpoint/2010/main" val="3410383323"/>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15</a:t>
            </a:fld>
            <a:endParaRPr kumimoji="1" lang="ja-JP" altLang="en-US"/>
          </a:p>
        </p:txBody>
      </p:sp>
      <p:cxnSp>
        <p:nvCxnSpPr>
          <p:cNvPr id="5" name="直線コネクタ 4">
            <a:extLst>
              <a:ext uri="{FF2B5EF4-FFF2-40B4-BE49-F238E27FC236}">
                <a16:creationId xmlns:a16="http://schemas.microsoft.com/office/drawing/2014/main" id="{02DCA8B2-DA17-4B41-9867-504D5A83662A}"/>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658FF69A-57CC-4727-AB84-14E5739DC9FD}"/>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800" b="1" dirty="0"/>
              <a:t>　倫理を考える</a:t>
            </a:r>
          </a:p>
        </p:txBody>
      </p:sp>
      <p:sp>
        <p:nvSpPr>
          <p:cNvPr id="7" name="楕円 6">
            <a:extLst>
              <a:ext uri="{FF2B5EF4-FFF2-40B4-BE49-F238E27FC236}">
                <a16:creationId xmlns:a16="http://schemas.microsoft.com/office/drawing/2014/main" id="{D33C82C7-5BF4-4BC2-8F34-33CCACAE4029}"/>
              </a:ext>
            </a:extLst>
          </p:cNvPr>
          <p:cNvSpPr/>
          <p:nvPr/>
        </p:nvSpPr>
        <p:spPr>
          <a:xfrm>
            <a:off x="531812" y="1543522"/>
            <a:ext cx="2900320" cy="2065237"/>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70000"/>
              </a:lnSpc>
            </a:pPr>
            <a:r>
              <a:rPr lang="ja-JP" altLang="en-US" sz="2800" b="1" dirty="0">
                <a:solidFill>
                  <a:schemeClr val="bg1"/>
                </a:solidFill>
              </a:rPr>
              <a:t>高度の倫理的商人</a:t>
            </a:r>
            <a:endParaRPr lang="en-US" altLang="ja-JP" sz="2800" b="1" dirty="0">
              <a:solidFill>
                <a:schemeClr val="bg1"/>
              </a:solidFill>
            </a:endParaRPr>
          </a:p>
        </p:txBody>
      </p:sp>
      <p:grpSp>
        <p:nvGrpSpPr>
          <p:cNvPr id="8" name="グループ化 7">
            <a:extLst>
              <a:ext uri="{FF2B5EF4-FFF2-40B4-BE49-F238E27FC236}">
                <a16:creationId xmlns:a16="http://schemas.microsoft.com/office/drawing/2014/main" id="{D4A51FE2-446E-4506-AC21-C3B784D28EC7}"/>
              </a:ext>
            </a:extLst>
          </p:cNvPr>
          <p:cNvGrpSpPr/>
          <p:nvPr/>
        </p:nvGrpSpPr>
        <p:grpSpPr>
          <a:xfrm>
            <a:off x="3985260" y="1450767"/>
            <a:ext cx="2348124" cy="719758"/>
            <a:chOff x="0" y="445822"/>
            <a:chExt cx="8987404" cy="746460"/>
          </a:xfrm>
          <a:solidFill>
            <a:srgbClr val="92D050"/>
          </a:solidFill>
        </p:grpSpPr>
        <p:sp>
          <p:nvSpPr>
            <p:cNvPr id="9" name="四角形: 角を丸くする 8">
              <a:extLst>
                <a:ext uri="{FF2B5EF4-FFF2-40B4-BE49-F238E27FC236}">
                  <a16:creationId xmlns:a16="http://schemas.microsoft.com/office/drawing/2014/main" id="{B5CC9311-0C29-4EEE-9982-E9A115EC037A}"/>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0" name="四角形: 角を丸くする 4">
              <a:extLst>
                <a:ext uri="{FF2B5EF4-FFF2-40B4-BE49-F238E27FC236}">
                  <a16:creationId xmlns:a16="http://schemas.microsoft.com/office/drawing/2014/main" id="{66B0C127-094E-4FAC-B821-4251519A18FA}"/>
                </a:ext>
              </a:extLst>
            </p:cNvPr>
            <p:cNvSpPr txBox="1"/>
            <p:nvPr/>
          </p:nvSpPr>
          <p:spPr>
            <a:xfrm>
              <a:off x="36439" y="482261"/>
              <a:ext cx="8914526"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近江商人　</a:t>
              </a:r>
              <a:endParaRPr lang="en-US" sz="3200" kern="1200" dirty="0"/>
            </a:p>
          </p:txBody>
        </p:sp>
      </p:grpSp>
      <p:grpSp>
        <p:nvGrpSpPr>
          <p:cNvPr id="11" name="グループ化 10">
            <a:extLst>
              <a:ext uri="{FF2B5EF4-FFF2-40B4-BE49-F238E27FC236}">
                <a16:creationId xmlns:a16="http://schemas.microsoft.com/office/drawing/2014/main" id="{39A3C0DA-43B1-4A0B-95AB-6DDB1703DB29}"/>
              </a:ext>
            </a:extLst>
          </p:cNvPr>
          <p:cNvGrpSpPr/>
          <p:nvPr/>
        </p:nvGrpSpPr>
        <p:grpSpPr>
          <a:xfrm>
            <a:off x="3994780" y="2327724"/>
            <a:ext cx="2348124" cy="719758"/>
            <a:chOff x="0" y="445822"/>
            <a:chExt cx="8987404" cy="746460"/>
          </a:xfrm>
          <a:solidFill>
            <a:srgbClr val="92D050"/>
          </a:solidFill>
        </p:grpSpPr>
        <p:sp>
          <p:nvSpPr>
            <p:cNvPr id="12" name="四角形: 角を丸くする 11">
              <a:extLst>
                <a:ext uri="{FF2B5EF4-FFF2-40B4-BE49-F238E27FC236}">
                  <a16:creationId xmlns:a16="http://schemas.microsoft.com/office/drawing/2014/main" id="{6E178F43-C8E2-4093-8CE1-9512ED578DD9}"/>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3" name="四角形: 角を丸くする 4">
              <a:extLst>
                <a:ext uri="{FF2B5EF4-FFF2-40B4-BE49-F238E27FC236}">
                  <a16:creationId xmlns:a16="http://schemas.microsoft.com/office/drawing/2014/main" id="{F969B396-1D08-44D9-A6C6-50EAF0BE5333}"/>
                </a:ext>
              </a:extLst>
            </p:cNvPr>
            <p:cNvSpPr txBox="1"/>
            <p:nvPr/>
          </p:nvSpPr>
          <p:spPr>
            <a:xfrm>
              <a:off x="36439" y="482261"/>
              <a:ext cx="8914526"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渋沢栄一　</a:t>
              </a:r>
              <a:endParaRPr lang="en-US" sz="3200" kern="1200" dirty="0"/>
            </a:p>
          </p:txBody>
        </p:sp>
      </p:grpSp>
      <p:grpSp>
        <p:nvGrpSpPr>
          <p:cNvPr id="14" name="グループ化 13">
            <a:extLst>
              <a:ext uri="{FF2B5EF4-FFF2-40B4-BE49-F238E27FC236}">
                <a16:creationId xmlns:a16="http://schemas.microsoft.com/office/drawing/2014/main" id="{1EBBDB9B-3131-43B7-AC39-AAAD9A04A36D}"/>
              </a:ext>
            </a:extLst>
          </p:cNvPr>
          <p:cNvGrpSpPr/>
          <p:nvPr/>
        </p:nvGrpSpPr>
        <p:grpSpPr>
          <a:xfrm>
            <a:off x="3985259" y="3219373"/>
            <a:ext cx="2348124" cy="719758"/>
            <a:chOff x="0" y="445822"/>
            <a:chExt cx="8987404" cy="746460"/>
          </a:xfrm>
          <a:solidFill>
            <a:srgbClr val="92D050"/>
          </a:solidFill>
        </p:grpSpPr>
        <p:sp>
          <p:nvSpPr>
            <p:cNvPr id="15" name="四角形: 角を丸くする 14">
              <a:extLst>
                <a:ext uri="{FF2B5EF4-FFF2-40B4-BE49-F238E27FC236}">
                  <a16:creationId xmlns:a16="http://schemas.microsoft.com/office/drawing/2014/main" id="{25C20DF9-19E5-4C7E-B322-CC3F0139F2D3}"/>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6" name="四角形: 角を丸くする 4">
              <a:extLst>
                <a:ext uri="{FF2B5EF4-FFF2-40B4-BE49-F238E27FC236}">
                  <a16:creationId xmlns:a16="http://schemas.microsoft.com/office/drawing/2014/main" id="{8DBEB6CE-F070-4789-8DCE-82C408BE4A37}"/>
                </a:ext>
              </a:extLst>
            </p:cNvPr>
            <p:cNvSpPr txBox="1"/>
            <p:nvPr/>
          </p:nvSpPr>
          <p:spPr>
            <a:xfrm>
              <a:off x="36439" y="482261"/>
              <a:ext cx="8914526"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3200" b="1" dirty="0">
                  <a:latin typeface="BIZ UDPゴシック" panose="020B0400000000000000" pitchFamily="50" charset="-128"/>
                  <a:ea typeface="BIZ UDPゴシック" panose="020B0400000000000000" pitchFamily="50" charset="-128"/>
                </a:rPr>
                <a:t>松下幸之助</a:t>
              </a:r>
              <a:endParaRPr lang="en-US" sz="3200" kern="1200" dirty="0"/>
            </a:p>
          </p:txBody>
        </p:sp>
      </p:grpSp>
      <p:sp>
        <p:nvSpPr>
          <p:cNvPr id="21" name="テキスト ボックス 20">
            <a:extLst>
              <a:ext uri="{FF2B5EF4-FFF2-40B4-BE49-F238E27FC236}">
                <a16:creationId xmlns:a16="http://schemas.microsoft.com/office/drawing/2014/main" id="{AE93FCA7-B963-42E7-AC91-AA93E1A16518}"/>
              </a:ext>
            </a:extLst>
          </p:cNvPr>
          <p:cNvSpPr txBox="1"/>
          <p:nvPr/>
        </p:nvSpPr>
        <p:spPr>
          <a:xfrm>
            <a:off x="6691367" y="1485903"/>
            <a:ext cx="4968821" cy="646331"/>
          </a:xfrm>
          <a:prstGeom prst="rect">
            <a:avLst/>
          </a:prstGeom>
          <a:noFill/>
        </p:spPr>
        <p:txBody>
          <a:bodyPr wrap="square">
            <a:spAutoFit/>
          </a:bodyPr>
          <a:lstStyle/>
          <a:p>
            <a:r>
              <a:rPr lang="ja-JP" altLang="en-US" sz="1800" dirty="0"/>
              <a:t>～三方よし（「売り手よし」「買い手よし」「世間よし」</a:t>
            </a:r>
            <a:r>
              <a:rPr lang="ja-JP" altLang="en-US" dirty="0"/>
              <a:t>･･･石門心学</a:t>
            </a:r>
            <a:r>
              <a:rPr lang="ja-JP" altLang="en-US" sz="1600" dirty="0"/>
              <a:t>（せきもんしんがく</a:t>
            </a:r>
            <a:r>
              <a:rPr lang="ja-JP" altLang="en-US" dirty="0"/>
              <a:t>）</a:t>
            </a:r>
            <a:endParaRPr lang="en-US" altLang="ja-JP" sz="1800" dirty="0"/>
          </a:p>
        </p:txBody>
      </p:sp>
      <p:sp>
        <p:nvSpPr>
          <p:cNvPr id="23" name="テキスト ボックス 22">
            <a:extLst>
              <a:ext uri="{FF2B5EF4-FFF2-40B4-BE49-F238E27FC236}">
                <a16:creationId xmlns:a16="http://schemas.microsoft.com/office/drawing/2014/main" id="{1D193570-3D6D-4BA1-AE18-3E6DE59264F0}"/>
              </a:ext>
            </a:extLst>
          </p:cNvPr>
          <p:cNvSpPr txBox="1"/>
          <p:nvPr/>
        </p:nvSpPr>
        <p:spPr>
          <a:xfrm>
            <a:off x="6691367" y="2362860"/>
            <a:ext cx="5343030" cy="646331"/>
          </a:xfrm>
          <a:prstGeom prst="rect">
            <a:avLst/>
          </a:prstGeom>
          <a:noFill/>
        </p:spPr>
        <p:txBody>
          <a:bodyPr wrap="square">
            <a:spAutoFit/>
          </a:bodyPr>
          <a:lstStyle/>
          <a:p>
            <a:r>
              <a:rPr lang="ja-JP" altLang="en-US" sz="1800" dirty="0"/>
              <a:t>～論語と算盤（道義、公益の尊重。よい金儲け）</a:t>
            </a:r>
            <a:endParaRPr lang="en-US" altLang="ja-JP" sz="1800" dirty="0"/>
          </a:p>
          <a:p>
            <a:r>
              <a:rPr lang="ja-JP" altLang="en-US" sz="1800" dirty="0"/>
              <a:t>　道徳経済合一説</a:t>
            </a:r>
            <a:endParaRPr lang="en-US" altLang="ja-JP" sz="1800" dirty="0"/>
          </a:p>
        </p:txBody>
      </p:sp>
      <p:sp>
        <p:nvSpPr>
          <p:cNvPr id="25" name="テキスト ボックス 24">
            <a:extLst>
              <a:ext uri="{FF2B5EF4-FFF2-40B4-BE49-F238E27FC236}">
                <a16:creationId xmlns:a16="http://schemas.microsoft.com/office/drawing/2014/main" id="{B3FDB817-4EFB-43FE-B3BE-83B02111806B}"/>
              </a:ext>
            </a:extLst>
          </p:cNvPr>
          <p:cNvSpPr txBox="1"/>
          <p:nvPr/>
        </p:nvSpPr>
        <p:spPr>
          <a:xfrm>
            <a:off x="6691367" y="3254509"/>
            <a:ext cx="6098720" cy="1477328"/>
          </a:xfrm>
          <a:prstGeom prst="rect">
            <a:avLst/>
          </a:prstGeom>
          <a:noFill/>
        </p:spPr>
        <p:txBody>
          <a:bodyPr wrap="square">
            <a:spAutoFit/>
          </a:bodyPr>
          <a:lstStyle/>
          <a:p>
            <a:r>
              <a:rPr lang="ja-JP" altLang="en-US" sz="1800" dirty="0"/>
              <a:t>～綱領、信条、七精神、水道哲学</a:t>
            </a:r>
            <a:endParaRPr lang="en-US" altLang="ja-JP" sz="1800" dirty="0"/>
          </a:p>
          <a:p>
            <a:r>
              <a:rPr lang="ja-JP" altLang="en-US" sz="1800" dirty="0"/>
              <a:t>　　企業は社会の公器</a:t>
            </a:r>
            <a:endParaRPr lang="en-US" altLang="ja-JP" sz="1800" dirty="0"/>
          </a:p>
          <a:p>
            <a:r>
              <a:rPr lang="ja-JP" altLang="en-US" sz="1800" dirty="0"/>
              <a:t>　　</a:t>
            </a:r>
            <a:r>
              <a:rPr lang="ja-JP" altLang="en-US" sz="1800" dirty="0">
                <a:solidFill>
                  <a:srgbClr val="FF0000"/>
                </a:solidFill>
              </a:rPr>
              <a:t>利益は社会に貢献した報酬</a:t>
            </a:r>
            <a:r>
              <a:rPr lang="ja-JP" altLang="en-US" sz="1800" dirty="0"/>
              <a:t>としていただく</a:t>
            </a:r>
            <a:endParaRPr lang="en-US" altLang="ja-JP" dirty="0"/>
          </a:p>
          <a:p>
            <a:r>
              <a:rPr lang="ja-JP" altLang="en-US" sz="1800" dirty="0"/>
              <a:t>　　社会貢献の度合いに応じて利益も大きくなる</a:t>
            </a:r>
            <a:endParaRPr lang="en-US" altLang="ja-JP" sz="1800" dirty="0"/>
          </a:p>
          <a:p>
            <a:r>
              <a:rPr lang="ja-JP" altLang="en-US" dirty="0"/>
              <a:t>　　　　　（最もよく奉仕する者、最も多く･･･）</a:t>
            </a:r>
            <a:endParaRPr lang="en-US" altLang="ja-JP" sz="1800" dirty="0"/>
          </a:p>
        </p:txBody>
      </p:sp>
      <p:sp>
        <p:nvSpPr>
          <p:cNvPr id="26" name="正方形/長方形 25">
            <a:extLst>
              <a:ext uri="{FF2B5EF4-FFF2-40B4-BE49-F238E27FC236}">
                <a16:creationId xmlns:a16="http://schemas.microsoft.com/office/drawing/2014/main" id="{2B869198-6125-4BFE-94FE-0B83F6BFD008}"/>
              </a:ext>
            </a:extLst>
          </p:cNvPr>
          <p:cNvSpPr/>
          <p:nvPr/>
        </p:nvSpPr>
        <p:spPr>
          <a:xfrm>
            <a:off x="1394747" y="5039616"/>
            <a:ext cx="9983423" cy="1569660"/>
          </a:xfrm>
          <a:prstGeom prst="rect">
            <a:avLst/>
          </a:prstGeom>
          <a:solidFill>
            <a:srgbClr val="BEE395"/>
          </a:solidFill>
        </p:spPr>
        <p:txBody>
          <a:bodyPr wrap="square">
            <a:spAutoFit/>
          </a:bodyPr>
          <a:lstStyle/>
          <a:p>
            <a:r>
              <a:rPr lang="ja-JP" altLang="en-US" sz="2000" dirty="0"/>
              <a:t>　</a:t>
            </a:r>
            <a:r>
              <a:rPr lang="ja-JP" altLang="en-US" sz="2000" dirty="0">
                <a:latin typeface="ＤＦＧ太丸ゴシック体N" panose="020F0900000000000000" pitchFamily="50" charset="-128"/>
                <a:ea typeface="ＤＦＧ太丸ゴシック体N" panose="020F0900000000000000" pitchFamily="50" charset="-128"/>
              </a:rPr>
              <a:t>　　　　　　　　　　　</a:t>
            </a:r>
            <a:r>
              <a:rPr lang="ja-JP" altLang="en-US" sz="2800" dirty="0">
                <a:latin typeface="HGP創英角ｺﾞｼｯｸUB" panose="020B0900000000000000" pitchFamily="50" charset="-128"/>
                <a:ea typeface="HGP創英角ｺﾞｼｯｸUB" panose="020B0900000000000000" pitchFamily="50" charset="-128"/>
              </a:rPr>
              <a:t>社会貢献とビジネス的成功</a:t>
            </a:r>
            <a:endParaRPr lang="en-US" altLang="ja-JP" sz="2800" b="1" dirty="0">
              <a:ln w="22225">
                <a:solidFill>
                  <a:schemeClr val="accent2"/>
                </a:solidFill>
                <a:prstDash val="solid"/>
              </a:ln>
              <a:latin typeface="HGP創英角ｺﾞｼｯｸUB" panose="020B0900000000000000" pitchFamily="50" charset="-128"/>
              <a:ea typeface="HGP創英角ｺﾞｼｯｸUB" panose="020B0900000000000000" pitchFamily="50" charset="-128"/>
            </a:endParaRPr>
          </a:p>
          <a:p>
            <a:r>
              <a:rPr lang="ja-JP" altLang="en-US" sz="2000" dirty="0">
                <a:latin typeface="ＤＦＧ太丸ゴシック体N" panose="020F0900000000000000" pitchFamily="50" charset="-128"/>
                <a:ea typeface="ＤＦＧ太丸ゴシック体N" panose="020F0900000000000000" pitchFamily="50" charset="-128"/>
              </a:rPr>
              <a:t>　　　　   </a:t>
            </a:r>
            <a:r>
              <a:rPr lang="ja-JP" altLang="en-US" sz="2400" dirty="0">
                <a:latin typeface="ＤＦＧ太丸ゴシック体N" panose="020F0900000000000000" pitchFamily="50" charset="-128"/>
                <a:ea typeface="ＤＦＧ太丸ゴシック体N" panose="020F0900000000000000" pitchFamily="50" charset="-128"/>
              </a:rPr>
              <a:t>商売の成功を社会貢献につなげる</a:t>
            </a:r>
            <a:endParaRPr lang="en-US" altLang="ja-JP" sz="2400" dirty="0">
              <a:latin typeface="ＤＦＧ太丸ゴシック体N" panose="020F0900000000000000" pitchFamily="50" charset="-128"/>
              <a:ea typeface="ＤＦＧ太丸ゴシック体N" panose="020F0900000000000000" pitchFamily="50" charset="-128"/>
            </a:endParaRPr>
          </a:p>
          <a:p>
            <a:r>
              <a:rPr lang="ja-JP" altLang="en-US" sz="2400" dirty="0">
                <a:latin typeface="ＤＦＧ太丸ゴシック体N" panose="020F0900000000000000" pitchFamily="50" charset="-128"/>
                <a:ea typeface="ＤＦＧ太丸ゴシック体N" panose="020F0900000000000000" pitchFamily="50" charset="-128"/>
              </a:rPr>
              <a:t>　　　　社会に貢献出来て、初めて商売に成功したといえる　</a:t>
            </a:r>
            <a:endParaRPr lang="en-US" altLang="ja-JP" sz="2400" dirty="0">
              <a:latin typeface="ＤＦＧ太丸ゴシック体N" panose="020F0900000000000000" pitchFamily="50" charset="-128"/>
              <a:ea typeface="ＤＦＧ太丸ゴシック体N" panose="020F0900000000000000" pitchFamily="50" charset="-128"/>
            </a:endParaRPr>
          </a:p>
          <a:p>
            <a:pPr algn="ctr"/>
            <a:r>
              <a:rPr lang="ja-JP" altLang="en-US" sz="2000" dirty="0">
                <a:latin typeface="ＤＦＧ太丸ゴシック体N" panose="020F0900000000000000" pitchFamily="50" charset="-128"/>
                <a:ea typeface="ＤＦＧ太丸ゴシック体N" panose="020F0900000000000000" pitchFamily="50" charset="-128"/>
              </a:rPr>
              <a:t>　　　　　　　　　　　　　　　　　　</a:t>
            </a:r>
            <a:endParaRPr lang="en-US" altLang="ja-JP" sz="2000" dirty="0">
              <a:latin typeface="ＤＦＧ太丸ゴシック体N" panose="020F0900000000000000" pitchFamily="50" charset="-128"/>
              <a:ea typeface="ＤＦＧ太丸ゴシック体N" panose="020F0900000000000000" pitchFamily="50" charset="-128"/>
            </a:endParaRPr>
          </a:p>
        </p:txBody>
      </p:sp>
    </p:spTree>
    <p:extLst>
      <p:ext uri="{BB962C8B-B14F-4D97-AF65-F5344CB8AC3E}">
        <p14:creationId xmlns:p14="http://schemas.microsoft.com/office/powerpoint/2010/main" val="1841467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16</a:t>
            </a:fld>
            <a:endParaRPr kumimoji="1" lang="ja-JP" altLang="en-US"/>
          </a:p>
        </p:txBody>
      </p:sp>
      <p:sp>
        <p:nvSpPr>
          <p:cNvPr id="3" name="正方形/長方形 2"/>
          <p:cNvSpPr/>
          <p:nvPr/>
        </p:nvSpPr>
        <p:spPr>
          <a:xfrm>
            <a:off x="1383498" y="2406365"/>
            <a:ext cx="10267149" cy="4062651"/>
          </a:xfrm>
          <a:prstGeom prst="rect">
            <a:avLst/>
          </a:prstGeom>
          <a:solidFill>
            <a:schemeClr val="accent5">
              <a:lumMod val="40000"/>
              <a:lumOff val="60000"/>
            </a:schemeClr>
          </a:solidFill>
        </p:spPr>
        <p:txBody>
          <a:bodyPr wrap="square">
            <a:spAutoFit/>
          </a:bodyPr>
          <a:lstStyle/>
          <a:p>
            <a:pPr algn="just">
              <a:spcAft>
                <a:spcPts val="0"/>
              </a:spcAft>
            </a:pPr>
            <a:r>
              <a:rPr lang="ja-JP" altLang="en-US" b="1" kern="100" dirty="0">
                <a:latin typeface="Century" panose="02040604050505020304" pitchFamily="18" charset="0"/>
                <a:ea typeface="ＭＳ 明朝" panose="02020609040205080304" pitchFamily="17" charset="-128"/>
                <a:cs typeface="Century" panose="02040604050505020304" pitchFamily="18" charset="0"/>
              </a:rPr>
              <a:t>　　　　</a:t>
            </a:r>
            <a:endParaRPr lang="en-US" altLang="ja-JP" b="1" kern="100" dirty="0">
              <a:latin typeface="Century" panose="02040604050505020304" pitchFamily="18" charset="0"/>
              <a:ea typeface="ＭＳ 明朝" panose="02020609040205080304" pitchFamily="17" charset="-128"/>
              <a:cs typeface="Century" panose="02040604050505020304" pitchFamily="18" charset="0"/>
            </a:endParaRPr>
          </a:p>
          <a:p>
            <a:pPr algn="ctr">
              <a:spcAft>
                <a:spcPts val="0"/>
              </a:spcAft>
            </a:pPr>
            <a:r>
              <a:rPr lang="ja-JP" altLang="ja-JP" sz="2800" kern="100" dirty="0">
                <a:latin typeface="+mj-ea"/>
                <a:ea typeface="+mj-ea"/>
                <a:cs typeface="Century" panose="02040604050505020304" pitchFamily="18" charset="0"/>
              </a:rPr>
              <a:t>あるロータリアン（専門職）の述懐</a:t>
            </a:r>
            <a:endParaRPr lang="en-US" altLang="ja-JP" sz="2800" kern="100" dirty="0">
              <a:latin typeface="+mj-ea"/>
              <a:ea typeface="+mj-ea"/>
              <a:cs typeface="Century" panose="02040604050505020304" pitchFamily="18" charset="0"/>
            </a:endParaRPr>
          </a:p>
          <a:p>
            <a:pPr algn="just">
              <a:spcAft>
                <a:spcPts val="0"/>
              </a:spcAft>
            </a:pPr>
            <a:endParaRPr lang="ja-JP" altLang="ja-JP" sz="2000" kern="100" dirty="0">
              <a:latin typeface="Century" panose="02040604050505020304" pitchFamily="18" charset="0"/>
              <a:ea typeface="ＭＳ 明朝" panose="02020609040205080304" pitchFamily="17" charset="-128"/>
              <a:cs typeface="Times New Roman" panose="02020603050405020304" pitchFamily="18" charset="0"/>
            </a:endParaRPr>
          </a:p>
          <a:p>
            <a:pPr marL="635000" indent="-635000" algn="just">
              <a:spcAft>
                <a:spcPts val="0"/>
              </a:spcAft>
            </a:pPr>
            <a:r>
              <a:rPr lang="ja-JP" altLang="ja-JP" kern="100" dirty="0">
                <a:latin typeface="Century" panose="02040604050505020304" pitchFamily="18" charset="0"/>
                <a:ea typeface="BIZ UDP明朝 Medium" panose="02020500000000000000" pitchFamily="18" charset="-128"/>
                <a:cs typeface="Century" panose="02040604050505020304" pitchFamily="18" charset="0"/>
              </a:rPr>
              <a:t>　　</a:t>
            </a:r>
            <a:r>
              <a:rPr lang="ja-JP" altLang="en-US" kern="100" dirty="0">
                <a:latin typeface="Century" panose="02040604050505020304" pitchFamily="18" charset="0"/>
                <a:ea typeface="BIZ UDP明朝 Medium" panose="02020500000000000000" pitchFamily="18" charset="-128"/>
                <a:cs typeface="Century" panose="02040604050505020304" pitchFamily="18" charset="0"/>
              </a:rPr>
              <a:t>　</a:t>
            </a:r>
            <a:r>
              <a:rPr lang="ja-JP" altLang="ja-JP" sz="2400" kern="100" dirty="0">
                <a:latin typeface="+mj-ea"/>
                <a:ea typeface="+mj-ea"/>
                <a:cs typeface="Century" panose="02040604050505020304" pitchFamily="18" charset="0"/>
              </a:rPr>
              <a:t>昨年、コロナ禍で仕事が減ってしまい、特に春から夏にかけてはだっ</a:t>
            </a:r>
            <a:endParaRPr lang="en-US" altLang="ja-JP" sz="2400" kern="100" dirty="0">
              <a:latin typeface="+mj-ea"/>
              <a:ea typeface="+mj-ea"/>
              <a:cs typeface="Century" panose="02040604050505020304" pitchFamily="18" charset="0"/>
            </a:endParaRPr>
          </a:p>
          <a:p>
            <a:pPr marL="635000" indent="-635000" algn="just">
              <a:spcAft>
                <a:spcPts val="0"/>
              </a:spcAft>
            </a:pPr>
            <a:r>
              <a:rPr lang="ja-JP" altLang="en-US" sz="2400" kern="100" dirty="0">
                <a:latin typeface="+mj-ea"/>
                <a:ea typeface="+mj-ea"/>
                <a:cs typeface="Century" panose="02040604050505020304" pitchFamily="18" charset="0"/>
              </a:rPr>
              <a:t>　</a:t>
            </a:r>
            <a:r>
              <a:rPr lang="ja-JP" altLang="ja-JP" sz="2400" kern="100" dirty="0">
                <a:latin typeface="+mj-ea"/>
                <a:ea typeface="+mj-ea"/>
                <a:cs typeface="Century" panose="02040604050505020304" pitchFamily="18" charset="0"/>
              </a:rPr>
              <a:t>たのですが、</a:t>
            </a:r>
            <a:r>
              <a:rPr lang="ja-JP" altLang="en-US" sz="2400" kern="100" dirty="0">
                <a:latin typeface="+mj-ea"/>
                <a:ea typeface="+mj-ea"/>
                <a:cs typeface="Century" panose="02040604050505020304" pitchFamily="18" charset="0"/>
              </a:rPr>
              <a:t>幸い、</a:t>
            </a:r>
            <a:r>
              <a:rPr lang="ja-JP" altLang="ja-JP" sz="2400" kern="100" dirty="0">
                <a:latin typeface="+mj-ea"/>
                <a:ea typeface="+mj-ea"/>
                <a:cs typeface="Century" panose="02040604050505020304" pitchFamily="18" charset="0"/>
              </a:rPr>
              <a:t>その後、地域の知り合いや長くお付き合いをしてい</a:t>
            </a:r>
            <a:endParaRPr lang="en-US" altLang="ja-JP" sz="2400" kern="100" dirty="0">
              <a:latin typeface="+mj-ea"/>
              <a:ea typeface="+mj-ea"/>
              <a:cs typeface="Century" panose="02040604050505020304" pitchFamily="18" charset="0"/>
            </a:endParaRPr>
          </a:p>
          <a:p>
            <a:pPr marL="635000" indent="-635000" algn="just">
              <a:spcAft>
                <a:spcPts val="0"/>
              </a:spcAft>
            </a:pPr>
            <a:r>
              <a:rPr lang="ja-JP" altLang="en-US" sz="2400" kern="100" dirty="0">
                <a:latin typeface="+mj-ea"/>
                <a:ea typeface="+mj-ea"/>
                <a:cs typeface="Century" panose="02040604050505020304" pitchFamily="18" charset="0"/>
              </a:rPr>
              <a:t>　</a:t>
            </a:r>
            <a:r>
              <a:rPr lang="ja-JP" altLang="ja-JP" sz="2400" kern="100" dirty="0">
                <a:latin typeface="+mj-ea"/>
                <a:ea typeface="+mj-ea"/>
                <a:cs typeface="Century" panose="02040604050505020304" pitchFamily="18" charset="0"/>
              </a:rPr>
              <a:t>る人の紹介などで、普通に仕事が</a:t>
            </a:r>
            <a:r>
              <a:rPr lang="ja-JP" altLang="en-US" sz="2400" kern="100" dirty="0">
                <a:latin typeface="+mj-ea"/>
                <a:ea typeface="+mj-ea"/>
                <a:cs typeface="Century" panose="02040604050505020304" pitchFamily="18" charset="0"/>
              </a:rPr>
              <a:t>舞い込んでく</a:t>
            </a:r>
            <a:r>
              <a:rPr lang="ja-JP" altLang="ja-JP" sz="2400" kern="100" dirty="0">
                <a:latin typeface="+mj-ea"/>
                <a:ea typeface="+mj-ea"/>
                <a:cs typeface="Century" panose="02040604050505020304" pitchFamily="18" charset="0"/>
              </a:rPr>
              <a:t>るようになりました。</a:t>
            </a:r>
            <a:endParaRPr lang="en-US" altLang="ja-JP" sz="2400" kern="100" dirty="0">
              <a:latin typeface="+mj-ea"/>
              <a:ea typeface="+mj-ea"/>
              <a:cs typeface="Century" panose="02040604050505020304" pitchFamily="18" charset="0"/>
            </a:endParaRPr>
          </a:p>
          <a:p>
            <a:pPr marL="762000" indent="-762000" algn="just">
              <a:spcAft>
                <a:spcPts val="0"/>
              </a:spcAft>
            </a:pPr>
            <a:r>
              <a:rPr lang="ja-JP" altLang="ja-JP" sz="2400" kern="100" dirty="0">
                <a:latin typeface="+mj-ea"/>
                <a:ea typeface="+mj-ea"/>
                <a:cs typeface="Century" panose="02040604050505020304" pitchFamily="18" charset="0"/>
              </a:rPr>
              <a:t>　</a:t>
            </a:r>
            <a:r>
              <a:rPr lang="ja-JP" altLang="en-US" sz="2400" kern="100" dirty="0">
                <a:latin typeface="+mj-ea"/>
                <a:ea typeface="+mj-ea"/>
                <a:cs typeface="Century" panose="02040604050505020304" pitchFamily="18" charset="0"/>
              </a:rPr>
              <a:t>　</a:t>
            </a:r>
            <a:r>
              <a:rPr lang="ja-JP" altLang="ja-JP" sz="2400" kern="100" dirty="0">
                <a:latin typeface="+mj-ea"/>
                <a:ea typeface="+mj-ea"/>
                <a:cs typeface="Century" panose="02040604050505020304" pitchFamily="18" charset="0"/>
              </a:rPr>
              <a:t>私は、専門職として「仕事をしている」、時には「（顧客のために）</a:t>
            </a:r>
            <a:endParaRPr lang="en-US" altLang="ja-JP" sz="2400" kern="100" dirty="0">
              <a:latin typeface="+mj-ea"/>
              <a:ea typeface="+mj-ea"/>
              <a:cs typeface="Century" panose="02040604050505020304" pitchFamily="18" charset="0"/>
            </a:endParaRPr>
          </a:p>
          <a:p>
            <a:pPr marL="762000" indent="-762000" algn="just">
              <a:spcAft>
                <a:spcPts val="0"/>
              </a:spcAft>
            </a:pPr>
            <a:r>
              <a:rPr lang="ja-JP" altLang="en-US" sz="2400" kern="100" dirty="0">
                <a:latin typeface="+mj-ea"/>
                <a:ea typeface="+mj-ea"/>
                <a:cs typeface="Century" panose="02040604050505020304" pitchFamily="18" charset="0"/>
              </a:rPr>
              <a:t>　</a:t>
            </a:r>
            <a:r>
              <a:rPr lang="ja-JP" altLang="ja-JP" sz="2400" kern="100" dirty="0">
                <a:latin typeface="+mj-ea"/>
                <a:ea typeface="+mj-ea"/>
                <a:cs typeface="Century" panose="02040604050505020304" pitchFamily="18" charset="0"/>
              </a:rPr>
              <a:t>仕事をしてあげている」とい</a:t>
            </a:r>
            <a:r>
              <a:rPr lang="ja-JP" altLang="en-US" sz="2400" kern="100" dirty="0">
                <a:latin typeface="+mj-ea"/>
                <a:ea typeface="+mj-ea"/>
                <a:cs typeface="Century" panose="02040604050505020304" pitchFamily="18" charset="0"/>
              </a:rPr>
              <a:t>う</a:t>
            </a:r>
            <a:r>
              <a:rPr lang="ja-JP" altLang="ja-JP" sz="2400" kern="100" dirty="0">
                <a:latin typeface="+mj-ea"/>
                <a:ea typeface="+mj-ea"/>
                <a:cs typeface="Century" panose="02040604050505020304" pitchFamily="18" charset="0"/>
              </a:rPr>
              <a:t>ような（少し思いあがった）感覚を持っ</a:t>
            </a:r>
            <a:endParaRPr lang="en-US" altLang="ja-JP" sz="2400" kern="100" dirty="0">
              <a:latin typeface="+mj-ea"/>
              <a:ea typeface="+mj-ea"/>
              <a:cs typeface="Century" panose="02040604050505020304" pitchFamily="18" charset="0"/>
            </a:endParaRPr>
          </a:p>
          <a:p>
            <a:pPr marL="762000" indent="-762000" algn="just">
              <a:spcAft>
                <a:spcPts val="0"/>
              </a:spcAft>
            </a:pPr>
            <a:r>
              <a:rPr lang="ja-JP" altLang="en-US" sz="2400" kern="100" dirty="0">
                <a:latin typeface="+mj-ea"/>
                <a:ea typeface="+mj-ea"/>
                <a:cs typeface="Century" panose="02040604050505020304" pitchFamily="18" charset="0"/>
              </a:rPr>
              <a:t>　</a:t>
            </a:r>
            <a:r>
              <a:rPr lang="ja-JP" altLang="ja-JP" sz="2400" kern="100" dirty="0">
                <a:latin typeface="+mj-ea"/>
                <a:ea typeface="+mj-ea"/>
                <a:cs typeface="Century" panose="02040604050505020304" pitchFamily="18" charset="0"/>
              </a:rPr>
              <a:t>ていたのですが、困った時に助けてくれるのはお客さんだけ。</a:t>
            </a:r>
            <a:r>
              <a:rPr lang="ja-JP" altLang="ja-JP" sz="2400" dirty="0">
                <a:latin typeface="+mj-ea"/>
                <a:ea typeface="+mj-ea"/>
                <a:cs typeface="Century" panose="02040604050505020304" pitchFamily="18" charset="0"/>
              </a:rPr>
              <a:t>仕事は、</a:t>
            </a:r>
            <a:endParaRPr lang="en-US" altLang="ja-JP" sz="2400" dirty="0">
              <a:latin typeface="+mj-ea"/>
              <a:ea typeface="+mj-ea"/>
              <a:cs typeface="Century" panose="02040604050505020304" pitchFamily="18" charset="0"/>
            </a:endParaRPr>
          </a:p>
          <a:p>
            <a:pPr marL="762000" indent="-762000" algn="just">
              <a:spcAft>
                <a:spcPts val="0"/>
              </a:spcAft>
            </a:pPr>
            <a:r>
              <a:rPr lang="ja-JP" altLang="ja-JP" sz="2400" dirty="0">
                <a:latin typeface="+mj-ea"/>
                <a:ea typeface="+mj-ea"/>
                <a:cs typeface="Century" panose="02040604050505020304" pitchFamily="18" charset="0"/>
              </a:rPr>
              <a:t>（顧客に）「させていただいている」のだということが、身に染みて分か</a:t>
            </a:r>
            <a:endParaRPr lang="en-US" altLang="ja-JP" sz="2400" dirty="0">
              <a:latin typeface="+mj-ea"/>
              <a:ea typeface="+mj-ea"/>
              <a:cs typeface="Century" panose="02040604050505020304" pitchFamily="18" charset="0"/>
            </a:endParaRPr>
          </a:p>
          <a:p>
            <a:pPr marL="762000" indent="-762000" algn="just">
              <a:spcAft>
                <a:spcPts val="0"/>
              </a:spcAft>
            </a:pPr>
            <a:r>
              <a:rPr lang="ja-JP" altLang="en-US" sz="2400" dirty="0">
                <a:latin typeface="+mj-ea"/>
                <a:ea typeface="+mj-ea"/>
                <a:cs typeface="Century" panose="02040604050505020304" pitchFamily="18" charset="0"/>
              </a:rPr>
              <a:t>　</a:t>
            </a:r>
            <a:r>
              <a:rPr lang="ja-JP" altLang="ja-JP" sz="2400" dirty="0">
                <a:latin typeface="+mj-ea"/>
                <a:ea typeface="+mj-ea"/>
                <a:cs typeface="Century" panose="02040604050505020304" pitchFamily="18" charset="0"/>
              </a:rPr>
              <a:t>り</a:t>
            </a:r>
            <a:r>
              <a:rPr lang="ja-JP" altLang="en-US" sz="2400" dirty="0">
                <a:latin typeface="+mj-ea"/>
                <a:ea typeface="+mj-ea"/>
                <a:cs typeface="Century" panose="02040604050505020304" pitchFamily="18" charset="0"/>
              </a:rPr>
              <a:t>、改めて良い仕事をせねばと、肝に銘じました</a:t>
            </a:r>
            <a:r>
              <a:rPr lang="ja-JP" altLang="ja-JP" sz="2400" dirty="0">
                <a:latin typeface="+mj-ea"/>
                <a:ea typeface="+mj-ea"/>
                <a:cs typeface="Century" panose="02040604050505020304" pitchFamily="18" charset="0"/>
              </a:rPr>
              <a:t>。</a:t>
            </a:r>
            <a:endParaRPr lang="ja-JP" altLang="en-US" sz="2400" dirty="0">
              <a:latin typeface="+mj-ea"/>
              <a:ea typeface="+mj-ea"/>
            </a:endParaRPr>
          </a:p>
        </p:txBody>
      </p:sp>
      <p:cxnSp>
        <p:nvCxnSpPr>
          <p:cNvPr id="4" name="直線コネクタ 3">
            <a:extLst>
              <a:ext uri="{FF2B5EF4-FFF2-40B4-BE49-F238E27FC236}">
                <a16:creationId xmlns:a16="http://schemas.microsoft.com/office/drawing/2014/main" id="{4AF09A4C-A947-446D-A51E-AEB7E74D66E4}"/>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CE2491F6-98FD-40F9-9E37-0A5A1E39AD1A}"/>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endParaRPr kumimoji="1" lang="ja-JP" altLang="en-US" sz="2800" b="1" dirty="0"/>
          </a:p>
        </p:txBody>
      </p:sp>
      <p:pic>
        <p:nvPicPr>
          <p:cNvPr id="7" name="図 6" descr="アイコン&#10;&#10;自動的に生成された説明">
            <a:extLst>
              <a:ext uri="{FF2B5EF4-FFF2-40B4-BE49-F238E27FC236}">
                <a16:creationId xmlns:a16="http://schemas.microsoft.com/office/drawing/2014/main" id="{78907F26-F512-4A85-BE12-BDC88D3233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36666" y="1306896"/>
            <a:ext cx="1237012" cy="979878"/>
          </a:xfrm>
          <a:prstGeom prst="rect">
            <a:avLst/>
          </a:prstGeom>
        </p:spPr>
      </p:pic>
      <p:sp>
        <p:nvSpPr>
          <p:cNvPr id="9" name="テキスト ボックス 8">
            <a:extLst>
              <a:ext uri="{FF2B5EF4-FFF2-40B4-BE49-F238E27FC236}">
                <a16:creationId xmlns:a16="http://schemas.microsoft.com/office/drawing/2014/main" id="{C3768DFF-8BF8-4B58-A77B-9C051D803556}"/>
              </a:ext>
            </a:extLst>
          </p:cNvPr>
          <p:cNvSpPr txBox="1"/>
          <p:nvPr/>
        </p:nvSpPr>
        <p:spPr>
          <a:xfrm>
            <a:off x="2762234" y="1530437"/>
            <a:ext cx="2189135" cy="461665"/>
          </a:xfrm>
          <a:prstGeom prst="rect">
            <a:avLst/>
          </a:prstGeom>
          <a:noFill/>
        </p:spPr>
        <p:txBody>
          <a:bodyPr wrap="square">
            <a:spAutoFit/>
          </a:bodyPr>
          <a:lstStyle/>
          <a:p>
            <a:pPr algn="just">
              <a:spcAft>
                <a:spcPts val="0"/>
              </a:spcAft>
            </a:pPr>
            <a:r>
              <a:rPr lang="ja-JP" altLang="ja-JP" sz="2400" b="1" kern="100" dirty="0">
                <a:latin typeface="Century" panose="02040604050505020304" pitchFamily="18" charset="0"/>
                <a:ea typeface="ＭＳ 明朝" panose="02020609040205080304" pitchFamily="17" charset="-128"/>
                <a:cs typeface="Century" panose="02040604050505020304" pitchFamily="18" charset="0"/>
              </a:rPr>
              <a:t>ちょっと一息</a:t>
            </a:r>
            <a:endParaRPr lang="en-US" altLang="ja-JP" sz="2400" b="1" kern="100" dirty="0">
              <a:latin typeface="Century" panose="02040604050505020304" pitchFamily="18" charset="0"/>
              <a:ea typeface="ＭＳ 明朝" panose="02020609040205080304" pitchFamily="17" charset="-128"/>
              <a:cs typeface="Century" panose="02040604050505020304" pitchFamily="18" charset="0"/>
            </a:endParaRPr>
          </a:p>
        </p:txBody>
      </p:sp>
    </p:spTree>
    <p:extLst>
      <p:ext uri="{BB962C8B-B14F-4D97-AF65-F5344CB8AC3E}">
        <p14:creationId xmlns:p14="http://schemas.microsoft.com/office/powerpoint/2010/main" val="14612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17</a:t>
            </a:fld>
            <a:endParaRPr kumimoji="1" lang="ja-JP" altLang="en-US"/>
          </a:p>
        </p:txBody>
      </p:sp>
      <p:sp>
        <p:nvSpPr>
          <p:cNvPr id="9" name="正方形/長方形 8"/>
          <p:cNvSpPr/>
          <p:nvPr/>
        </p:nvSpPr>
        <p:spPr>
          <a:xfrm>
            <a:off x="1272751" y="4889485"/>
            <a:ext cx="10255624" cy="1631216"/>
          </a:xfrm>
          <a:prstGeom prst="rect">
            <a:avLst/>
          </a:prstGeom>
          <a:solidFill>
            <a:schemeClr val="bg2">
              <a:lumMod val="75000"/>
            </a:schemeClr>
          </a:solidFill>
        </p:spPr>
        <p:txBody>
          <a:bodyPr wrap="square">
            <a:spAutoFit/>
          </a:bodyPr>
          <a:lstStyle/>
          <a:p>
            <a:r>
              <a:rPr lang="ja-JP" altLang="en-US" sz="2000" dirty="0"/>
              <a:t>　　　　　　　　　　　</a:t>
            </a:r>
            <a:endParaRPr lang="en-US" altLang="ja-JP" sz="2000" dirty="0"/>
          </a:p>
          <a:p>
            <a:r>
              <a:rPr lang="ja-JP" altLang="en-US" sz="2000" dirty="0"/>
              <a:t>　ロータリーは慈善団体でも、厳格な職業倫理の順守が社会的に要求される専門資格者たちの職能団体でもなく、多種多様な職業人の集合体。</a:t>
            </a:r>
          </a:p>
          <a:p>
            <a:r>
              <a:rPr lang="ja-JP" altLang="en-US" sz="2000" dirty="0"/>
              <a:t>　それにもかかわらず、このような「倫理」を掲げているというのは、他には見られない特長。</a:t>
            </a:r>
          </a:p>
        </p:txBody>
      </p:sp>
      <p:sp>
        <p:nvSpPr>
          <p:cNvPr id="10" name="下矢印 9"/>
          <p:cNvSpPr/>
          <p:nvPr/>
        </p:nvSpPr>
        <p:spPr>
          <a:xfrm>
            <a:off x="5574720" y="2878573"/>
            <a:ext cx="986118" cy="55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コネクタ 5">
            <a:extLst>
              <a:ext uri="{FF2B5EF4-FFF2-40B4-BE49-F238E27FC236}">
                <a16:creationId xmlns:a16="http://schemas.microsoft.com/office/drawing/2014/main" id="{67EC9D6A-B9B5-40DA-95E9-1C9072878171}"/>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741A04BA-723A-412F-A50B-7C15E1ABF75A}"/>
              </a:ext>
            </a:extLst>
          </p:cNvPr>
          <p:cNvSpPr txBox="1"/>
          <p:nvPr/>
        </p:nvSpPr>
        <p:spPr>
          <a:xfrm>
            <a:off x="2168682" y="638778"/>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800" b="1" dirty="0"/>
              <a:t>　倫理を考える</a:t>
            </a:r>
          </a:p>
        </p:txBody>
      </p:sp>
      <p:grpSp>
        <p:nvGrpSpPr>
          <p:cNvPr id="12" name="グループ化 11">
            <a:extLst>
              <a:ext uri="{FF2B5EF4-FFF2-40B4-BE49-F238E27FC236}">
                <a16:creationId xmlns:a16="http://schemas.microsoft.com/office/drawing/2014/main" id="{B1655F85-E5DA-43CE-87E3-EB66AACEC7F3}"/>
              </a:ext>
            </a:extLst>
          </p:cNvPr>
          <p:cNvGrpSpPr/>
          <p:nvPr/>
        </p:nvGrpSpPr>
        <p:grpSpPr>
          <a:xfrm>
            <a:off x="1625600" y="1266599"/>
            <a:ext cx="9592990" cy="1548695"/>
            <a:chOff x="0" y="24157"/>
            <a:chExt cx="9169834" cy="848250"/>
          </a:xfrm>
        </p:grpSpPr>
        <p:sp>
          <p:nvSpPr>
            <p:cNvPr id="13" name="四角形: 角を丸くする 12">
              <a:extLst>
                <a:ext uri="{FF2B5EF4-FFF2-40B4-BE49-F238E27FC236}">
                  <a16:creationId xmlns:a16="http://schemas.microsoft.com/office/drawing/2014/main" id="{9706DB2B-CBD2-42CB-BA59-2C145A3EE919}"/>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4" name="四角形: 角を丸くする 4">
              <a:extLst>
                <a:ext uri="{FF2B5EF4-FFF2-40B4-BE49-F238E27FC236}">
                  <a16:creationId xmlns:a16="http://schemas.microsoft.com/office/drawing/2014/main" id="{0CD4A1F1-1B41-45DB-A1A6-CB48EF7F5A73}"/>
                </a:ext>
              </a:extLst>
            </p:cNvPr>
            <p:cNvSpPr txBox="1"/>
            <p:nvPr/>
          </p:nvSpPr>
          <p:spPr>
            <a:xfrm>
              <a:off x="265246" y="138741"/>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職業奉仕はロータリアンの行動原理（倫理）</a:t>
              </a:r>
            </a:p>
            <a:p>
              <a:pPr>
                <a:lnSpc>
                  <a:spcPct val="150000"/>
                </a:lnSpc>
              </a:pPr>
              <a:r>
                <a:rPr lang="ja-JP" altLang="en-US" sz="2400" b="1" dirty="0">
                  <a:solidFill>
                    <a:srgbClr val="92D050"/>
                  </a:solidFill>
                </a:rPr>
                <a:t>　　目的、行動規範、四つのテスト、職業スキルの提供</a:t>
              </a:r>
            </a:p>
          </p:txBody>
        </p:sp>
      </p:grpSp>
      <p:sp>
        <p:nvSpPr>
          <p:cNvPr id="18" name="テキスト ボックス 17">
            <a:extLst>
              <a:ext uri="{FF2B5EF4-FFF2-40B4-BE49-F238E27FC236}">
                <a16:creationId xmlns:a16="http://schemas.microsoft.com/office/drawing/2014/main" id="{8B8A0BA2-8BDF-40D3-93E1-C78B7136C94B}"/>
              </a:ext>
            </a:extLst>
          </p:cNvPr>
          <p:cNvSpPr txBox="1"/>
          <p:nvPr/>
        </p:nvSpPr>
        <p:spPr>
          <a:xfrm>
            <a:off x="2820320" y="3534875"/>
            <a:ext cx="7149946" cy="101566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r>
              <a:rPr lang="ja-JP" altLang="en-US" sz="2000" dirty="0">
                <a:latin typeface="HGS創英角ｺﾞｼｯｸUB" panose="020B0900000000000000" pitchFamily="50" charset="-128"/>
                <a:ea typeface="HGS創英角ｺﾞｼｯｸUB" panose="020B0900000000000000" pitchFamily="50" charset="-128"/>
              </a:rPr>
              <a:t>善き職業人（社会人）、役に立つ職業人（社会人）になる。</a:t>
            </a:r>
            <a:endParaRPr lang="en-US" altLang="ja-JP" sz="2000" dirty="0">
              <a:latin typeface="HGS創英角ｺﾞｼｯｸUB" panose="020B0900000000000000" pitchFamily="50" charset="-128"/>
              <a:ea typeface="HGS創英角ｺﾞｼｯｸUB" panose="020B0900000000000000" pitchFamily="50" charset="-128"/>
            </a:endParaRPr>
          </a:p>
          <a:p>
            <a:endParaRPr lang="en-US" altLang="ja-JP" sz="2000" dirty="0">
              <a:latin typeface="HGS創英角ｺﾞｼｯｸUB" panose="020B0900000000000000" pitchFamily="50" charset="-128"/>
              <a:ea typeface="HGS創英角ｺﾞｼｯｸUB" panose="020B0900000000000000" pitchFamily="50" charset="-128"/>
            </a:endParaRPr>
          </a:p>
          <a:p>
            <a:r>
              <a:rPr lang="ja-JP" altLang="en-US" sz="2000" dirty="0">
                <a:latin typeface="HGS創英角ｺﾞｼｯｸUB" panose="020B0900000000000000" pitchFamily="50" charset="-128"/>
                <a:ea typeface="HGS創英角ｺﾞｼｯｸUB" panose="020B0900000000000000" pitchFamily="50" charset="-128"/>
              </a:rPr>
              <a:t>　そして、この世界をより良い世界にする</a:t>
            </a:r>
            <a:endParaRPr lang="en-US" altLang="ja-JP" sz="2000" dirty="0">
              <a:latin typeface="HGS創英角ｺﾞｼｯｸUB" panose="020B0900000000000000" pitchFamily="50" charset="-128"/>
              <a:ea typeface="HGS創英角ｺﾞｼｯｸUB" panose="020B0900000000000000" pitchFamily="50" charset="-128"/>
            </a:endParaRPr>
          </a:p>
        </p:txBody>
      </p:sp>
    </p:spTree>
    <p:extLst>
      <p:ext uri="{BB962C8B-B14F-4D97-AF65-F5344CB8AC3E}">
        <p14:creationId xmlns:p14="http://schemas.microsoft.com/office/powerpoint/2010/main" val="1698428100"/>
      </p:ext>
    </p:extLst>
  </p:cSld>
  <p:clrMapOvr>
    <a:masterClrMapping/>
  </p:clrMapOvr>
  <mc:AlternateContent xmlns:mc="http://schemas.openxmlformats.org/markup-compatibility/2006" xmlns:p14="http://schemas.microsoft.com/office/powerpoint/2010/main">
    <mc:Choice Requires="p14">
      <p:transition spd="slow" p14:dur="2000">
        <p:sndAc>
          <p:stSnd>
            <p:snd r:embed="rId3" name="coin.wav"/>
          </p:stSnd>
        </p:sndAc>
      </p:transition>
    </mc:Choice>
    <mc:Fallback xmlns="">
      <p:transition spd="slow">
        <p:sndAc>
          <p:stSnd>
            <p:snd r:embed="rId4" name="coin.wav"/>
          </p:stSnd>
        </p:sndAc>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18</a:t>
            </a:fld>
            <a:endParaRPr kumimoji="1" lang="ja-JP" altLang="en-US"/>
          </a:p>
        </p:txBody>
      </p:sp>
      <p:sp>
        <p:nvSpPr>
          <p:cNvPr id="3" name="正方形/長方形 2"/>
          <p:cNvSpPr/>
          <p:nvPr/>
        </p:nvSpPr>
        <p:spPr>
          <a:xfrm>
            <a:off x="2161014" y="2802212"/>
            <a:ext cx="8941087" cy="1077218"/>
          </a:xfrm>
          <a:prstGeom prst="rect">
            <a:avLst/>
          </a:prstGeom>
          <a:solidFill>
            <a:schemeClr val="accent5">
              <a:lumMod val="40000"/>
              <a:lumOff val="60000"/>
            </a:schemeClr>
          </a:solidFill>
        </p:spPr>
        <p:txBody>
          <a:bodyPr wrap="square">
            <a:spAutoFit/>
          </a:bodyPr>
          <a:lstStyle/>
          <a:p>
            <a:pPr lvl="0"/>
            <a:r>
              <a:rPr lang="ja-JP" altLang="en-US" sz="2800" dirty="0">
                <a:solidFill>
                  <a:prstClr val="black"/>
                </a:solidFill>
              </a:rPr>
              <a:t>　　</a:t>
            </a:r>
            <a:r>
              <a:rPr lang="en-US" altLang="ja-JP" dirty="0">
                <a:latin typeface="+mj-ea"/>
                <a:ea typeface="+mj-ea"/>
              </a:rPr>
              <a:t>2020</a:t>
            </a:r>
            <a:r>
              <a:rPr lang="ja-JP" altLang="ja-JP" dirty="0">
                <a:latin typeface="+mj-ea"/>
                <a:ea typeface="+mj-ea"/>
              </a:rPr>
              <a:t>ダボス会議（世界経済フォーラム）</a:t>
            </a:r>
          </a:p>
          <a:p>
            <a:r>
              <a:rPr lang="ja-JP" altLang="en-US" dirty="0">
                <a:latin typeface="+mj-ea"/>
                <a:ea typeface="+mj-ea"/>
              </a:rPr>
              <a:t>　～</a:t>
            </a:r>
            <a:r>
              <a:rPr lang="ja-JP" altLang="ja-JP" dirty="0">
                <a:latin typeface="+mj-ea"/>
                <a:ea typeface="+mj-ea"/>
              </a:rPr>
              <a:t>株主だけでなく、顧客、従業員、地域社会、環境など、企業をめぐ</a:t>
            </a:r>
            <a:r>
              <a:rPr lang="ja-JP" altLang="en-US" dirty="0">
                <a:latin typeface="+mj-ea"/>
                <a:ea typeface="+mj-ea"/>
              </a:rPr>
              <a:t>　</a:t>
            </a:r>
            <a:endParaRPr lang="en-US" altLang="ja-JP" dirty="0">
              <a:latin typeface="+mj-ea"/>
              <a:ea typeface="+mj-ea"/>
            </a:endParaRPr>
          </a:p>
          <a:p>
            <a:r>
              <a:rPr lang="ja-JP" altLang="en-US" dirty="0">
                <a:latin typeface="+mj-ea"/>
                <a:ea typeface="+mj-ea"/>
              </a:rPr>
              <a:t>　　</a:t>
            </a:r>
            <a:r>
              <a:rPr lang="ja-JP" altLang="ja-JP" dirty="0">
                <a:latin typeface="+mj-ea"/>
                <a:ea typeface="+mj-ea"/>
              </a:rPr>
              <a:t>る利害関係者（ｽﾃｰｸﾎﾙﾀﾞｰ）全てに貢献できるような企業経営を目指す。</a:t>
            </a:r>
            <a:endParaRPr lang="en-US" altLang="ja-JP" dirty="0">
              <a:latin typeface="+mj-ea"/>
              <a:ea typeface="+mj-ea"/>
            </a:endParaRPr>
          </a:p>
        </p:txBody>
      </p:sp>
      <p:cxnSp>
        <p:nvCxnSpPr>
          <p:cNvPr id="4" name="直線コネクタ 3">
            <a:extLst>
              <a:ext uri="{FF2B5EF4-FFF2-40B4-BE49-F238E27FC236}">
                <a16:creationId xmlns:a16="http://schemas.microsoft.com/office/drawing/2014/main" id="{1D683467-CAD1-487D-AF85-2A74598B02FC}"/>
              </a:ext>
            </a:extLst>
          </p:cNvPr>
          <p:cNvCxnSpPr/>
          <p:nvPr/>
        </p:nvCxnSpPr>
        <p:spPr>
          <a:xfrm>
            <a:off x="1648633" y="1017089"/>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4CCB8C97-46B7-4F8C-84B6-0111CB459451}"/>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endParaRPr kumimoji="1" lang="ja-JP" altLang="en-US" sz="2800" b="1" dirty="0"/>
          </a:p>
        </p:txBody>
      </p:sp>
      <p:grpSp>
        <p:nvGrpSpPr>
          <p:cNvPr id="6" name="グループ化 5">
            <a:extLst>
              <a:ext uri="{FF2B5EF4-FFF2-40B4-BE49-F238E27FC236}">
                <a16:creationId xmlns:a16="http://schemas.microsoft.com/office/drawing/2014/main" id="{680CDCF1-354B-4789-B197-96211AB27F20}"/>
              </a:ext>
            </a:extLst>
          </p:cNvPr>
          <p:cNvGrpSpPr/>
          <p:nvPr/>
        </p:nvGrpSpPr>
        <p:grpSpPr>
          <a:xfrm>
            <a:off x="1854827" y="1097816"/>
            <a:ext cx="10201320" cy="872553"/>
            <a:chOff x="0" y="24157"/>
            <a:chExt cx="9751330" cy="848250"/>
          </a:xfrm>
        </p:grpSpPr>
        <p:sp>
          <p:nvSpPr>
            <p:cNvPr id="7" name="四角形: 角を丸くする 6">
              <a:extLst>
                <a:ext uri="{FF2B5EF4-FFF2-40B4-BE49-F238E27FC236}">
                  <a16:creationId xmlns:a16="http://schemas.microsoft.com/office/drawing/2014/main" id="{9D033C73-9E27-44AB-82D8-FF217A3782E1}"/>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 name="四角形: 角を丸くする 4">
              <a:extLst>
                <a:ext uri="{FF2B5EF4-FFF2-40B4-BE49-F238E27FC236}">
                  <a16:creationId xmlns:a16="http://schemas.microsoft.com/office/drawing/2014/main" id="{9C302FC1-E463-4BF3-8B18-BDAD292C8F25}"/>
                </a:ext>
              </a:extLst>
            </p:cNvPr>
            <p:cNvSpPr txBox="1"/>
            <p:nvPr/>
          </p:nvSpPr>
          <p:spPr>
            <a:xfrm>
              <a:off x="846742" y="55244"/>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世界経済における近年の潮流</a:t>
              </a:r>
            </a:p>
          </p:txBody>
        </p:sp>
      </p:grpSp>
      <p:grpSp>
        <p:nvGrpSpPr>
          <p:cNvPr id="9" name="グループ化 8">
            <a:extLst>
              <a:ext uri="{FF2B5EF4-FFF2-40B4-BE49-F238E27FC236}">
                <a16:creationId xmlns:a16="http://schemas.microsoft.com/office/drawing/2014/main" id="{91BC9560-A7A0-489D-8AD7-5F408D473881}"/>
              </a:ext>
            </a:extLst>
          </p:cNvPr>
          <p:cNvGrpSpPr/>
          <p:nvPr/>
        </p:nvGrpSpPr>
        <p:grpSpPr>
          <a:xfrm>
            <a:off x="2179745" y="2081138"/>
            <a:ext cx="8941087" cy="822018"/>
            <a:chOff x="0" y="680358"/>
            <a:chExt cx="3964219" cy="1203346"/>
          </a:xfrm>
        </p:grpSpPr>
        <p:sp>
          <p:nvSpPr>
            <p:cNvPr id="10" name="四角形: 角を丸くする 9">
              <a:extLst>
                <a:ext uri="{FF2B5EF4-FFF2-40B4-BE49-F238E27FC236}">
                  <a16:creationId xmlns:a16="http://schemas.microsoft.com/office/drawing/2014/main" id="{D2A11C9B-E711-48D2-86D1-38778E0A188F}"/>
                </a:ext>
              </a:extLst>
            </p:cNvPr>
            <p:cNvSpPr/>
            <p:nvPr/>
          </p:nvSpPr>
          <p:spPr>
            <a:xfrm>
              <a:off x="0" y="680358"/>
              <a:ext cx="3964219" cy="999261"/>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1" name="四角形: 角を丸くする 4">
              <a:extLst>
                <a:ext uri="{FF2B5EF4-FFF2-40B4-BE49-F238E27FC236}">
                  <a16:creationId xmlns:a16="http://schemas.microsoft.com/office/drawing/2014/main" id="{352D3DF4-95DB-4989-9119-E3BEE384FC23}"/>
                </a:ext>
              </a:extLst>
            </p:cNvPr>
            <p:cNvSpPr txBox="1"/>
            <p:nvPr/>
          </p:nvSpPr>
          <p:spPr>
            <a:xfrm>
              <a:off x="148451" y="1126933"/>
              <a:ext cx="3623369" cy="7567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ja-JP" altLang="en-US" sz="2000" b="1" dirty="0"/>
                <a:t>「株主資本主義」から「 ステークホルダー資本主義」へ</a:t>
              </a:r>
            </a:p>
            <a:p>
              <a:pPr>
                <a:lnSpc>
                  <a:spcPct val="170000"/>
                </a:lnSpc>
              </a:pPr>
              <a:endParaRPr lang="en-US" altLang="ja-JP" sz="2600" b="1" dirty="0"/>
            </a:p>
          </p:txBody>
        </p:sp>
      </p:grpSp>
      <p:grpSp>
        <p:nvGrpSpPr>
          <p:cNvPr id="12" name="グループ化 11">
            <a:extLst>
              <a:ext uri="{FF2B5EF4-FFF2-40B4-BE49-F238E27FC236}">
                <a16:creationId xmlns:a16="http://schemas.microsoft.com/office/drawing/2014/main" id="{FA3D997F-8284-4F5C-BCDA-0D916AE8ECDE}"/>
              </a:ext>
            </a:extLst>
          </p:cNvPr>
          <p:cNvGrpSpPr/>
          <p:nvPr/>
        </p:nvGrpSpPr>
        <p:grpSpPr>
          <a:xfrm>
            <a:off x="2179745" y="5028816"/>
            <a:ext cx="8979141" cy="853738"/>
            <a:chOff x="65371" y="485637"/>
            <a:chExt cx="3904569" cy="1342133"/>
          </a:xfrm>
        </p:grpSpPr>
        <p:sp>
          <p:nvSpPr>
            <p:cNvPr id="13" name="四角形: 角を丸くする 12">
              <a:extLst>
                <a:ext uri="{FF2B5EF4-FFF2-40B4-BE49-F238E27FC236}">
                  <a16:creationId xmlns:a16="http://schemas.microsoft.com/office/drawing/2014/main" id="{7C2C1171-760D-44B8-B2C8-B5B8FC40DB56}"/>
                </a:ext>
              </a:extLst>
            </p:cNvPr>
            <p:cNvSpPr/>
            <p:nvPr/>
          </p:nvSpPr>
          <p:spPr>
            <a:xfrm>
              <a:off x="65371" y="485637"/>
              <a:ext cx="3904569" cy="999262"/>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4" name="四角形: 角を丸くする 4">
              <a:extLst>
                <a:ext uri="{FF2B5EF4-FFF2-40B4-BE49-F238E27FC236}">
                  <a16:creationId xmlns:a16="http://schemas.microsoft.com/office/drawing/2014/main" id="{645624E5-79E8-494E-9677-F92200924E1E}"/>
                </a:ext>
              </a:extLst>
            </p:cNvPr>
            <p:cNvSpPr txBox="1"/>
            <p:nvPr/>
          </p:nvSpPr>
          <p:spPr>
            <a:xfrm>
              <a:off x="146809" y="836258"/>
              <a:ext cx="3623369" cy="9915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ja-JP" altLang="en-US" sz="2000" b="1" dirty="0"/>
                <a:t>　</a:t>
              </a:r>
              <a:r>
                <a:rPr lang="en-US" altLang="ja-JP" sz="2000" b="1" dirty="0"/>
                <a:t>SDG</a:t>
              </a:r>
              <a:r>
                <a:rPr lang="ja-JP" altLang="en-US" sz="2000" b="1" dirty="0"/>
                <a:t>ｓ～社会の「課題」を把握して、これにみんなで取り組もう！</a:t>
              </a:r>
            </a:p>
            <a:p>
              <a:pPr>
                <a:lnSpc>
                  <a:spcPct val="170000"/>
                </a:lnSpc>
              </a:pPr>
              <a:endParaRPr lang="en-US" altLang="ja-JP" sz="2600" b="1" dirty="0"/>
            </a:p>
          </p:txBody>
        </p:sp>
      </p:grpSp>
      <p:grpSp>
        <p:nvGrpSpPr>
          <p:cNvPr id="15" name="グループ化 14">
            <a:extLst>
              <a:ext uri="{FF2B5EF4-FFF2-40B4-BE49-F238E27FC236}">
                <a16:creationId xmlns:a16="http://schemas.microsoft.com/office/drawing/2014/main" id="{0C45EFF5-AFDB-4866-9516-BAC4B6E833C4}"/>
              </a:ext>
            </a:extLst>
          </p:cNvPr>
          <p:cNvGrpSpPr/>
          <p:nvPr/>
        </p:nvGrpSpPr>
        <p:grpSpPr>
          <a:xfrm>
            <a:off x="2141692" y="3891489"/>
            <a:ext cx="8979140" cy="996143"/>
            <a:chOff x="-39831" y="492354"/>
            <a:chExt cx="3964219" cy="1192432"/>
          </a:xfrm>
        </p:grpSpPr>
        <p:sp>
          <p:nvSpPr>
            <p:cNvPr id="16" name="四角形: 角を丸くする 15">
              <a:extLst>
                <a:ext uri="{FF2B5EF4-FFF2-40B4-BE49-F238E27FC236}">
                  <a16:creationId xmlns:a16="http://schemas.microsoft.com/office/drawing/2014/main" id="{E22CD57A-88D3-4698-8A49-7FEC5EA9CA3C}"/>
                </a:ext>
              </a:extLst>
            </p:cNvPr>
            <p:cNvSpPr/>
            <p:nvPr/>
          </p:nvSpPr>
          <p:spPr>
            <a:xfrm>
              <a:off x="-39831" y="685525"/>
              <a:ext cx="3964219" cy="999261"/>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7" name="四角形: 角を丸くする 4">
              <a:extLst>
                <a:ext uri="{FF2B5EF4-FFF2-40B4-BE49-F238E27FC236}">
                  <a16:creationId xmlns:a16="http://schemas.microsoft.com/office/drawing/2014/main" id="{C7738A76-6B19-4D0B-9744-DA708A85DA80}"/>
                </a:ext>
              </a:extLst>
            </p:cNvPr>
            <p:cNvSpPr txBox="1"/>
            <p:nvPr/>
          </p:nvSpPr>
          <p:spPr>
            <a:xfrm>
              <a:off x="130594" y="492354"/>
              <a:ext cx="3623369" cy="11150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en-US" altLang="ja-JP" sz="2000" b="1" dirty="0"/>
                <a:t>ESG</a:t>
              </a:r>
              <a:r>
                <a:rPr lang="ja-JP" altLang="en-US" sz="2000" b="1" dirty="0"/>
                <a:t>投資～環境（</a:t>
              </a:r>
              <a:r>
                <a:rPr lang="en-US" altLang="ja-JP" sz="2000" b="1" dirty="0"/>
                <a:t>E</a:t>
              </a:r>
              <a:r>
                <a:rPr lang="ja-JP" altLang="en-US" sz="2000" b="1" dirty="0"/>
                <a:t>）、社会（</a:t>
              </a:r>
              <a:r>
                <a:rPr lang="en-US" altLang="ja-JP" sz="2000" b="1" dirty="0"/>
                <a:t>S</a:t>
              </a:r>
              <a:r>
                <a:rPr lang="ja-JP" altLang="en-US" sz="2000" b="1" dirty="0"/>
                <a:t>）、ガバナンス（</a:t>
              </a:r>
              <a:r>
                <a:rPr lang="en-US" altLang="ja-JP" sz="2000" b="1" dirty="0"/>
                <a:t>G</a:t>
              </a:r>
              <a:r>
                <a:rPr lang="ja-JP" altLang="en-US" sz="2000" b="1" dirty="0"/>
                <a:t>）を重視した投資</a:t>
              </a:r>
              <a:endParaRPr lang="en-US" altLang="ja-JP" sz="2000" b="1" dirty="0"/>
            </a:p>
          </p:txBody>
        </p:sp>
      </p:grpSp>
      <p:sp>
        <p:nvSpPr>
          <p:cNvPr id="19" name="テキスト ボックス 18">
            <a:extLst>
              <a:ext uri="{FF2B5EF4-FFF2-40B4-BE49-F238E27FC236}">
                <a16:creationId xmlns:a16="http://schemas.microsoft.com/office/drawing/2014/main" id="{830672A4-6BBB-452A-8945-3F7C7C04BDC1}"/>
              </a:ext>
            </a:extLst>
          </p:cNvPr>
          <p:cNvSpPr txBox="1"/>
          <p:nvPr/>
        </p:nvSpPr>
        <p:spPr>
          <a:xfrm>
            <a:off x="2984593" y="5882554"/>
            <a:ext cx="7369444" cy="830997"/>
          </a:xfrm>
          <a:prstGeom prst="rect">
            <a:avLst/>
          </a:prstGeom>
          <a:noFill/>
        </p:spPr>
        <p:txBody>
          <a:bodyPr wrap="square">
            <a:spAutoFit/>
          </a:bodyPr>
          <a:lstStyle/>
          <a:p>
            <a:r>
              <a:rPr lang="ja-JP" altLang="en-US" sz="1800" dirty="0">
                <a:solidFill>
                  <a:srgbClr val="0070C0"/>
                </a:solidFill>
              </a:rPr>
              <a:t>　</a:t>
            </a:r>
            <a:r>
              <a:rPr lang="ja-JP" altLang="en-US" sz="2400" b="1" dirty="0"/>
              <a:t>背景　：　格差の拡大、環境破壊　</a:t>
            </a:r>
            <a:r>
              <a:rPr lang="en-US" altLang="ja-JP" sz="2400" b="1" dirty="0" err="1"/>
              <a:t>etc</a:t>
            </a:r>
            <a:endParaRPr lang="en-US" altLang="ja-JP" sz="2400" b="1" dirty="0"/>
          </a:p>
          <a:p>
            <a:r>
              <a:rPr lang="ja-JP" altLang="en-US" sz="2400" b="1" dirty="0"/>
              <a:t>　　　　このままでは世界が持続しない</a:t>
            </a:r>
          </a:p>
        </p:txBody>
      </p:sp>
    </p:spTree>
    <p:extLst>
      <p:ext uri="{BB962C8B-B14F-4D97-AF65-F5344CB8AC3E}">
        <p14:creationId xmlns:p14="http://schemas.microsoft.com/office/powerpoint/2010/main" val="3180454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19</a:t>
            </a:fld>
            <a:endParaRPr kumimoji="1" lang="ja-JP" altLang="en-US"/>
          </a:p>
        </p:txBody>
      </p:sp>
      <p:cxnSp>
        <p:nvCxnSpPr>
          <p:cNvPr id="4" name="直線コネクタ 3">
            <a:extLst>
              <a:ext uri="{FF2B5EF4-FFF2-40B4-BE49-F238E27FC236}">
                <a16:creationId xmlns:a16="http://schemas.microsoft.com/office/drawing/2014/main" id="{8B4F2F89-9468-4015-AB7B-7FB7BC920690}"/>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BFDBFD6D-1918-4C65-B9FC-23716B38A747}"/>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endParaRPr kumimoji="1" lang="ja-JP" altLang="en-US" sz="2800" b="1" dirty="0"/>
          </a:p>
        </p:txBody>
      </p:sp>
      <p:pic>
        <p:nvPicPr>
          <p:cNvPr id="6" name="図 5" descr="抽象, シルエット が含まれている画像&#10;&#10;自動的に生成された説明">
            <a:extLst>
              <a:ext uri="{FF2B5EF4-FFF2-40B4-BE49-F238E27FC236}">
                <a16:creationId xmlns:a16="http://schemas.microsoft.com/office/drawing/2014/main" id="{6C02B7D6-D099-4E84-9271-266C970E9CAF}"/>
              </a:ext>
            </a:extLst>
          </p:cNvPr>
          <p:cNvPicPr>
            <a:picLocks noChangeAspect="1"/>
          </p:cNvPicPr>
          <p:nvPr/>
        </p:nvPicPr>
        <p:blipFill rotWithShape="1">
          <a:blip r:embed="rId3">
            <a:extLst>
              <a:ext uri="{28A0092B-C50C-407E-A947-70E740481C1C}">
                <a14:useLocalDpi xmlns:a14="http://schemas.microsoft.com/office/drawing/2010/main" val="0"/>
              </a:ext>
            </a:extLst>
          </a:blip>
          <a:srcRect l="27942" t="49401" r="57590"/>
          <a:stretch/>
        </p:blipFill>
        <p:spPr>
          <a:xfrm>
            <a:off x="11155680" y="1388933"/>
            <a:ext cx="1036320" cy="2576830"/>
          </a:xfrm>
          <a:prstGeom prst="rect">
            <a:avLst/>
          </a:prstGeom>
        </p:spPr>
      </p:pic>
      <p:pic>
        <p:nvPicPr>
          <p:cNvPr id="7" name="図 6" descr="抽象, シルエット が含まれている画像&#10;&#10;自動的に生成された説明">
            <a:extLst>
              <a:ext uri="{FF2B5EF4-FFF2-40B4-BE49-F238E27FC236}">
                <a16:creationId xmlns:a16="http://schemas.microsoft.com/office/drawing/2014/main" id="{DA7F67AC-CD5E-4698-A655-558D5E87A8D1}"/>
              </a:ext>
            </a:extLst>
          </p:cNvPr>
          <p:cNvPicPr>
            <a:picLocks noChangeAspect="1"/>
          </p:cNvPicPr>
          <p:nvPr/>
        </p:nvPicPr>
        <p:blipFill rotWithShape="1">
          <a:blip r:embed="rId3">
            <a:extLst>
              <a:ext uri="{28A0092B-C50C-407E-A947-70E740481C1C}">
                <a14:useLocalDpi xmlns:a14="http://schemas.microsoft.com/office/drawing/2010/main" val="0"/>
              </a:ext>
            </a:extLst>
          </a:blip>
          <a:srcRect l="42146" t="50809" r="45249"/>
          <a:stretch/>
        </p:blipFill>
        <p:spPr>
          <a:xfrm>
            <a:off x="837545" y="4154070"/>
            <a:ext cx="902884" cy="2505163"/>
          </a:xfrm>
          <a:prstGeom prst="rect">
            <a:avLst/>
          </a:prstGeom>
        </p:spPr>
      </p:pic>
      <p:sp>
        <p:nvSpPr>
          <p:cNvPr id="8" name="四角形: 角を丸くする 7">
            <a:extLst>
              <a:ext uri="{FF2B5EF4-FFF2-40B4-BE49-F238E27FC236}">
                <a16:creationId xmlns:a16="http://schemas.microsoft.com/office/drawing/2014/main" id="{254BD343-8776-4136-9C68-1CC2169B3710}"/>
              </a:ext>
            </a:extLst>
          </p:cNvPr>
          <p:cNvSpPr/>
          <p:nvPr/>
        </p:nvSpPr>
        <p:spPr>
          <a:xfrm>
            <a:off x="1870168" y="1645139"/>
            <a:ext cx="9032845" cy="2987637"/>
          </a:xfrm>
          <a:prstGeom prst="roundRect">
            <a:avLst/>
          </a:prstGeom>
          <a:solidFill>
            <a:schemeClr val="accent6">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altLang="ja-JP" sz="2600" b="1" dirty="0"/>
          </a:p>
          <a:p>
            <a:r>
              <a:rPr lang="en-US" altLang="ja-JP" sz="2600" b="1" dirty="0">
                <a:solidFill>
                  <a:schemeClr val="tx1"/>
                </a:solidFill>
              </a:rPr>
              <a:t>Q</a:t>
            </a:r>
            <a:r>
              <a:rPr lang="ja-JP" altLang="en-US" sz="2600" b="1" dirty="0">
                <a:solidFill>
                  <a:schemeClr val="tx1"/>
                </a:solidFill>
              </a:rPr>
              <a:t>　クラブの会員増強委員になった</a:t>
            </a:r>
            <a:r>
              <a:rPr lang="en-US" altLang="ja-JP" sz="2600" b="1" dirty="0">
                <a:solidFill>
                  <a:schemeClr val="tx1"/>
                </a:solidFill>
              </a:rPr>
              <a:t>A</a:t>
            </a:r>
            <a:r>
              <a:rPr lang="ja-JP" altLang="en-US" sz="2600" b="1" dirty="0">
                <a:solidFill>
                  <a:schemeClr val="tx1"/>
                </a:solidFill>
              </a:rPr>
              <a:t>さん。委員長から、</a:t>
            </a:r>
            <a:endParaRPr lang="en-US" altLang="ja-JP" sz="2600" b="1" dirty="0">
              <a:solidFill>
                <a:schemeClr val="tx1"/>
              </a:solidFill>
            </a:endParaRPr>
          </a:p>
          <a:p>
            <a:r>
              <a:rPr lang="ja-JP" altLang="en-US" sz="2600" b="1" dirty="0">
                <a:solidFill>
                  <a:schemeClr val="tx1"/>
                </a:solidFill>
              </a:rPr>
              <a:t>　誰か勧誘して来いと言われ、高校の後輩で、地元で頑</a:t>
            </a:r>
            <a:endParaRPr lang="en-US" altLang="ja-JP" sz="2600" b="1" dirty="0">
              <a:solidFill>
                <a:schemeClr val="tx1"/>
              </a:solidFill>
            </a:endParaRPr>
          </a:p>
          <a:p>
            <a:r>
              <a:rPr lang="ja-JP" altLang="en-US" sz="2600" b="1" dirty="0">
                <a:solidFill>
                  <a:schemeClr val="tx1"/>
                </a:solidFill>
              </a:rPr>
              <a:t>　張っているＢ君を勧誘したところ、「で、先輩、ロー</a:t>
            </a:r>
            <a:endParaRPr lang="en-US" altLang="ja-JP" sz="2600" b="1" dirty="0">
              <a:solidFill>
                <a:schemeClr val="tx1"/>
              </a:solidFill>
            </a:endParaRPr>
          </a:p>
          <a:p>
            <a:r>
              <a:rPr lang="ja-JP" altLang="en-US" sz="2600" b="1" dirty="0">
                <a:solidFill>
                  <a:schemeClr val="tx1"/>
                </a:solidFill>
              </a:rPr>
              <a:t>　タリーに入るメリットって何ですか？　そんなに高い</a:t>
            </a:r>
            <a:endParaRPr lang="en-US" altLang="ja-JP" sz="2600" b="1" dirty="0">
              <a:solidFill>
                <a:schemeClr val="tx1"/>
              </a:solidFill>
            </a:endParaRPr>
          </a:p>
          <a:p>
            <a:r>
              <a:rPr lang="ja-JP" altLang="en-US" sz="2600" b="1" dirty="0">
                <a:solidFill>
                  <a:schemeClr val="tx1"/>
                </a:solidFill>
              </a:rPr>
              <a:t>　会費を払ってでも、入るメリットがあるんですか？」</a:t>
            </a:r>
          </a:p>
          <a:p>
            <a:endParaRPr lang="ja-JP" altLang="en-US" sz="2600" b="1" dirty="0"/>
          </a:p>
          <a:p>
            <a:endParaRPr lang="en-US" altLang="ja-JP" sz="1800" dirty="0"/>
          </a:p>
        </p:txBody>
      </p:sp>
      <p:sp>
        <p:nvSpPr>
          <p:cNvPr id="9" name="四角形: 角を丸くする 8">
            <a:extLst>
              <a:ext uri="{FF2B5EF4-FFF2-40B4-BE49-F238E27FC236}">
                <a16:creationId xmlns:a16="http://schemas.microsoft.com/office/drawing/2014/main" id="{6E71B4B1-7C5A-40AA-BFDE-DB236ADB23B4}"/>
              </a:ext>
            </a:extLst>
          </p:cNvPr>
          <p:cNvSpPr/>
          <p:nvPr/>
        </p:nvSpPr>
        <p:spPr>
          <a:xfrm>
            <a:off x="3115372" y="4786765"/>
            <a:ext cx="7787641" cy="1836656"/>
          </a:xfrm>
          <a:prstGeom prst="roundRect">
            <a:avLst/>
          </a:prstGeom>
          <a:solidFill>
            <a:schemeClr val="accent1">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ja-JP" altLang="ja-JP" sz="2800" dirty="0"/>
              <a:t>　</a:t>
            </a:r>
            <a:r>
              <a:rPr lang="ja-JP" altLang="ja-JP" sz="3200" b="1" dirty="0"/>
              <a:t>あなたはどう答えますか？</a:t>
            </a:r>
            <a:endParaRPr lang="en-US" altLang="ja-JP" sz="3200" b="1" dirty="0"/>
          </a:p>
        </p:txBody>
      </p:sp>
      <p:sp>
        <p:nvSpPr>
          <p:cNvPr id="10" name="二等辺三角形 9">
            <a:extLst>
              <a:ext uri="{FF2B5EF4-FFF2-40B4-BE49-F238E27FC236}">
                <a16:creationId xmlns:a16="http://schemas.microsoft.com/office/drawing/2014/main" id="{15487035-D79D-4BDB-8695-1D4088B12CE1}"/>
              </a:ext>
            </a:extLst>
          </p:cNvPr>
          <p:cNvSpPr/>
          <p:nvPr/>
        </p:nvSpPr>
        <p:spPr>
          <a:xfrm rot="5400000">
            <a:off x="10865320" y="2707628"/>
            <a:ext cx="461609" cy="401049"/>
          </a:xfrm>
          <a:prstGeom prst="triangl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id="{B4D6404D-9E20-4DE2-8206-95E9109803EC}"/>
              </a:ext>
            </a:extLst>
          </p:cNvPr>
          <p:cNvSpPr/>
          <p:nvPr/>
        </p:nvSpPr>
        <p:spPr>
          <a:xfrm rot="16200000">
            <a:off x="2760980" y="5504568"/>
            <a:ext cx="461609" cy="401049"/>
          </a:xfrm>
          <a:prstGeom prst="triangl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01935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B75F22-5132-4897-A27B-582B33FC379A}"/>
              </a:ext>
            </a:extLst>
          </p:cNvPr>
          <p:cNvSpPr>
            <a:spLocks noGrp="1"/>
          </p:cNvSpPr>
          <p:nvPr>
            <p:ph type="title"/>
          </p:nvPr>
        </p:nvSpPr>
        <p:spPr>
          <a:xfrm>
            <a:off x="2165958" y="185589"/>
            <a:ext cx="9270668" cy="1204385"/>
          </a:xfrm>
        </p:spPr>
        <p:txBody>
          <a:bodyPr>
            <a:normAutofit/>
          </a:bodyPr>
          <a:lstStyle/>
          <a:p>
            <a:br>
              <a:rPr kumimoji="1" lang="en-US" altLang="ja-JP" dirty="0"/>
            </a:br>
            <a:r>
              <a:rPr kumimoji="1" lang="ja-JP" altLang="en-US" dirty="0"/>
              <a:t>　全体構成</a:t>
            </a:r>
          </a:p>
        </p:txBody>
      </p:sp>
      <p:graphicFrame>
        <p:nvGraphicFramePr>
          <p:cNvPr id="5" name="コンテンツ プレースホルダー 4">
            <a:extLst>
              <a:ext uri="{FF2B5EF4-FFF2-40B4-BE49-F238E27FC236}">
                <a16:creationId xmlns:a16="http://schemas.microsoft.com/office/drawing/2014/main" id="{18431C32-2DC6-40C2-8B1C-3C0868202502}"/>
              </a:ext>
            </a:extLst>
          </p:cNvPr>
          <p:cNvGraphicFramePr>
            <a:graphicFrameLocks noGrp="1"/>
          </p:cNvGraphicFramePr>
          <p:nvPr>
            <p:ph idx="1"/>
            <p:extLst>
              <p:ext uri="{D42A27DB-BD31-4B8C-83A1-F6EECF244321}">
                <p14:modId xmlns:p14="http://schemas.microsoft.com/office/powerpoint/2010/main" val="357782653"/>
              </p:ext>
            </p:extLst>
          </p:nvPr>
        </p:nvGraphicFramePr>
        <p:xfrm>
          <a:off x="1794897" y="2037561"/>
          <a:ext cx="8987404" cy="28858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スライド番号プレースホルダー 3">
            <a:extLst>
              <a:ext uri="{FF2B5EF4-FFF2-40B4-BE49-F238E27FC236}">
                <a16:creationId xmlns:a16="http://schemas.microsoft.com/office/drawing/2014/main" id="{852FFE9C-6FBC-4FEB-B975-F9C089B64CBC}"/>
              </a:ext>
            </a:extLst>
          </p:cNvPr>
          <p:cNvSpPr>
            <a:spLocks noGrp="1"/>
          </p:cNvSpPr>
          <p:nvPr>
            <p:ph type="sldNum" sz="quarter" idx="12"/>
          </p:nvPr>
        </p:nvSpPr>
        <p:spPr/>
        <p:txBody>
          <a:bodyPr>
            <a:normAutofit/>
          </a:bodyPr>
          <a:lstStyle/>
          <a:p>
            <a:pPr>
              <a:lnSpc>
                <a:spcPct val="90000"/>
              </a:lnSpc>
              <a:spcAft>
                <a:spcPts val="600"/>
              </a:spcAft>
            </a:pPr>
            <a:fld id="{7C9F429E-84F6-4FC9-9CDE-F92EAF213416}" type="slidenum">
              <a:rPr kumimoji="1" lang="ja-JP" altLang="en-US" sz="1900" smtClean="0"/>
              <a:pPr>
                <a:lnSpc>
                  <a:spcPct val="90000"/>
                </a:lnSpc>
                <a:spcAft>
                  <a:spcPts val="600"/>
                </a:spcAft>
              </a:pPr>
              <a:t>2</a:t>
            </a:fld>
            <a:endParaRPr kumimoji="1" lang="ja-JP" altLang="en-US" sz="1900"/>
          </a:p>
        </p:txBody>
      </p:sp>
      <p:sp>
        <p:nvSpPr>
          <p:cNvPr id="3" name="テキスト ボックス 2">
            <a:extLst>
              <a:ext uri="{FF2B5EF4-FFF2-40B4-BE49-F238E27FC236}">
                <a16:creationId xmlns:a16="http://schemas.microsoft.com/office/drawing/2014/main" id="{0D49AA31-CE44-46AF-B2F5-E16892A3B191}"/>
              </a:ext>
            </a:extLst>
          </p:cNvPr>
          <p:cNvSpPr txBox="1"/>
          <p:nvPr/>
        </p:nvSpPr>
        <p:spPr>
          <a:xfrm flipH="1">
            <a:off x="1529963" y="1524434"/>
            <a:ext cx="8430704" cy="461665"/>
          </a:xfrm>
          <a:prstGeom prst="rect">
            <a:avLst/>
          </a:prstGeom>
          <a:noFill/>
        </p:spPr>
        <p:txBody>
          <a:bodyPr wrap="square" rtlCol="0">
            <a:spAutoFit/>
          </a:bodyPr>
          <a:lstStyle/>
          <a:p>
            <a:r>
              <a:rPr kumimoji="1" lang="ja-JP" altLang="en-US" sz="2400" dirty="0"/>
              <a:t>１　前編（基礎編）</a:t>
            </a:r>
          </a:p>
        </p:txBody>
      </p:sp>
      <p:sp>
        <p:nvSpPr>
          <p:cNvPr id="6" name="テキスト ボックス 5">
            <a:extLst>
              <a:ext uri="{FF2B5EF4-FFF2-40B4-BE49-F238E27FC236}">
                <a16:creationId xmlns:a16="http://schemas.microsoft.com/office/drawing/2014/main" id="{0AC05BD4-2A27-4704-B6B9-B486DC847097}"/>
              </a:ext>
            </a:extLst>
          </p:cNvPr>
          <p:cNvSpPr txBox="1"/>
          <p:nvPr/>
        </p:nvSpPr>
        <p:spPr>
          <a:xfrm flipH="1">
            <a:off x="1622728" y="5243408"/>
            <a:ext cx="8430704" cy="461665"/>
          </a:xfrm>
          <a:prstGeom prst="rect">
            <a:avLst/>
          </a:prstGeom>
          <a:noFill/>
        </p:spPr>
        <p:txBody>
          <a:bodyPr wrap="square" rtlCol="0">
            <a:spAutoFit/>
          </a:bodyPr>
          <a:lstStyle/>
          <a:p>
            <a:r>
              <a:rPr kumimoji="1" lang="ja-JP" altLang="en-US" sz="2400" dirty="0"/>
              <a:t>２　後編（今年度のテーマ）</a:t>
            </a:r>
          </a:p>
        </p:txBody>
      </p:sp>
      <p:grpSp>
        <p:nvGrpSpPr>
          <p:cNvPr id="7" name="グループ化 6">
            <a:extLst>
              <a:ext uri="{FF2B5EF4-FFF2-40B4-BE49-F238E27FC236}">
                <a16:creationId xmlns:a16="http://schemas.microsoft.com/office/drawing/2014/main" id="{1DC88140-CF02-4C1F-A1F7-BC6721A5FA8B}"/>
              </a:ext>
            </a:extLst>
          </p:cNvPr>
          <p:cNvGrpSpPr/>
          <p:nvPr/>
        </p:nvGrpSpPr>
        <p:grpSpPr>
          <a:xfrm>
            <a:off x="1794897" y="5838976"/>
            <a:ext cx="8987404" cy="571252"/>
            <a:chOff x="0" y="79980"/>
            <a:chExt cx="8987404" cy="571252"/>
          </a:xfrm>
        </p:grpSpPr>
        <p:sp>
          <p:nvSpPr>
            <p:cNvPr id="8" name="四角形: 角を丸くする 7">
              <a:extLst>
                <a:ext uri="{FF2B5EF4-FFF2-40B4-BE49-F238E27FC236}">
                  <a16:creationId xmlns:a16="http://schemas.microsoft.com/office/drawing/2014/main" id="{EF879857-2259-42F4-8F19-DFACB0E118EE}"/>
                </a:ext>
              </a:extLst>
            </p:cNvPr>
            <p:cNvSpPr/>
            <p:nvPr/>
          </p:nvSpPr>
          <p:spPr>
            <a:xfrm>
              <a:off x="0" y="79980"/>
              <a:ext cx="8987404" cy="571252"/>
            </a:xfrm>
            <a:prstGeom prst="roundRect">
              <a:avLst/>
            </a:prstGeom>
            <a:ln>
              <a:solidFill>
                <a:srgbClr val="00B0F0"/>
              </a:solidFill>
            </a:ln>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CF7BDA22-CDC6-443D-854F-375FBC3F401F}"/>
                </a:ext>
              </a:extLst>
            </p:cNvPr>
            <p:cNvSpPr txBox="1"/>
            <p:nvPr/>
          </p:nvSpPr>
          <p:spPr>
            <a:xfrm>
              <a:off x="27886" y="107866"/>
              <a:ext cx="8931632" cy="515480"/>
            </a:xfrm>
            <a:prstGeom prst="rect">
              <a:avLst/>
            </a:prstGeom>
            <a:solidFill>
              <a:srgbClr val="0070C0"/>
            </a:solidFill>
            <a:ln>
              <a:solidFill>
                <a:srgbClr val="00B0F0"/>
              </a:solidFill>
            </a:ln>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kern="1200" dirty="0"/>
                <a:t>　ロータリアンの行動原理</a:t>
              </a:r>
            </a:p>
          </p:txBody>
        </p:sp>
      </p:grpSp>
    </p:spTree>
    <p:extLst>
      <p:ext uri="{BB962C8B-B14F-4D97-AF65-F5344CB8AC3E}">
        <p14:creationId xmlns:p14="http://schemas.microsoft.com/office/powerpoint/2010/main" val="833550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882976" y="1997195"/>
            <a:ext cx="9179747" cy="1200329"/>
          </a:xfrm>
          <a:prstGeom prst="rect">
            <a:avLst/>
          </a:prstGeom>
          <a:solidFill>
            <a:schemeClr val="accent1">
              <a:lumMod val="20000"/>
              <a:lumOff val="80000"/>
            </a:schemeClr>
          </a:solidFill>
        </p:spPr>
        <p:txBody>
          <a:bodyPr wrap="square">
            <a:spAutoFit/>
          </a:bodyPr>
          <a:lstStyle/>
          <a:p>
            <a:r>
              <a:rPr lang="ja-JP" altLang="en-US" sz="2000" dirty="0">
                <a:solidFill>
                  <a:srgbClr val="0070C0"/>
                </a:solidFill>
              </a:rPr>
              <a:t>　</a:t>
            </a:r>
            <a:r>
              <a:rPr lang="ja-JP" altLang="en-US" sz="2400" dirty="0">
                <a:latin typeface="HGS創英角ｺﾞｼｯｸUB" panose="020B0900000000000000" pitchFamily="50" charset="-128"/>
                <a:ea typeface="HGS創英角ｺﾞｼｯｸUB" panose="020B0900000000000000" pitchFamily="50" charset="-128"/>
              </a:rPr>
              <a:t>私たちは、世界で、地域社会で、そして自分自身の中で、持続可能な良い変化を生むために、人びとが手を取り合って行動する世界を目指しています。</a:t>
            </a:r>
            <a:endParaRPr lang="en-US" altLang="ja-JP" sz="2400" dirty="0">
              <a:latin typeface="HGS創英角ｺﾞｼｯｸUB" panose="020B0900000000000000" pitchFamily="50" charset="-128"/>
              <a:ea typeface="HGS創英角ｺﾞｼｯｸUB" panose="020B0900000000000000" pitchFamily="50" charset="-128"/>
            </a:endParaRPr>
          </a:p>
        </p:txBody>
      </p:sp>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20</a:t>
            </a:fld>
            <a:endParaRPr kumimoji="1" lang="ja-JP" altLang="en-US"/>
          </a:p>
        </p:txBody>
      </p:sp>
      <p:cxnSp>
        <p:nvCxnSpPr>
          <p:cNvPr id="5" name="直線コネクタ 4">
            <a:extLst>
              <a:ext uri="{FF2B5EF4-FFF2-40B4-BE49-F238E27FC236}">
                <a16:creationId xmlns:a16="http://schemas.microsoft.com/office/drawing/2014/main" id="{882348F7-D2F7-4D21-BEA2-587B6CBAB9BB}"/>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DA7437F1-3ADE-4F10-8C06-9B5E00B81B3D}"/>
              </a:ext>
            </a:extLst>
          </p:cNvPr>
          <p:cNvSpPr txBox="1"/>
          <p:nvPr/>
        </p:nvSpPr>
        <p:spPr>
          <a:xfrm>
            <a:off x="2054377" y="475699"/>
            <a:ext cx="9594164" cy="954107"/>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400" b="1" dirty="0"/>
              <a:t>　ロータリーが目指す世界</a:t>
            </a:r>
          </a:p>
          <a:p>
            <a:pPr lvl="0"/>
            <a:endParaRPr kumimoji="1" lang="ja-JP" altLang="en-US" sz="2800" b="1" dirty="0"/>
          </a:p>
        </p:txBody>
      </p:sp>
      <p:grpSp>
        <p:nvGrpSpPr>
          <p:cNvPr id="7" name="グループ化 6">
            <a:extLst>
              <a:ext uri="{FF2B5EF4-FFF2-40B4-BE49-F238E27FC236}">
                <a16:creationId xmlns:a16="http://schemas.microsoft.com/office/drawing/2014/main" id="{56556B12-A253-4312-A6DC-098B86875335}"/>
              </a:ext>
            </a:extLst>
          </p:cNvPr>
          <p:cNvGrpSpPr/>
          <p:nvPr/>
        </p:nvGrpSpPr>
        <p:grpSpPr>
          <a:xfrm>
            <a:off x="1660582" y="1262113"/>
            <a:ext cx="10408287" cy="722823"/>
            <a:chOff x="0" y="24157"/>
            <a:chExt cx="9949168" cy="848250"/>
          </a:xfrm>
        </p:grpSpPr>
        <p:sp>
          <p:nvSpPr>
            <p:cNvPr id="8" name="四角形: 角を丸くする 7">
              <a:extLst>
                <a:ext uri="{FF2B5EF4-FFF2-40B4-BE49-F238E27FC236}">
                  <a16:creationId xmlns:a16="http://schemas.microsoft.com/office/drawing/2014/main" id="{4B2BE614-CEC7-4360-896B-0E1DFCDF4EE7}"/>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1BF59A0C-CF37-4A95-BF17-55DDDAFEE566}"/>
                </a:ext>
              </a:extLst>
            </p:cNvPr>
            <p:cNvSpPr txBox="1"/>
            <p:nvPr/>
          </p:nvSpPr>
          <p:spPr>
            <a:xfrm>
              <a:off x="1044580" y="632812"/>
              <a:ext cx="8904588" cy="2112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ビジョン声明</a:t>
              </a:r>
              <a:r>
                <a:rPr lang="ja-JP" altLang="en-US" sz="2000" b="1" dirty="0">
                  <a:solidFill>
                    <a:srgbClr val="92D050"/>
                  </a:solidFill>
                </a:rPr>
                <a:t>（ </a:t>
              </a:r>
              <a:r>
                <a:rPr lang="en-US" altLang="ja-JP" sz="2000" b="1" dirty="0">
                  <a:solidFill>
                    <a:srgbClr val="92D050"/>
                  </a:solidFill>
                </a:rPr>
                <a:t>2017</a:t>
              </a:r>
              <a:r>
                <a:rPr lang="ja-JP" altLang="en-US" sz="2000" b="1" dirty="0">
                  <a:solidFill>
                    <a:srgbClr val="92D050"/>
                  </a:solidFill>
                </a:rPr>
                <a:t>年</a:t>
              </a:r>
              <a:r>
                <a:rPr lang="en-US" altLang="ja-JP" sz="2000" b="1" dirty="0">
                  <a:solidFill>
                    <a:srgbClr val="92D050"/>
                  </a:solidFill>
                </a:rPr>
                <a:t>6</a:t>
              </a:r>
              <a:r>
                <a:rPr lang="ja-JP" altLang="en-US" sz="2000" b="1" dirty="0">
                  <a:solidFill>
                    <a:srgbClr val="92D050"/>
                  </a:solidFill>
                </a:rPr>
                <a:t>月　ＲＩ理事会採択）</a:t>
              </a:r>
            </a:p>
            <a:p>
              <a:pPr>
                <a:lnSpc>
                  <a:spcPct val="150000"/>
                </a:lnSpc>
              </a:pPr>
              <a:endParaRPr lang="ja-JP" altLang="en-US" sz="3200" b="1" dirty="0"/>
            </a:p>
          </p:txBody>
        </p:sp>
      </p:grpSp>
      <p:grpSp>
        <p:nvGrpSpPr>
          <p:cNvPr id="11" name="グループ化 10">
            <a:extLst>
              <a:ext uri="{FF2B5EF4-FFF2-40B4-BE49-F238E27FC236}">
                <a16:creationId xmlns:a16="http://schemas.microsoft.com/office/drawing/2014/main" id="{FFF03B59-B6D4-4379-BDAE-943A9D039863}"/>
              </a:ext>
            </a:extLst>
          </p:cNvPr>
          <p:cNvGrpSpPr/>
          <p:nvPr/>
        </p:nvGrpSpPr>
        <p:grpSpPr>
          <a:xfrm>
            <a:off x="1660582" y="3305769"/>
            <a:ext cx="10064159" cy="784338"/>
            <a:chOff x="-72839" y="11051"/>
            <a:chExt cx="9620220" cy="1028664"/>
          </a:xfrm>
        </p:grpSpPr>
        <p:sp>
          <p:nvSpPr>
            <p:cNvPr id="12" name="四角形: 角を丸くする 11">
              <a:extLst>
                <a:ext uri="{FF2B5EF4-FFF2-40B4-BE49-F238E27FC236}">
                  <a16:creationId xmlns:a16="http://schemas.microsoft.com/office/drawing/2014/main" id="{D9FC53F9-E74F-4100-A8CB-FE8D5D36BA26}"/>
                </a:ext>
              </a:extLst>
            </p:cNvPr>
            <p:cNvSpPr/>
            <p:nvPr/>
          </p:nvSpPr>
          <p:spPr>
            <a:xfrm>
              <a:off x="-72839" y="11051"/>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3" name="四角形: 角を丸くする 4">
              <a:extLst>
                <a:ext uri="{FF2B5EF4-FFF2-40B4-BE49-F238E27FC236}">
                  <a16:creationId xmlns:a16="http://schemas.microsoft.com/office/drawing/2014/main" id="{98B38922-2605-4AE7-AB60-C3AA3C9D2FAC}"/>
                </a:ext>
              </a:extLst>
            </p:cNvPr>
            <p:cNvSpPr txBox="1"/>
            <p:nvPr/>
          </p:nvSpPr>
          <p:spPr>
            <a:xfrm>
              <a:off x="642793" y="448282"/>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７つの重点分野</a:t>
              </a:r>
            </a:p>
            <a:p>
              <a:pPr>
                <a:lnSpc>
                  <a:spcPct val="150000"/>
                </a:lnSpc>
              </a:pPr>
              <a:endParaRPr lang="ja-JP" altLang="en-US" sz="3200" b="1" dirty="0"/>
            </a:p>
          </p:txBody>
        </p:sp>
      </p:grpSp>
      <p:grpSp>
        <p:nvGrpSpPr>
          <p:cNvPr id="14" name="グループ化 13">
            <a:extLst>
              <a:ext uri="{FF2B5EF4-FFF2-40B4-BE49-F238E27FC236}">
                <a16:creationId xmlns:a16="http://schemas.microsoft.com/office/drawing/2014/main" id="{C9DFCFE5-4447-41CF-9AC9-D65F1B9ECE26}"/>
              </a:ext>
            </a:extLst>
          </p:cNvPr>
          <p:cNvGrpSpPr/>
          <p:nvPr/>
        </p:nvGrpSpPr>
        <p:grpSpPr>
          <a:xfrm>
            <a:off x="7644282" y="5079987"/>
            <a:ext cx="2112079" cy="758964"/>
            <a:chOff x="0" y="445822"/>
            <a:chExt cx="9382136" cy="758964"/>
          </a:xfrm>
        </p:grpSpPr>
        <p:sp>
          <p:nvSpPr>
            <p:cNvPr id="15" name="四角形: 角を丸くする 14">
              <a:extLst>
                <a:ext uri="{FF2B5EF4-FFF2-40B4-BE49-F238E27FC236}">
                  <a16:creationId xmlns:a16="http://schemas.microsoft.com/office/drawing/2014/main" id="{4AC55977-CF1D-4BAB-93BF-C42A25F605EA}"/>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6" name="四角形: 角を丸くする 4">
              <a:extLst>
                <a:ext uri="{FF2B5EF4-FFF2-40B4-BE49-F238E27FC236}">
                  <a16:creationId xmlns:a16="http://schemas.microsoft.com/office/drawing/2014/main" id="{FE134849-424F-437F-8342-DFBF01A2E692}"/>
                </a:ext>
              </a:extLst>
            </p:cNvPr>
            <p:cNvSpPr txBox="1"/>
            <p:nvPr/>
          </p:nvSpPr>
          <p:spPr>
            <a:xfrm>
              <a:off x="467610" y="531204"/>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水と衛生</a:t>
              </a:r>
            </a:p>
          </p:txBody>
        </p:sp>
      </p:grpSp>
      <p:grpSp>
        <p:nvGrpSpPr>
          <p:cNvPr id="17" name="グループ化 16">
            <a:extLst>
              <a:ext uri="{FF2B5EF4-FFF2-40B4-BE49-F238E27FC236}">
                <a16:creationId xmlns:a16="http://schemas.microsoft.com/office/drawing/2014/main" id="{083896C9-C227-4B3E-B651-62B50A9CC871}"/>
              </a:ext>
            </a:extLst>
          </p:cNvPr>
          <p:cNvGrpSpPr/>
          <p:nvPr/>
        </p:nvGrpSpPr>
        <p:grpSpPr>
          <a:xfrm>
            <a:off x="9772767" y="5097193"/>
            <a:ext cx="2023218" cy="746460"/>
            <a:chOff x="0" y="445822"/>
            <a:chExt cx="8987404" cy="746460"/>
          </a:xfrm>
        </p:grpSpPr>
        <p:sp>
          <p:nvSpPr>
            <p:cNvPr id="18" name="四角形: 角を丸くする 17">
              <a:extLst>
                <a:ext uri="{FF2B5EF4-FFF2-40B4-BE49-F238E27FC236}">
                  <a16:creationId xmlns:a16="http://schemas.microsoft.com/office/drawing/2014/main" id="{DE62C8FA-C98D-496A-8BE4-7D953B5F2DF5}"/>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9" name="四角形: 角を丸くする 4">
              <a:extLst>
                <a:ext uri="{FF2B5EF4-FFF2-40B4-BE49-F238E27FC236}">
                  <a16:creationId xmlns:a16="http://schemas.microsoft.com/office/drawing/2014/main" id="{FE158AB5-1952-44B1-B5B8-33FC988A0E57}"/>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母子の健康</a:t>
              </a:r>
            </a:p>
          </p:txBody>
        </p:sp>
      </p:grpSp>
      <p:grpSp>
        <p:nvGrpSpPr>
          <p:cNvPr id="20" name="グループ化 19">
            <a:extLst>
              <a:ext uri="{FF2B5EF4-FFF2-40B4-BE49-F238E27FC236}">
                <a16:creationId xmlns:a16="http://schemas.microsoft.com/office/drawing/2014/main" id="{7EDE9DB2-48F0-451D-9B4A-AFA2D35AFB41}"/>
              </a:ext>
            </a:extLst>
          </p:cNvPr>
          <p:cNvGrpSpPr/>
          <p:nvPr/>
        </p:nvGrpSpPr>
        <p:grpSpPr>
          <a:xfrm>
            <a:off x="4637821" y="5086239"/>
            <a:ext cx="2882833" cy="746460"/>
            <a:chOff x="0" y="445822"/>
            <a:chExt cx="8987404" cy="746460"/>
          </a:xfrm>
        </p:grpSpPr>
        <p:sp>
          <p:nvSpPr>
            <p:cNvPr id="21" name="四角形: 角を丸くする 20">
              <a:extLst>
                <a:ext uri="{FF2B5EF4-FFF2-40B4-BE49-F238E27FC236}">
                  <a16:creationId xmlns:a16="http://schemas.microsoft.com/office/drawing/2014/main" id="{3040AFA2-C20D-4CD8-9A98-97AB8815822A}"/>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2" name="四角形: 角を丸くする 4">
              <a:extLst>
                <a:ext uri="{FF2B5EF4-FFF2-40B4-BE49-F238E27FC236}">
                  <a16:creationId xmlns:a16="http://schemas.microsoft.com/office/drawing/2014/main" id="{B16AAD8C-528D-470F-B253-C735B7188420}"/>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疾病予防と治療</a:t>
              </a:r>
            </a:p>
          </p:txBody>
        </p:sp>
      </p:grpSp>
      <p:grpSp>
        <p:nvGrpSpPr>
          <p:cNvPr id="27" name="グループ化 26">
            <a:extLst>
              <a:ext uri="{FF2B5EF4-FFF2-40B4-BE49-F238E27FC236}">
                <a16:creationId xmlns:a16="http://schemas.microsoft.com/office/drawing/2014/main" id="{50CD543E-F6BA-4FC9-BFCF-6106BCC17FBE}"/>
              </a:ext>
            </a:extLst>
          </p:cNvPr>
          <p:cNvGrpSpPr/>
          <p:nvPr/>
        </p:nvGrpSpPr>
        <p:grpSpPr>
          <a:xfrm>
            <a:off x="773768" y="5073825"/>
            <a:ext cx="3761293" cy="746460"/>
            <a:chOff x="0" y="445822"/>
            <a:chExt cx="8987404" cy="746460"/>
          </a:xfrm>
        </p:grpSpPr>
        <p:sp>
          <p:nvSpPr>
            <p:cNvPr id="28" name="四角形: 角を丸くする 27">
              <a:extLst>
                <a:ext uri="{FF2B5EF4-FFF2-40B4-BE49-F238E27FC236}">
                  <a16:creationId xmlns:a16="http://schemas.microsoft.com/office/drawing/2014/main" id="{DC941B8A-521D-4322-B17F-19A160B637F0}"/>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9" name="四角形: 角を丸くする 4">
              <a:extLst>
                <a:ext uri="{FF2B5EF4-FFF2-40B4-BE49-F238E27FC236}">
                  <a16:creationId xmlns:a16="http://schemas.microsoft.com/office/drawing/2014/main" id="{EFA32BF4-FBF6-43C3-9199-2617A3B08091}"/>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000" b="1" kern="1200" dirty="0"/>
                <a:t>● 平和と紛争予防／紛争解決　　　　</a:t>
              </a:r>
            </a:p>
          </p:txBody>
        </p:sp>
      </p:grpSp>
      <p:grpSp>
        <p:nvGrpSpPr>
          <p:cNvPr id="33" name="グループ化 32">
            <a:extLst>
              <a:ext uri="{FF2B5EF4-FFF2-40B4-BE49-F238E27FC236}">
                <a16:creationId xmlns:a16="http://schemas.microsoft.com/office/drawing/2014/main" id="{0E6291C3-00D7-49D5-B1C7-BAC66DB15643}"/>
              </a:ext>
            </a:extLst>
          </p:cNvPr>
          <p:cNvGrpSpPr/>
          <p:nvPr/>
        </p:nvGrpSpPr>
        <p:grpSpPr>
          <a:xfrm>
            <a:off x="8658964" y="5996567"/>
            <a:ext cx="2527205" cy="746460"/>
            <a:chOff x="0" y="445822"/>
            <a:chExt cx="8987404" cy="746460"/>
          </a:xfrm>
        </p:grpSpPr>
        <p:sp>
          <p:nvSpPr>
            <p:cNvPr id="34" name="四角形: 角を丸くする 33">
              <a:extLst>
                <a:ext uri="{FF2B5EF4-FFF2-40B4-BE49-F238E27FC236}">
                  <a16:creationId xmlns:a16="http://schemas.microsoft.com/office/drawing/2014/main" id="{9ECB0508-BD12-45D9-8F2E-B60945B6BF82}"/>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35" name="四角形: 角を丸くする 4">
              <a:extLst>
                <a:ext uri="{FF2B5EF4-FFF2-40B4-BE49-F238E27FC236}">
                  <a16:creationId xmlns:a16="http://schemas.microsoft.com/office/drawing/2014/main" id="{F39BEF86-8B98-430B-9FD2-EF3F898A18B5}"/>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環境の保護</a:t>
              </a:r>
            </a:p>
          </p:txBody>
        </p:sp>
      </p:grpSp>
      <p:grpSp>
        <p:nvGrpSpPr>
          <p:cNvPr id="36" name="グループ化 35">
            <a:extLst>
              <a:ext uri="{FF2B5EF4-FFF2-40B4-BE49-F238E27FC236}">
                <a16:creationId xmlns:a16="http://schemas.microsoft.com/office/drawing/2014/main" id="{57ABC70C-A76A-4E38-8035-BF7774D1D5CE}"/>
              </a:ext>
            </a:extLst>
          </p:cNvPr>
          <p:cNvGrpSpPr/>
          <p:nvPr/>
        </p:nvGrpSpPr>
        <p:grpSpPr>
          <a:xfrm>
            <a:off x="1005831" y="5969373"/>
            <a:ext cx="3761293" cy="746460"/>
            <a:chOff x="0" y="445822"/>
            <a:chExt cx="8987404" cy="746460"/>
          </a:xfrm>
        </p:grpSpPr>
        <p:sp>
          <p:nvSpPr>
            <p:cNvPr id="37" name="四角形: 角を丸くする 36">
              <a:extLst>
                <a:ext uri="{FF2B5EF4-FFF2-40B4-BE49-F238E27FC236}">
                  <a16:creationId xmlns:a16="http://schemas.microsoft.com/office/drawing/2014/main" id="{8B8777DD-1CBA-4C99-BE19-5933D86BCAEC}"/>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38" name="四角形: 角を丸くする 4">
              <a:extLst>
                <a:ext uri="{FF2B5EF4-FFF2-40B4-BE49-F238E27FC236}">
                  <a16:creationId xmlns:a16="http://schemas.microsoft.com/office/drawing/2014/main" id="{23D2DD7A-3852-4BB7-BD0C-409FEA595DFE}"/>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基本的教育と識字率向上　　　</a:t>
              </a:r>
            </a:p>
          </p:txBody>
        </p:sp>
      </p:grpSp>
      <p:grpSp>
        <p:nvGrpSpPr>
          <p:cNvPr id="39" name="グループ化 38">
            <a:extLst>
              <a:ext uri="{FF2B5EF4-FFF2-40B4-BE49-F238E27FC236}">
                <a16:creationId xmlns:a16="http://schemas.microsoft.com/office/drawing/2014/main" id="{5F19ABC7-5DDA-4D4A-B3E2-69D2DBD184D3}"/>
              </a:ext>
            </a:extLst>
          </p:cNvPr>
          <p:cNvGrpSpPr/>
          <p:nvPr/>
        </p:nvGrpSpPr>
        <p:grpSpPr>
          <a:xfrm>
            <a:off x="4919655" y="5996567"/>
            <a:ext cx="3585368" cy="746460"/>
            <a:chOff x="0" y="445822"/>
            <a:chExt cx="8987404" cy="746460"/>
          </a:xfrm>
        </p:grpSpPr>
        <p:sp>
          <p:nvSpPr>
            <p:cNvPr id="40" name="四角形: 角を丸くする 39">
              <a:extLst>
                <a:ext uri="{FF2B5EF4-FFF2-40B4-BE49-F238E27FC236}">
                  <a16:creationId xmlns:a16="http://schemas.microsoft.com/office/drawing/2014/main" id="{4C2019CA-5E8E-455E-A661-607641A115E2}"/>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41" name="四角形: 角を丸くする 4">
              <a:extLst>
                <a:ext uri="{FF2B5EF4-FFF2-40B4-BE49-F238E27FC236}">
                  <a16:creationId xmlns:a16="http://schemas.microsoft.com/office/drawing/2014/main" id="{5EEC86E8-2BF1-4B0B-8AFD-8FCB027CA576}"/>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b="1" kern="1200" dirty="0"/>
                <a:t>● 経済と地域社会の発展</a:t>
              </a:r>
              <a:r>
                <a:rPr lang="ja-JP" altLang="en-US" sz="2200" kern="1200" dirty="0"/>
                <a:t>　　　　</a:t>
              </a:r>
            </a:p>
          </p:txBody>
        </p:sp>
      </p:grpSp>
      <p:sp>
        <p:nvSpPr>
          <p:cNvPr id="43" name="テキスト ボックス 42">
            <a:extLst>
              <a:ext uri="{FF2B5EF4-FFF2-40B4-BE49-F238E27FC236}">
                <a16:creationId xmlns:a16="http://schemas.microsoft.com/office/drawing/2014/main" id="{395FC667-DFC6-442F-902F-B6A749078C27}"/>
              </a:ext>
            </a:extLst>
          </p:cNvPr>
          <p:cNvSpPr txBox="1"/>
          <p:nvPr/>
        </p:nvSpPr>
        <p:spPr>
          <a:xfrm>
            <a:off x="1842893" y="4042154"/>
            <a:ext cx="9143630" cy="646331"/>
          </a:xfrm>
          <a:prstGeom prst="rect">
            <a:avLst/>
          </a:prstGeom>
          <a:solidFill>
            <a:schemeClr val="accent1">
              <a:lumMod val="20000"/>
              <a:lumOff val="80000"/>
            </a:schemeClr>
          </a:solidFill>
        </p:spPr>
        <p:txBody>
          <a:bodyPr wrap="square">
            <a:spAutoFit/>
          </a:bodyPr>
          <a:lstStyle/>
          <a:p>
            <a:r>
              <a:rPr lang="ja-JP" altLang="en-US" sz="1800" dirty="0"/>
              <a:t>　</a:t>
            </a:r>
            <a:r>
              <a:rPr lang="ja-JP" altLang="ja-JP" sz="1800" dirty="0">
                <a:latin typeface="HGS創英角ｺﾞｼｯｸUB" panose="020B0900000000000000" pitchFamily="50" charset="-128"/>
                <a:ea typeface="HGS創英角ｺﾞｼｯｸUB" panose="020B0900000000000000" pitchFamily="50" charset="-128"/>
              </a:rPr>
              <a:t>ロータリー会員は、世界で最も支援が必要とされる人道的ニーズは何かを考え</a:t>
            </a:r>
            <a:r>
              <a:rPr lang="ja-JP" altLang="en-US" sz="1800" dirty="0">
                <a:latin typeface="HGS創英角ｺﾞｼｯｸUB" panose="020B0900000000000000" pitchFamily="50" charset="-128"/>
                <a:ea typeface="HGS創英角ｺﾞｼｯｸUB" panose="020B0900000000000000" pitchFamily="50" charset="-128"/>
              </a:rPr>
              <a:t>、</a:t>
            </a:r>
            <a:r>
              <a:rPr lang="ja-JP" altLang="ja-JP" sz="1800" dirty="0">
                <a:latin typeface="HGS創英角ｺﾞｼｯｸUB" panose="020B0900000000000000" pitchFamily="50" charset="-128"/>
                <a:ea typeface="HGS創英角ｺﾞｼｯｸUB" panose="020B0900000000000000" pitchFamily="50" charset="-128"/>
              </a:rPr>
              <a:t>長期的な変化をもたらすために、特に以下の７つの分野に重点を置いて活動しています。</a:t>
            </a:r>
          </a:p>
        </p:txBody>
      </p:sp>
    </p:spTree>
    <p:extLst>
      <p:ext uri="{BB962C8B-B14F-4D97-AF65-F5344CB8AC3E}">
        <p14:creationId xmlns:p14="http://schemas.microsoft.com/office/powerpoint/2010/main" val="9421321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21</a:t>
            </a:fld>
            <a:endParaRPr kumimoji="1" lang="ja-JP" altLang="en-US" dirty="0"/>
          </a:p>
        </p:txBody>
      </p:sp>
      <p:sp>
        <p:nvSpPr>
          <p:cNvPr id="3" name="正方形/長方形 2"/>
          <p:cNvSpPr/>
          <p:nvPr/>
        </p:nvSpPr>
        <p:spPr>
          <a:xfrm>
            <a:off x="2334584" y="4409232"/>
            <a:ext cx="8467485" cy="1631216"/>
          </a:xfrm>
          <a:prstGeom prst="rect">
            <a:avLst/>
          </a:prstGeom>
          <a:solidFill>
            <a:srgbClr val="BEE395"/>
          </a:solidFill>
        </p:spPr>
        <p:txBody>
          <a:bodyPr wrap="square">
            <a:spAutoFit/>
          </a:bodyPr>
          <a:lstStyle/>
          <a:p>
            <a:r>
              <a:rPr kumimoji="1" lang="ja-JP" altLang="ja-JP" sz="2000" kern="1200" dirty="0">
                <a:solidFill>
                  <a:schemeClr val="tx1"/>
                </a:solidFill>
                <a:effectLst/>
                <a:latin typeface="HGS創英角ｺﾞｼｯｸUB" panose="020B0900000000000000" pitchFamily="50" charset="-128"/>
                <a:ea typeface="HGS創英角ｺﾞｼｯｸUB" panose="020B0900000000000000" pitchFamily="50" charset="-128"/>
              </a:rPr>
              <a:t>責務（義務）を超えた善いことをする</a:t>
            </a:r>
            <a:r>
              <a:rPr kumimoji="1" lang="ja-JP" altLang="en-US" sz="2000" kern="1200" dirty="0">
                <a:solidFill>
                  <a:schemeClr val="tx1"/>
                </a:solidFill>
                <a:effectLst/>
                <a:latin typeface="HGS創英角ｺﾞｼｯｸUB" panose="020B0900000000000000" pitchFamily="50" charset="-128"/>
                <a:ea typeface="HGS創英角ｺﾞｼｯｸUB" panose="020B0900000000000000" pitchFamily="50" charset="-128"/>
              </a:rPr>
              <a:t>（義務なき善行）</a:t>
            </a:r>
            <a:endParaRPr kumimoji="1" lang="en-US" altLang="ja-JP" sz="2000" kern="1200" dirty="0">
              <a:solidFill>
                <a:schemeClr val="tx1"/>
              </a:solidFill>
              <a:effectLst/>
              <a:latin typeface="HGS創英角ｺﾞｼｯｸUB" panose="020B0900000000000000" pitchFamily="50" charset="-128"/>
              <a:ea typeface="HGS創英角ｺﾞｼｯｸUB" panose="020B0900000000000000" pitchFamily="50" charset="-128"/>
            </a:endParaRPr>
          </a:p>
          <a:p>
            <a:r>
              <a:rPr kumimoji="1" lang="ja-JP" altLang="ja-JP" sz="2000" kern="1200" dirty="0">
                <a:solidFill>
                  <a:schemeClr val="tx1"/>
                </a:solidFill>
                <a:effectLst/>
                <a:latin typeface="HGS創英角ｺﾞｼｯｸUB" panose="020B0900000000000000" pitchFamily="50" charset="-128"/>
                <a:ea typeface="HGS創英角ｺﾞｼｯｸUB" panose="020B0900000000000000" pitchFamily="50" charset="-128"/>
              </a:rPr>
              <a:t>見返り</a:t>
            </a:r>
            <a:r>
              <a:rPr kumimoji="1" lang="ja-JP" altLang="en-US" sz="2000" kern="1200" dirty="0">
                <a:solidFill>
                  <a:schemeClr val="tx1"/>
                </a:solidFill>
                <a:effectLst/>
                <a:latin typeface="HGS創英角ｺﾞｼｯｸUB" panose="020B0900000000000000" pitchFamily="50" charset="-128"/>
                <a:ea typeface="HGS創英角ｺﾞｼｯｸUB" panose="020B0900000000000000" pitchFamily="50" charset="-128"/>
              </a:rPr>
              <a:t>（メリット）</a:t>
            </a:r>
            <a:r>
              <a:rPr kumimoji="1" lang="ja-JP" altLang="ja-JP" sz="2000" kern="1200" dirty="0">
                <a:solidFill>
                  <a:schemeClr val="tx1"/>
                </a:solidFill>
                <a:effectLst/>
                <a:latin typeface="HGS創英角ｺﾞｼｯｸUB" panose="020B0900000000000000" pitchFamily="50" charset="-128"/>
                <a:ea typeface="HGS創英角ｺﾞｼｯｸUB" panose="020B0900000000000000" pitchFamily="50" charset="-128"/>
              </a:rPr>
              <a:t>がなくても与える</a:t>
            </a:r>
            <a:endParaRPr kumimoji="1" lang="en-US" altLang="ja-JP" sz="2000" kern="1200" dirty="0">
              <a:solidFill>
                <a:schemeClr val="tx1"/>
              </a:solidFill>
              <a:effectLst/>
              <a:latin typeface="HGS創英角ｺﾞｼｯｸUB" panose="020B0900000000000000" pitchFamily="50" charset="-128"/>
              <a:ea typeface="HGS創英角ｺﾞｼｯｸUB" panose="020B0900000000000000" pitchFamily="50" charset="-128"/>
            </a:endParaRPr>
          </a:p>
          <a:p>
            <a:r>
              <a:rPr kumimoji="1" lang="ja-JP" altLang="en-US" sz="2000" kern="1200" dirty="0">
                <a:solidFill>
                  <a:schemeClr val="tx1"/>
                </a:solidFill>
                <a:effectLst/>
                <a:latin typeface="+mn-lt"/>
                <a:ea typeface="+mn-ea"/>
                <a:cs typeface="+mn-cs"/>
              </a:rPr>
              <a:t>　　</a:t>
            </a:r>
            <a:r>
              <a:rPr kumimoji="1" lang="ja-JP" altLang="ja-JP" sz="2000" kern="1200" dirty="0">
                <a:solidFill>
                  <a:schemeClr val="tx1"/>
                </a:solidFill>
                <a:effectLst/>
                <a:latin typeface="+mn-lt"/>
                <a:ea typeface="+mn-ea"/>
                <a:cs typeface="+mn-cs"/>
              </a:rPr>
              <a:t>例）臓器提供</a:t>
            </a:r>
            <a:r>
              <a:rPr kumimoji="1" lang="ja-JP" altLang="en-US" sz="2000" kern="1200" dirty="0">
                <a:solidFill>
                  <a:schemeClr val="tx1"/>
                </a:solidFill>
                <a:effectLst/>
                <a:latin typeface="+mn-lt"/>
                <a:ea typeface="+mn-ea"/>
                <a:cs typeface="+mn-cs"/>
              </a:rPr>
              <a:t>　～</a:t>
            </a:r>
            <a:r>
              <a:rPr kumimoji="1" lang="ja-JP" altLang="ja-JP" sz="2000" kern="1200" dirty="0">
                <a:solidFill>
                  <a:schemeClr val="tx1"/>
                </a:solidFill>
                <a:effectLst/>
                <a:latin typeface="+mn-lt"/>
                <a:ea typeface="+mn-ea"/>
                <a:cs typeface="+mn-cs"/>
              </a:rPr>
              <a:t>提供者には何のテイクもない。</a:t>
            </a:r>
          </a:p>
          <a:p>
            <a:r>
              <a:rPr kumimoji="1" lang="ja-JP" altLang="ja-JP" sz="2000" kern="1200" dirty="0">
                <a:solidFill>
                  <a:schemeClr val="tx1"/>
                </a:solidFill>
                <a:effectLst/>
                <a:latin typeface="+mn-lt"/>
                <a:ea typeface="+mn-ea"/>
                <a:cs typeface="+mn-cs"/>
              </a:rPr>
              <a:t>　　環境保護のための節約、我慢</a:t>
            </a:r>
            <a:r>
              <a:rPr kumimoji="1" lang="ja-JP" altLang="en-US" sz="2000" kern="1200" dirty="0">
                <a:solidFill>
                  <a:schemeClr val="tx1"/>
                </a:solidFill>
                <a:effectLst/>
                <a:latin typeface="+mn-lt"/>
                <a:ea typeface="+mn-ea"/>
                <a:cs typeface="+mn-cs"/>
              </a:rPr>
              <a:t>　～未来</a:t>
            </a:r>
            <a:r>
              <a:rPr kumimoji="1" lang="ja-JP" altLang="ja-JP" sz="2000" kern="1200" dirty="0">
                <a:solidFill>
                  <a:schemeClr val="tx1"/>
                </a:solidFill>
                <a:effectLst/>
                <a:latin typeface="+mn-lt"/>
                <a:ea typeface="+mn-ea"/>
                <a:cs typeface="+mn-cs"/>
              </a:rPr>
              <a:t>世代に対するギブ</a:t>
            </a:r>
            <a:r>
              <a:rPr kumimoji="1" lang="ja-JP" altLang="en-US" sz="2000" kern="1200" dirty="0">
                <a:solidFill>
                  <a:schemeClr val="tx1"/>
                </a:solidFill>
                <a:effectLst/>
                <a:latin typeface="+mn-lt"/>
                <a:ea typeface="+mn-ea"/>
                <a:cs typeface="+mn-cs"/>
              </a:rPr>
              <a:t>、</a:t>
            </a:r>
            <a:endParaRPr kumimoji="1" lang="en-US" altLang="ja-JP" sz="2000" kern="1200" dirty="0">
              <a:solidFill>
                <a:schemeClr val="tx1"/>
              </a:solidFill>
              <a:effectLst/>
              <a:latin typeface="+mn-lt"/>
              <a:ea typeface="+mn-ea"/>
              <a:cs typeface="+mn-cs"/>
            </a:endParaRPr>
          </a:p>
          <a:p>
            <a:r>
              <a:rPr kumimoji="1" lang="ja-JP" altLang="en-US" sz="2000" kern="1200" dirty="0">
                <a:solidFill>
                  <a:schemeClr val="tx1"/>
                </a:solidFill>
                <a:effectLst/>
                <a:latin typeface="+mn-lt"/>
                <a:ea typeface="+mn-ea"/>
                <a:cs typeface="+mn-cs"/>
              </a:rPr>
              <a:t>　　</a:t>
            </a:r>
            <a:r>
              <a:rPr kumimoji="1" lang="ja-JP" altLang="ja-JP" sz="2000" kern="1200" dirty="0">
                <a:solidFill>
                  <a:schemeClr val="tx1"/>
                </a:solidFill>
                <a:effectLst/>
                <a:latin typeface="+mn-lt"/>
                <a:ea typeface="+mn-ea"/>
                <a:cs typeface="+mn-cs"/>
              </a:rPr>
              <a:t>寄付、社会奉仕活動</a:t>
            </a:r>
            <a:endParaRPr kumimoji="1" lang="en-US" altLang="ja-JP" sz="2000" kern="1200" dirty="0">
              <a:solidFill>
                <a:schemeClr val="tx1"/>
              </a:solidFill>
              <a:effectLst/>
              <a:latin typeface="+mn-lt"/>
              <a:ea typeface="+mn-ea"/>
              <a:cs typeface="+mn-cs"/>
            </a:endParaRPr>
          </a:p>
        </p:txBody>
      </p:sp>
      <p:cxnSp>
        <p:nvCxnSpPr>
          <p:cNvPr id="4" name="直線コネクタ 3">
            <a:extLst>
              <a:ext uri="{FF2B5EF4-FFF2-40B4-BE49-F238E27FC236}">
                <a16:creationId xmlns:a16="http://schemas.microsoft.com/office/drawing/2014/main" id="{559274D2-7FBE-4F24-A109-6D577B7ED7BE}"/>
              </a:ext>
            </a:extLst>
          </p:cNvPr>
          <p:cNvCxnSpPr/>
          <p:nvPr/>
        </p:nvCxnSpPr>
        <p:spPr>
          <a:xfrm>
            <a:off x="1569237" y="999431"/>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885815E8-852C-42FC-8643-792DA54E4EFF}"/>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400" b="1" dirty="0"/>
              <a:t>　職業奉仕の実践①　</a:t>
            </a:r>
          </a:p>
        </p:txBody>
      </p:sp>
      <p:grpSp>
        <p:nvGrpSpPr>
          <p:cNvPr id="6" name="グループ化 5">
            <a:extLst>
              <a:ext uri="{FF2B5EF4-FFF2-40B4-BE49-F238E27FC236}">
                <a16:creationId xmlns:a16="http://schemas.microsoft.com/office/drawing/2014/main" id="{8A3F40B8-DF90-48C0-A286-CB9E17E58823}"/>
              </a:ext>
            </a:extLst>
          </p:cNvPr>
          <p:cNvGrpSpPr/>
          <p:nvPr/>
        </p:nvGrpSpPr>
        <p:grpSpPr>
          <a:xfrm>
            <a:off x="1672229" y="1162136"/>
            <a:ext cx="10065079" cy="709762"/>
            <a:chOff x="0" y="24157"/>
            <a:chExt cx="9621099" cy="848250"/>
          </a:xfrm>
        </p:grpSpPr>
        <p:sp>
          <p:nvSpPr>
            <p:cNvPr id="7" name="四角形: 角を丸くする 6">
              <a:extLst>
                <a:ext uri="{FF2B5EF4-FFF2-40B4-BE49-F238E27FC236}">
                  <a16:creationId xmlns:a16="http://schemas.microsoft.com/office/drawing/2014/main" id="{CA4DF100-1563-4FBD-A2EF-ED02361531A8}"/>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 name="四角形: 角を丸くする 4">
              <a:extLst>
                <a:ext uri="{FF2B5EF4-FFF2-40B4-BE49-F238E27FC236}">
                  <a16:creationId xmlns:a16="http://schemas.microsoft.com/office/drawing/2014/main" id="{0FD97692-BFF5-4575-95FA-59A5B2F074CB}"/>
                </a:ext>
              </a:extLst>
            </p:cNvPr>
            <p:cNvSpPr txBox="1"/>
            <p:nvPr/>
          </p:nvSpPr>
          <p:spPr>
            <a:xfrm>
              <a:off x="716511" y="593745"/>
              <a:ext cx="8904588" cy="27702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職業奉仕の実践①　</a:t>
              </a:r>
              <a:r>
                <a:rPr lang="ja-JP" altLang="en-US" sz="2000" b="1" dirty="0">
                  <a:solidFill>
                    <a:srgbClr val="92D050"/>
                  </a:solidFill>
                </a:rPr>
                <a:t>高い倫理基準による行動とは</a:t>
              </a:r>
            </a:p>
            <a:p>
              <a:pPr>
                <a:lnSpc>
                  <a:spcPct val="150000"/>
                </a:lnSpc>
              </a:pPr>
              <a:endParaRPr lang="ja-JP" altLang="en-US" sz="3200" b="1" dirty="0"/>
            </a:p>
          </p:txBody>
        </p:sp>
      </p:grpSp>
      <p:grpSp>
        <p:nvGrpSpPr>
          <p:cNvPr id="9" name="グループ化 8">
            <a:extLst>
              <a:ext uri="{FF2B5EF4-FFF2-40B4-BE49-F238E27FC236}">
                <a16:creationId xmlns:a16="http://schemas.microsoft.com/office/drawing/2014/main" id="{5B3F0BF1-76CB-425A-9909-6D20CBAD7526}"/>
              </a:ext>
            </a:extLst>
          </p:cNvPr>
          <p:cNvGrpSpPr/>
          <p:nvPr/>
        </p:nvGrpSpPr>
        <p:grpSpPr>
          <a:xfrm>
            <a:off x="1878108" y="3838981"/>
            <a:ext cx="7944212" cy="795951"/>
            <a:chOff x="0" y="680358"/>
            <a:chExt cx="3964219" cy="1394759"/>
          </a:xfrm>
        </p:grpSpPr>
        <p:sp>
          <p:nvSpPr>
            <p:cNvPr id="10" name="四角形: 角を丸くする 9">
              <a:extLst>
                <a:ext uri="{FF2B5EF4-FFF2-40B4-BE49-F238E27FC236}">
                  <a16:creationId xmlns:a16="http://schemas.microsoft.com/office/drawing/2014/main" id="{B0D3E77C-FCC8-42FB-8909-FC64532EEE21}"/>
                </a:ext>
              </a:extLst>
            </p:cNvPr>
            <p:cNvSpPr/>
            <p:nvPr/>
          </p:nvSpPr>
          <p:spPr>
            <a:xfrm>
              <a:off x="0" y="680358"/>
              <a:ext cx="3964219" cy="999261"/>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1" name="四角形: 角を丸くする 4">
              <a:extLst>
                <a:ext uri="{FF2B5EF4-FFF2-40B4-BE49-F238E27FC236}">
                  <a16:creationId xmlns:a16="http://schemas.microsoft.com/office/drawing/2014/main" id="{043E6747-374D-4978-A208-F448420F5E54}"/>
                </a:ext>
              </a:extLst>
            </p:cNvPr>
            <p:cNvSpPr txBox="1"/>
            <p:nvPr/>
          </p:nvSpPr>
          <p:spPr>
            <a:xfrm>
              <a:off x="253902" y="1316596"/>
              <a:ext cx="3571398" cy="75852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ja-JP" altLang="en-US" sz="2400" b="1" dirty="0"/>
                <a:t>高い倫理基準による行動　</a:t>
              </a:r>
              <a:endParaRPr lang="ja-JP" altLang="en-US" sz="2000" b="1" dirty="0">
                <a:solidFill>
                  <a:schemeClr val="accent1"/>
                </a:solidFill>
              </a:endParaRPr>
            </a:p>
            <a:p>
              <a:pPr>
                <a:lnSpc>
                  <a:spcPct val="170000"/>
                </a:lnSpc>
              </a:pPr>
              <a:endParaRPr lang="en-US" altLang="ja-JP" sz="2400" b="1" dirty="0"/>
            </a:p>
          </p:txBody>
        </p:sp>
      </p:grpSp>
      <p:sp>
        <p:nvSpPr>
          <p:cNvPr id="13" name="テキスト ボックス 12">
            <a:extLst>
              <a:ext uri="{FF2B5EF4-FFF2-40B4-BE49-F238E27FC236}">
                <a16:creationId xmlns:a16="http://schemas.microsoft.com/office/drawing/2014/main" id="{0AC4A250-928A-4509-9AF0-B35CCFDCDD90}"/>
              </a:ext>
            </a:extLst>
          </p:cNvPr>
          <p:cNvSpPr txBox="1"/>
          <p:nvPr/>
        </p:nvSpPr>
        <p:spPr>
          <a:xfrm>
            <a:off x="2301004" y="2005705"/>
            <a:ext cx="8501065" cy="1200329"/>
          </a:xfrm>
          <a:prstGeom prst="rect">
            <a:avLst/>
          </a:prstGeom>
          <a:solidFill>
            <a:srgbClr val="F29176"/>
          </a:solidFill>
        </p:spPr>
        <p:txBody>
          <a:bodyPr wrap="square">
            <a:spAutoFit/>
          </a:bodyPr>
          <a:lstStyle/>
          <a:p>
            <a:r>
              <a:rPr kumimoji="1" lang="ja-JP" altLang="ja-JP" sz="1800" kern="1200" dirty="0">
                <a:solidFill>
                  <a:schemeClr val="tx1"/>
                </a:solidFill>
                <a:effectLst/>
                <a:latin typeface="+mn-lt"/>
                <a:ea typeface="+mn-ea"/>
                <a:cs typeface="+mn-cs"/>
              </a:rPr>
              <a:t>例）</a:t>
            </a:r>
            <a:r>
              <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・企業コンプライアンス（法令順守、粉飾や偽装をしない、脱税しない）</a:t>
            </a:r>
          </a:p>
          <a:p>
            <a:r>
              <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　　</a:t>
            </a:r>
            <a:r>
              <a:rPr kumimoji="1" lang="en-US"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  </a:t>
            </a:r>
            <a:r>
              <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・従業員に対する配慮、福利厚生、各種ハラスメントの防止</a:t>
            </a:r>
            <a:endParaRPr kumimoji="1" lang="en-US" altLang="ja-JP" sz="1800" kern="1200" dirty="0">
              <a:solidFill>
                <a:schemeClr val="tx1"/>
              </a:solidFill>
              <a:effectLst/>
              <a:latin typeface="HGP創英角ｺﾞｼｯｸUB" panose="020B0900000000000000" pitchFamily="50" charset="-128"/>
              <a:ea typeface="HGP創英角ｺﾞｼｯｸUB" panose="020B0900000000000000" pitchFamily="50" charset="-128"/>
            </a:endParaRPr>
          </a:p>
          <a:p>
            <a:r>
              <a:rPr kumimoji="1" lang="ja-JP" altLang="en-US" sz="1800" kern="1200" dirty="0">
                <a:solidFill>
                  <a:schemeClr val="tx1"/>
                </a:solidFill>
                <a:effectLst/>
                <a:latin typeface="HGP創英角ｺﾞｼｯｸUB" panose="020B0900000000000000" pitchFamily="50" charset="-128"/>
                <a:ea typeface="HGP創英角ｺﾞｼｯｸUB" panose="020B0900000000000000" pitchFamily="50" charset="-128"/>
              </a:rPr>
              <a:t>　　  ・人権の尊重</a:t>
            </a:r>
            <a:endPar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endParaRPr>
          </a:p>
          <a:p>
            <a:r>
              <a:rPr kumimoji="1" lang="en-US"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  </a:t>
            </a:r>
            <a:r>
              <a:rPr kumimoji="1" lang="ja-JP" altLang="en-US" sz="1800" kern="1200" dirty="0">
                <a:solidFill>
                  <a:schemeClr val="tx1"/>
                </a:solidFill>
                <a:effectLst/>
                <a:latin typeface="HGP創英角ｺﾞｼｯｸUB" panose="020B0900000000000000" pitchFamily="50" charset="-128"/>
                <a:ea typeface="HGP創英角ｺﾞｼｯｸUB" panose="020B0900000000000000" pitchFamily="50" charset="-128"/>
              </a:rPr>
              <a:t>　  </a:t>
            </a:r>
            <a:r>
              <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・ギブアンドテイク</a:t>
            </a:r>
            <a:r>
              <a:rPr kumimoji="1" lang="ja-JP" altLang="en-US" sz="1800" kern="1200" dirty="0">
                <a:solidFill>
                  <a:schemeClr val="tx1"/>
                </a:solidFill>
                <a:effectLst/>
                <a:latin typeface="HGP創英角ｺﾞｼｯｸUB" panose="020B0900000000000000" pitchFamily="50" charset="-128"/>
                <a:ea typeface="HGP創英角ｺﾞｼｯｸUB" panose="020B0900000000000000" pitchFamily="50" charset="-128"/>
              </a:rPr>
              <a:t>　～</a:t>
            </a:r>
            <a:r>
              <a:rPr kumimoji="1" lang="ja-JP" altLang="ja-JP" sz="1800" kern="1200" dirty="0">
                <a:solidFill>
                  <a:schemeClr val="tx1"/>
                </a:solidFill>
                <a:effectLst/>
                <a:latin typeface="HGP創英角ｺﾞｼｯｸUB" panose="020B0900000000000000" pitchFamily="50" charset="-128"/>
                <a:ea typeface="HGP創英角ｺﾞｼｯｸUB" panose="020B0900000000000000" pitchFamily="50" charset="-128"/>
              </a:rPr>
              <a:t>与えた分だけもらい、それ以上は要求しない。</a:t>
            </a:r>
          </a:p>
        </p:txBody>
      </p:sp>
      <p:sp>
        <p:nvSpPr>
          <p:cNvPr id="15" name="テキスト ボックス 14">
            <a:extLst>
              <a:ext uri="{FF2B5EF4-FFF2-40B4-BE49-F238E27FC236}">
                <a16:creationId xmlns:a16="http://schemas.microsoft.com/office/drawing/2014/main" id="{ABFEA2AE-7E0B-4575-A04A-D30C3740FBF4}"/>
              </a:ext>
            </a:extLst>
          </p:cNvPr>
          <p:cNvSpPr txBox="1"/>
          <p:nvPr/>
        </p:nvSpPr>
        <p:spPr>
          <a:xfrm>
            <a:off x="2020797" y="3281953"/>
            <a:ext cx="10788571" cy="461665"/>
          </a:xfrm>
          <a:prstGeom prst="rect">
            <a:avLst/>
          </a:prstGeom>
          <a:noFill/>
        </p:spPr>
        <p:txBody>
          <a:bodyPr wrap="square">
            <a:spAutoFit/>
          </a:bodyPr>
          <a:lstStyle/>
          <a:p>
            <a:r>
              <a:rPr kumimoji="1" lang="ja-JP" altLang="en-US" sz="2400" b="1" kern="1200" dirty="0">
                <a:solidFill>
                  <a:srgbClr val="0070C0"/>
                </a:solidFill>
                <a:effectLst/>
                <a:latin typeface="+mn-lt"/>
                <a:ea typeface="+mn-ea"/>
                <a:cs typeface="+mn-cs"/>
              </a:rPr>
              <a:t>　</a:t>
            </a:r>
            <a:r>
              <a:rPr kumimoji="1" lang="ja-JP" altLang="ja-JP" sz="2400" b="1" kern="1200" dirty="0">
                <a:solidFill>
                  <a:srgbClr val="0070C0"/>
                </a:solidFill>
                <a:effectLst/>
                <a:latin typeface="+mn-lt"/>
                <a:ea typeface="+mn-ea"/>
                <a:cs typeface="+mn-cs"/>
              </a:rPr>
              <a:t>これらは、普通の倫理基準</a:t>
            </a:r>
            <a:r>
              <a:rPr kumimoji="1" lang="ja-JP" altLang="ja-JP" sz="2000" b="1" kern="1200" dirty="0">
                <a:solidFill>
                  <a:srgbClr val="0070C0"/>
                </a:solidFill>
                <a:effectLst/>
                <a:latin typeface="+mn-lt"/>
                <a:ea typeface="+mn-ea"/>
                <a:cs typeface="+mn-cs"/>
              </a:rPr>
              <a:t>（職業人、</a:t>
            </a:r>
            <a:r>
              <a:rPr kumimoji="1" lang="ja-JP" altLang="en-US" sz="2000" b="1" kern="1200" dirty="0">
                <a:solidFill>
                  <a:srgbClr val="0070C0"/>
                </a:solidFill>
                <a:effectLst/>
                <a:latin typeface="+mn-lt"/>
                <a:ea typeface="+mn-ea"/>
                <a:cs typeface="+mn-cs"/>
              </a:rPr>
              <a:t>企業</a:t>
            </a:r>
            <a:r>
              <a:rPr kumimoji="1" lang="ja-JP" altLang="ja-JP" sz="2000" b="1" kern="1200" dirty="0">
                <a:solidFill>
                  <a:srgbClr val="0070C0"/>
                </a:solidFill>
                <a:effectLst/>
                <a:latin typeface="+mn-lt"/>
                <a:ea typeface="+mn-ea"/>
                <a:cs typeface="+mn-cs"/>
              </a:rPr>
              <a:t>家として当然に守るべき責務）</a:t>
            </a:r>
            <a:endParaRPr kumimoji="1" lang="en-US" altLang="ja-JP" sz="2000" b="1" kern="1200" dirty="0">
              <a:solidFill>
                <a:srgbClr val="0070C0"/>
              </a:solidFill>
              <a:effectLst/>
              <a:latin typeface="+mn-lt"/>
              <a:ea typeface="+mn-ea"/>
              <a:cs typeface="+mn-cs"/>
            </a:endParaRPr>
          </a:p>
        </p:txBody>
      </p:sp>
      <p:sp>
        <p:nvSpPr>
          <p:cNvPr id="17" name="テキスト ボックス 16">
            <a:extLst>
              <a:ext uri="{FF2B5EF4-FFF2-40B4-BE49-F238E27FC236}">
                <a16:creationId xmlns:a16="http://schemas.microsoft.com/office/drawing/2014/main" id="{DFB8D82E-BD35-4473-8142-E0E5B5C1BDC6}"/>
              </a:ext>
            </a:extLst>
          </p:cNvPr>
          <p:cNvSpPr txBox="1"/>
          <p:nvPr/>
        </p:nvSpPr>
        <p:spPr>
          <a:xfrm>
            <a:off x="2057922" y="6145482"/>
            <a:ext cx="10414814" cy="461665"/>
          </a:xfrm>
          <a:prstGeom prst="rect">
            <a:avLst/>
          </a:prstGeom>
          <a:noFill/>
        </p:spPr>
        <p:txBody>
          <a:bodyPr wrap="square">
            <a:spAutoFit/>
          </a:bodyPr>
          <a:lstStyle/>
          <a:p>
            <a:r>
              <a:rPr kumimoji="1" lang="en-US" altLang="ja-JP" sz="2000" b="1" kern="1200" dirty="0">
                <a:solidFill>
                  <a:srgbClr val="0070C0"/>
                </a:solidFill>
                <a:effectLst/>
                <a:latin typeface="+mn-lt"/>
                <a:ea typeface="+mn-ea"/>
                <a:cs typeface="+mn-cs"/>
              </a:rPr>
              <a:t>         </a:t>
            </a:r>
            <a:r>
              <a:rPr kumimoji="1" lang="ja-JP" altLang="ja-JP" sz="2000" b="1" kern="1200" dirty="0">
                <a:solidFill>
                  <a:srgbClr val="0070C0"/>
                </a:solidFill>
                <a:effectLst/>
                <a:latin typeface="+mn-lt"/>
                <a:ea typeface="+mn-ea"/>
                <a:cs typeface="+mn-cs"/>
              </a:rPr>
              <a:t>このようなことをするような善意</a:t>
            </a:r>
            <a:r>
              <a:rPr kumimoji="1" lang="ja-JP" altLang="en-US" sz="2000" b="1" kern="1200" dirty="0">
                <a:solidFill>
                  <a:srgbClr val="0070C0"/>
                </a:solidFill>
                <a:effectLst/>
                <a:latin typeface="+mn-lt"/>
                <a:ea typeface="+mn-ea"/>
                <a:cs typeface="+mn-cs"/>
              </a:rPr>
              <a:t>　　        </a:t>
            </a:r>
            <a:r>
              <a:rPr kumimoji="1" lang="ja-JP" altLang="en-US" sz="2000" b="1" kern="1200" dirty="0">
                <a:solidFill>
                  <a:srgbClr val="FF0000"/>
                </a:solidFill>
                <a:effectLst/>
                <a:latin typeface="+mn-lt"/>
                <a:ea typeface="+mn-ea"/>
                <a:cs typeface="+mn-cs"/>
              </a:rPr>
              <a:t>奉仕の理念</a:t>
            </a:r>
            <a:r>
              <a:rPr lang="ja-JP" altLang="en-US" sz="2400" b="1" dirty="0">
                <a:solidFill>
                  <a:srgbClr val="0070C0"/>
                </a:solidFill>
              </a:rPr>
              <a:t>　</a:t>
            </a:r>
          </a:p>
        </p:txBody>
      </p:sp>
      <p:sp>
        <p:nvSpPr>
          <p:cNvPr id="12" name="左矢印 11"/>
          <p:cNvSpPr/>
          <p:nvPr/>
        </p:nvSpPr>
        <p:spPr>
          <a:xfrm>
            <a:off x="7042556" y="6211973"/>
            <a:ext cx="313151" cy="31841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33176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49E251-E11B-43B2-8DDA-3CC6E928158A}"/>
              </a:ext>
            </a:extLst>
          </p:cNvPr>
          <p:cNvSpPr txBox="1">
            <a:spLocks/>
          </p:cNvSpPr>
          <p:nvPr/>
        </p:nvSpPr>
        <p:spPr>
          <a:xfrm>
            <a:off x="1729648" y="779014"/>
            <a:ext cx="9650776" cy="1304582"/>
          </a:xfrm>
          <a:prstGeom prst="rect">
            <a:avLst/>
          </a:prstGeom>
        </p:spPr>
        <p:txBody>
          <a:bodyPr>
            <a:normAutofit fontScale="85000" lnSpcReduction="20000"/>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2800" b="1" dirty="0">
                <a:latin typeface="HGP創英角ｺﾞｼｯｸUB" panose="020B0900000000000000" pitchFamily="50" charset="-128"/>
                <a:ea typeface="HGP創英角ｺﾞｼｯｸUB" panose="020B0900000000000000" pitchFamily="50" charset="-128"/>
              </a:rPr>
              <a:t>補論　　　</a:t>
            </a:r>
            <a:r>
              <a:rPr lang="ja-JP" altLang="en-US" b="1" dirty="0">
                <a:latin typeface="HGP創英角ｺﾞｼｯｸUB" panose="020B0900000000000000" pitchFamily="50" charset="-128"/>
                <a:ea typeface="HGP創英角ｺﾞｼｯｸUB" panose="020B0900000000000000" pitchFamily="50" charset="-128"/>
              </a:rPr>
              <a:t>ギブアンドテイク</a:t>
            </a:r>
            <a:br>
              <a:rPr lang="en-US" altLang="ja-JP" b="1" dirty="0"/>
            </a:br>
            <a:br>
              <a:rPr lang="en-US" altLang="ja-JP" b="1" dirty="0"/>
            </a:br>
            <a:r>
              <a:rPr lang="ja-JP" altLang="en-US" b="1" dirty="0"/>
              <a:t>　　</a:t>
            </a:r>
            <a:r>
              <a:rPr lang="ja-JP" altLang="en-US" sz="3200" b="1" dirty="0"/>
              <a:t>与えた分だけもらう </a:t>
            </a:r>
            <a:r>
              <a:rPr lang="ja-JP" altLang="en-US" b="1" dirty="0"/>
              <a:t>≒ もらえる分しか与えない</a:t>
            </a:r>
          </a:p>
        </p:txBody>
      </p:sp>
      <p:sp>
        <p:nvSpPr>
          <p:cNvPr id="3" name="矢印: 下 2">
            <a:extLst>
              <a:ext uri="{FF2B5EF4-FFF2-40B4-BE49-F238E27FC236}">
                <a16:creationId xmlns:a16="http://schemas.microsoft.com/office/drawing/2014/main" id="{55808C46-8A82-42C4-BB56-52A084E5AE4E}"/>
              </a:ext>
            </a:extLst>
          </p:cNvPr>
          <p:cNvSpPr/>
          <p:nvPr/>
        </p:nvSpPr>
        <p:spPr>
          <a:xfrm>
            <a:off x="5943600" y="2166940"/>
            <a:ext cx="771525" cy="3905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コンテンツ プレースホルダー 2">
            <a:extLst>
              <a:ext uri="{FF2B5EF4-FFF2-40B4-BE49-F238E27FC236}">
                <a16:creationId xmlns:a16="http://schemas.microsoft.com/office/drawing/2014/main" id="{2D138FA7-E0C3-44C9-8BF8-8B1305C4F2C3}"/>
              </a:ext>
            </a:extLst>
          </p:cNvPr>
          <p:cNvSpPr txBox="1">
            <a:spLocks/>
          </p:cNvSpPr>
          <p:nvPr/>
        </p:nvSpPr>
        <p:spPr>
          <a:xfrm>
            <a:off x="2668721" y="2641066"/>
            <a:ext cx="8448676" cy="1714498"/>
          </a:xfrm>
          <a:prstGeom prst="rect">
            <a:avLst/>
          </a:prstGeom>
          <a:solidFill>
            <a:schemeClr val="accent1">
              <a:lumMod val="20000"/>
              <a:lumOff val="80000"/>
            </a:schemeClr>
          </a:solidFill>
        </p:spPr>
        <p:txBody>
          <a:bodyPr>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r>
              <a:rPr lang="en-US" altLang="ja-JP" sz="2800" dirty="0">
                <a:latin typeface="UD デジタル 教科書体 NK-B" panose="02020700000000000000" pitchFamily="18" charset="-128"/>
                <a:ea typeface="UD デジタル 教科書体 NK-B" panose="02020700000000000000" pitchFamily="18" charset="-128"/>
              </a:rPr>
              <a:t>   </a:t>
            </a:r>
            <a:r>
              <a:rPr lang="ja-JP" altLang="en-US" sz="2800" dirty="0">
                <a:latin typeface="UD デジタル 教科書体 NK-B" panose="02020700000000000000" pitchFamily="18" charset="-128"/>
                <a:ea typeface="UD デジタル 教科書体 NK-B" panose="02020700000000000000" pitchFamily="18" charset="-128"/>
              </a:rPr>
              <a:t>　　</a:t>
            </a:r>
            <a:r>
              <a:rPr lang="ja-JP" altLang="en-US" sz="2800" dirty="0">
                <a:latin typeface="HGP創英角ｺﾞｼｯｸUB" panose="020B0900000000000000" pitchFamily="50" charset="-128"/>
                <a:ea typeface="HGP創英角ｺﾞｼｯｸUB" panose="020B0900000000000000" pitchFamily="50" charset="-128"/>
              </a:rPr>
              <a:t>少数者、弱者が救われない</a:t>
            </a:r>
            <a:endParaRPr lang="en-US" altLang="ja-JP" sz="2800" dirty="0">
              <a:latin typeface="HGP創英角ｺﾞｼｯｸUB" panose="020B0900000000000000" pitchFamily="50" charset="-128"/>
              <a:ea typeface="HGP創英角ｺﾞｼｯｸUB" panose="020B0900000000000000" pitchFamily="50" charset="-128"/>
            </a:endParaRPr>
          </a:p>
          <a:p>
            <a:pPr marL="0" indent="0">
              <a:buFont typeface="Wingdings 3" charset="2"/>
              <a:buNone/>
            </a:pPr>
            <a:r>
              <a:rPr lang="ja-JP" altLang="en-US" sz="2800" dirty="0">
                <a:latin typeface="HGP創英角ｺﾞｼｯｸUB" panose="020B0900000000000000" pitchFamily="50" charset="-128"/>
                <a:ea typeface="HGP創英角ｺﾞｼｯｸUB" panose="020B0900000000000000" pitchFamily="50" charset="-128"/>
              </a:rPr>
              <a:t>　　　 未来社会が救われない</a:t>
            </a:r>
            <a:endParaRPr lang="en-US" altLang="ja-JP" sz="2800" dirty="0">
              <a:latin typeface="HGP創英角ｺﾞｼｯｸUB" panose="020B0900000000000000" pitchFamily="50" charset="-128"/>
              <a:ea typeface="HGP創英角ｺﾞｼｯｸUB" panose="020B0900000000000000" pitchFamily="50" charset="-128"/>
            </a:endParaRPr>
          </a:p>
          <a:p>
            <a:pPr marL="0" indent="0">
              <a:buFont typeface="Wingdings 3" charset="2"/>
              <a:buNone/>
            </a:pPr>
            <a:r>
              <a:rPr lang="ja-JP" altLang="en-US" sz="2800" dirty="0">
                <a:latin typeface="HGP創英角ｺﾞｼｯｸUB" panose="020B0900000000000000" pitchFamily="50" charset="-128"/>
                <a:ea typeface="HGP創英角ｺﾞｼｯｸUB" panose="020B0900000000000000" pitchFamily="50" charset="-128"/>
              </a:rPr>
              <a:t>　　　 この世界に「良い変化」を生むことができない</a:t>
            </a:r>
          </a:p>
        </p:txBody>
      </p:sp>
      <p:sp>
        <p:nvSpPr>
          <p:cNvPr id="5" name="コンテンツ プレースホルダー 2">
            <a:extLst>
              <a:ext uri="{FF2B5EF4-FFF2-40B4-BE49-F238E27FC236}">
                <a16:creationId xmlns:a16="http://schemas.microsoft.com/office/drawing/2014/main" id="{2488392B-C0F7-4E9D-94FF-89FF868268FC}"/>
              </a:ext>
            </a:extLst>
          </p:cNvPr>
          <p:cNvSpPr txBox="1">
            <a:spLocks/>
          </p:cNvSpPr>
          <p:nvPr/>
        </p:nvSpPr>
        <p:spPr>
          <a:xfrm>
            <a:off x="1685925" y="4774405"/>
            <a:ext cx="10058400" cy="1543051"/>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kumimoji="1"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kumimoji="1" sz="1400" kern="1200">
                <a:solidFill>
                  <a:schemeClr val="tx1"/>
                </a:solidFill>
                <a:latin typeface="+mn-lt"/>
                <a:ea typeface="+mn-ea"/>
                <a:cs typeface="+mn-cs"/>
              </a:defRPr>
            </a:lvl9pPr>
          </a:lstStyle>
          <a:p>
            <a:pPr marL="0" indent="0">
              <a:buFont typeface="Garamond" pitchFamily="18" charset="0"/>
              <a:buNone/>
            </a:pPr>
            <a:r>
              <a:rPr lang="en-US" altLang="ja-JP" sz="2800" dirty="0">
                <a:latin typeface="UD デジタル 教科書体 NK-B" panose="02020700000000000000" pitchFamily="18" charset="-128"/>
                <a:ea typeface="UD デジタル 教科書体 NK-B" panose="02020700000000000000" pitchFamily="18" charset="-128"/>
              </a:rPr>
              <a:t>   </a:t>
            </a:r>
            <a:r>
              <a:rPr lang="ja-JP" altLang="en-US" sz="2800" dirty="0">
                <a:latin typeface="UD デジタル 教科書体 NK-B" panose="02020700000000000000" pitchFamily="18" charset="-128"/>
                <a:ea typeface="UD デジタル 教科書体 NK-B" panose="02020700000000000000" pitchFamily="18" charset="-128"/>
              </a:rPr>
              <a:t>　　</a:t>
            </a:r>
            <a:r>
              <a:rPr lang="ja-JP" altLang="en-US" sz="3200" dirty="0">
                <a:latin typeface="UD デジタル 教科書体 NK-B" panose="02020700000000000000" pitchFamily="18" charset="-128"/>
                <a:ea typeface="UD デジタル 教科書体 NK-B" panose="02020700000000000000" pitchFamily="18" charset="-128"/>
              </a:rPr>
              <a:t>見返りがなくても与える　　　　　　奉　仕</a:t>
            </a: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Font typeface="Garamond" pitchFamily="18" charset="0"/>
              <a:buNone/>
            </a:pPr>
            <a:r>
              <a:rPr lang="en-US" altLang="ja-JP" sz="1900" dirty="0">
                <a:solidFill>
                  <a:prstClr val="black"/>
                </a:solidFill>
                <a:latin typeface="Century Gothic" panose="020B0502020202020204"/>
                <a:ea typeface="メイリオ" panose="020B0604030504040204" pitchFamily="50" charset="-128"/>
              </a:rPr>
              <a:t> </a:t>
            </a:r>
          </a:p>
          <a:p>
            <a:pPr marL="0" indent="0" algn="ctr">
              <a:buFont typeface="Garamond" pitchFamily="18" charset="0"/>
              <a:buNone/>
            </a:pPr>
            <a:r>
              <a:rPr kumimoji="1" lang="ja-JP" altLang="en-US" sz="3200" b="1" i="0" u="none" strike="noStrike" kern="1200" cap="none" spc="0" normalizeH="0" baseline="0" noProof="0" dirty="0">
                <a:ln>
                  <a:noFill/>
                </a:ln>
                <a:solidFill>
                  <a:srgbClr val="0070C0"/>
                </a:solidFill>
                <a:effectLst/>
                <a:uLnTx/>
                <a:uFillTx/>
                <a:latin typeface="UD デジタル 教科書体 NK-B" panose="02020700000000000000" pitchFamily="18" charset="-128"/>
                <a:ea typeface="UD デジタル 教科書体 NK-B" panose="02020700000000000000" pitchFamily="18" charset="-128"/>
                <a:cs typeface="+mn-cs"/>
              </a:rPr>
              <a:t>奉仕の理念に裏打ちされた行動基準</a:t>
            </a:r>
            <a:r>
              <a:rPr kumimoji="1" lang="ja-JP" altLang="en-US" sz="3200" b="1"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cs typeface="+mn-cs"/>
              </a:rPr>
              <a:t>　</a:t>
            </a:r>
            <a:endParaRPr lang="en-US" altLang="ja-JP" sz="3200" dirty="0">
              <a:latin typeface="UD デジタル 教科書体 NK-B" panose="02020700000000000000" pitchFamily="18" charset="-128"/>
              <a:ea typeface="UD デジタル 教科書体 NK-B" panose="02020700000000000000" pitchFamily="18" charset="-128"/>
            </a:endParaRPr>
          </a:p>
        </p:txBody>
      </p:sp>
      <p:sp>
        <p:nvSpPr>
          <p:cNvPr id="6" name="次の値と等しい 5">
            <a:extLst>
              <a:ext uri="{FF2B5EF4-FFF2-40B4-BE49-F238E27FC236}">
                <a16:creationId xmlns:a16="http://schemas.microsoft.com/office/drawing/2014/main" id="{43B961AA-A8C9-4413-8BC2-F9C057545A9A}"/>
              </a:ext>
            </a:extLst>
          </p:cNvPr>
          <p:cNvSpPr/>
          <p:nvPr/>
        </p:nvSpPr>
        <p:spPr>
          <a:xfrm>
            <a:off x="6715125" y="4774405"/>
            <a:ext cx="865118" cy="473868"/>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 name="スライド番号プレースホルダー 1">
            <a:extLst>
              <a:ext uri="{FF2B5EF4-FFF2-40B4-BE49-F238E27FC236}">
                <a16:creationId xmlns:a16="http://schemas.microsoft.com/office/drawing/2014/main" id="{3D58E865-818A-4F61-ACB0-A18AAD1EE7A7}"/>
              </a:ext>
            </a:extLst>
          </p:cNvPr>
          <p:cNvSpPr>
            <a:spLocks noGrp="1"/>
          </p:cNvSpPr>
          <p:nvPr>
            <p:ph type="sldNum" sz="quarter" idx="12"/>
          </p:nvPr>
        </p:nvSpPr>
        <p:spPr>
          <a:xfrm>
            <a:off x="531812" y="787782"/>
            <a:ext cx="779767" cy="365125"/>
          </a:xfrm>
        </p:spPr>
        <p:txBody>
          <a:bodyPr/>
          <a:lstStyle/>
          <a:p>
            <a:fld id="{7C9F429E-84F6-4FC9-9CDE-F92EAF213416}" type="slidenum">
              <a:rPr kumimoji="1" lang="ja-JP" altLang="en-US" smtClean="0"/>
              <a:t>22</a:t>
            </a:fld>
            <a:endParaRPr kumimoji="1" lang="ja-JP" altLang="en-US" dirty="0"/>
          </a:p>
        </p:txBody>
      </p:sp>
      <p:cxnSp>
        <p:nvCxnSpPr>
          <p:cNvPr id="8" name="直線コネクタ 7">
            <a:extLst>
              <a:ext uri="{FF2B5EF4-FFF2-40B4-BE49-F238E27FC236}">
                <a16:creationId xmlns:a16="http://schemas.microsoft.com/office/drawing/2014/main" id="{0EC7C641-83A2-494F-BBD4-C89E84C04B48}"/>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2375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23</a:t>
            </a:fld>
            <a:endParaRPr kumimoji="1" lang="ja-JP" altLang="en-US"/>
          </a:p>
        </p:txBody>
      </p:sp>
      <p:cxnSp>
        <p:nvCxnSpPr>
          <p:cNvPr id="5" name="直線コネクタ 4">
            <a:extLst>
              <a:ext uri="{FF2B5EF4-FFF2-40B4-BE49-F238E27FC236}">
                <a16:creationId xmlns:a16="http://schemas.microsoft.com/office/drawing/2014/main" id="{3A75D498-5A29-4F90-9A6E-5F20BC40FCC5}"/>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FC366B4D-1BA8-4615-8CE0-5DC980050BC5}"/>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400" b="1" dirty="0"/>
              <a:t>　職業奉仕の実践②　</a:t>
            </a:r>
          </a:p>
        </p:txBody>
      </p:sp>
      <p:grpSp>
        <p:nvGrpSpPr>
          <p:cNvPr id="7" name="グループ化 6">
            <a:extLst>
              <a:ext uri="{FF2B5EF4-FFF2-40B4-BE49-F238E27FC236}">
                <a16:creationId xmlns:a16="http://schemas.microsoft.com/office/drawing/2014/main" id="{A81F3987-4801-477D-8AAB-D73803763170}"/>
              </a:ext>
            </a:extLst>
          </p:cNvPr>
          <p:cNvGrpSpPr/>
          <p:nvPr/>
        </p:nvGrpSpPr>
        <p:grpSpPr>
          <a:xfrm>
            <a:off x="1973870" y="1225771"/>
            <a:ext cx="9807055" cy="988979"/>
            <a:chOff x="0" y="24157"/>
            <a:chExt cx="9374457" cy="988979"/>
          </a:xfrm>
        </p:grpSpPr>
        <p:sp>
          <p:nvSpPr>
            <p:cNvPr id="8" name="四角形: 角を丸くする 7">
              <a:extLst>
                <a:ext uri="{FF2B5EF4-FFF2-40B4-BE49-F238E27FC236}">
                  <a16:creationId xmlns:a16="http://schemas.microsoft.com/office/drawing/2014/main" id="{7F4BC2F8-F0E8-4195-8114-43845570EFF0}"/>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A3E91B76-5F94-4210-81EE-524FB51FD6C9}"/>
                </a:ext>
              </a:extLst>
            </p:cNvPr>
            <p:cNvSpPr txBox="1"/>
            <p:nvPr/>
          </p:nvSpPr>
          <p:spPr>
            <a:xfrm>
              <a:off x="469869" y="421703"/>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職業奉仕の実践②　</a:t>
              </a:r>
              <a:r>
                <a:rPr lang="ja-JP" altLang="en-US" sz="2800" b="1" dirty="0">
                  <a:solidFill>
                    <a:srgbClr val="92D050"/>
                  </a:solidFill>
                </a:rPr>
                <a:t>高潔な人とは</a:t>
              </a:r>
            </a:p>
            <a:p>
              <a:pPr>
                <a:lnSpc>
                  <a:spcPct val="150000"/>
                </a:lnSpc>
              </a:pPr>
              <a:endParaRPr lang="ja-JP" altLang="en-US" sz="3200" b="1" dirty="0"/>
            </a:p>
          </p:txBody>
        </p:sp>
      </p:grpSp>
      <p:sp>
        <p:nvSpPr>
          <p:cNvPr id="10" name="テキスト ボックス 9">
            <a:extLst>
              <a:ext uri="{FF2B5EF4-FFF2-40B4-BE49-F238E27FC236}">
                <a16:creationId xmlns:a16="http://schemas.microsoft.com/office/drawing/2014/main" id="{92D8C822-281D-4974-AE55-E90A3A53D1F9}"/>
              </a:ext>
            </a:extLst>
          </p:cNvPr>
          <p:cNvSpPr txBox="1"/>
          <p:nvPr/>
        </p:nvSpPr>
        <p:spPr>
          <a:xfrm>
            <a:off x="1743643" y="2153549"/>
            <a:ext cx="10037282" cy="2000548"/>
          </a:xfrm>
          <a:prstGeom prst="rect">
            <a:avLst/>
          </a:prstGeom>
          <a:solidFill>
            <a:schemeClr val="accent5">
              <a:lumMod val="40000"/>
              <a:lumOff val="60000"/>
            </a:schemeClr>
          </a:solidFill>
        </p:spPr>
        <p:txBody>
          <a:bodyPr wrap="square">
            <a:spAutoFit/>
          </a:bodyPr>
          <a:lstStyle/>
          <a:p>
            <a:r>
              <a:rPr lang="ja-JP" altLang="ja-JP" sz="2400" dirty="0">
                <a:latin typeface="BIZ UDPゴシック" panose="020B0400000000000000" pitchFamily="50" charset="-128"/>
                <a:ea typeface="BIZ UDPゴシック" panose="020B0400000000000000" pitchFamily="50" charset="-128"/>
              </a:rPr>
              <a:t>「人は、竪琴を弾くことによって竪琴弾きとなる」</a:t>
            </a:r>
            <a:r>
              <a:rPr lang="ja-JP" altLang="en-US" sz="2000" dirty="0">
                <a:latin typeface="BIZ UDPゴシック" panose="020B0400000000000000" pitchFamily="50" charset="-128"/>
                <a:ea typeface="BIZ UDPゴシック" panose="020B0400000000000000" pitchFamily="50" charset="-128"/>
              </a:rPr>
              <a:t>（アリストテレス）</a:t>
            </a:r>
            <a:endParaRPr lang="ja-JP" altLang="ja-JP" sz="2000" dirty="0">
              <a:latin typeface="BIZ UDPゴシック" panose="020B0400000000000000" pitchFamily="50" charset="-128"/>
              <a:ea typeface="BIZ UDPゴシック" panose="020B0400000000000000" pitchFamily="50" charset="-128"/>
            </a:endParaRPr>
          </a:p>
          <a:p>
            <a:r>
              <a:rPr lang="ja-JP" altLang="ja-JP" sz="2400"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（高潔なふるまい</a:t>
            </a:r>
            <a:r>
              <a:rPr lang="ja-JP" altLang="ja-JP" sz="2400" dirty="0">
                <a:latin typeface="BIZ UDPゴシック" panose="020B0400000000000000" pitchFamily="50" charset="-128"/>
                <a:ea typeface="BIZ UDPゴシック" panose="020B0400000000000000" pitchFamily="50" charset="-128"/>
              </a:rPr>
              <a:t>をすることでしか、</a:t>
            </a:r>
            <a:r>
              <a:rPr lang="ja-JP" altLang="en-US" sz="2400" dirty="0">
                <a:latin typeface="BIZ UDPゴシック" panose="020B0400000000000000" pitchFamily="50" charset="-128"/>
                <a:ea typeface="BIZ UDPゴシック" panose="020B0400000000000000" pitchFamily="50" charset="-128"/>
              </a:rPr>
              <a:t>高潔な</a:t>
            </a:r>
            <a:r>
              <a:rPr lang="ja-JP" altLang="ja-JP" sz="2400" dirty="0">
                <a:latin typeface="BIZ UDPゴシック" panose="020B0400000000000000" pitchFamily="50" charset="-128"/>
                <a:ea typeface="BIZ UDPゴシック" panose="020B0400000000000000" pitchFamily="50" charset="-128"/>
              </a:rPr>
              <a:t>人にはなれない）</a:t>
            </a:r>
            <a:endParaRPr lang="en-US" altLang="ja-JP" sz="2400" dirty="0">
              <a:latin typeface="BIZ UDPゴシック" panose="020B0400000000000000" pitchFamily="50" charset="-128"/>
              <a:ea typeface="BIZ UDPゴシック" panose="020B0400000000000000" pitchFamily="50" charset="-128"/>
            </a:endParaRPr>
          </a:p>
          <a:p>
            <a:endParaRPr lang="en-US" altLang="ja-JP" sz="2400" dirty="0"/>
          </a:p>
          <a:p>
            <a:r>
              <a:rPr lang="ja-JP" altLang="en-US" sz="2400" dirty="0"/>
              <a:t>　</a:t>
            </a:r>
            <a:r>
              <a:rPr lang="ja-JP" altLang="en-US" sz="2800" dirty="0">
                <a:latin typeface="BIZ UDPゴシック" panose="020B0400000000000000" pitchFamily="50" charset="-128"/>
                <a:ea typeface="BIZ UDPゴシック" panose="020B0400000000000000" pitchFamily="50" charset="-128"/>
              </a:rPr>
              <a:t>成熟</a:t>
            </a:r>
            <a:r>
              <a:rPr lang="ja-JP" altLang="en-US" sz="2400" dirty="0"/>
              <a:t>という視点</a:t>
            </a:r>
            <a:endParaRPr lang="en-US" altLang="ja-JP" sz="2400" dirty="0"/>
          </a:p>
          <a:p>
            <a:r>
              <a:rPr lang="ja-JP" altLang="en-US" sz="2400" dirty="0"/>
              <a:t>　　 ・・・　手本、修養、研修、習慣づけ、自省</a:t>
            </a:r>
            <a:endParaRPr lang="en-US" altLang="ja-JP" sz="2400" dirty="0"/>
          </a:p>
        </p:txBody>
      </p:sp>
      <p:grpSp>
        <p:nvGrpSpPr>
          <p:cNvPr id="11" name="グループ化 10">
            <a:extLst>
              <a:ext uri="{FF2B5EF4-FFF2-40B4-BE49-F238E27FC236}">
                <a16:creationId xmlns:a16="http://schemas.microsoft.com/office/drawing/2014/main" id="{BB0D2B69-5173-49D8-85DC-6D1EA38791D9}"/>
              </a:ext>
            </a:extLst>
          </p:cNvPr>
          <p:cNvGrpSpPr/>
          <p:nvPr/>
        </p:nvGrpSpPr>
        <p:grpSpPr>
          <a:xfrm>
            <a:off x="2672134" y="3757355"/>
            <a:ext cx="7944212" cy="1477328"/>
            <a:chOff x="0" y="187858"/>
            <a:chExt cx="3964219" cy="1830865"/>
          </a:xfrm>
        </p:grpSpPr>
        <p:sp>
          <p:nvSpPr>
            <p:cNvPr id="12" name="四角形: 角を丸くする 11">
              <a:extLst>
                <a:ext uri="{FF2B5EF4-FFF2-40B4-BE49-F238E27FC236}">
                  <a16:creationId xmlns:a16="http://schemas.microsoft.com/office/drawing/2014/main" id="{2FE804F5-574F-4919-A5E4-4A118A09DF00}"/>
                </a:ext>
              </a:extLst>
            </p:cNvPr>
            <p:cNvSpPr/>
            <p:nvPr/>
          </p:nvSpPr>
          <p:spPr>
            <a:xfrm>
              <a:off x="0" y="680358"/>
              <a:ext cx="3964219" cy="999261"/>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3" name="四角形: 角を丸くする 4">
              <a:extLst>
                <a:ext uri="{FF2B5EF4-FFF2-40B4-BE49-F238E27FC236}">
                  <a16:creationId xmlns:a16="http://schemas.microsoft.com/office/drawing/2014/main" id="{CD2F60FE-F224-41D6-A1B5-96C234478DE4}"/>
                </a:ext>
              </a:extLst>
            </p:cNvPr>
            <p:cNvSpPr txBox="1"/>
            <p:nvPr/>
          </p:nvSpPr>
          <p:spPr>
            <a:xfrm>
              <a:off x="245288" y="187858"/>
              <a:ext cx="3623369" cy="18308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a:lnSpc>
                  <a:spcPct val="170000"/>
                </a:lnSpc>
              </a:pPr>
              <a:r>
                <a:rPr lang="ja-JP" altLang="en-US" sz="2400" b="1" dirty="0">
                  <a:latin typeface="BIZ UDPゴシック" panose="020B0400000000000000" pitchFamily="50" charset="-128"/>
                  <a:ea typeface="BIZ UDPゴシック" panose="020B0400000000000000" pitchFamily="50" charset="-128"/>
                </a:rPr>
                <a:t>「職業奉仕は実践知」</a:t>
              </a:r>
              <a:r>
                <a:rPr lang="ja-JP" altLang="en-US" sz="2400" b="1" dirty="0">
                  <a:solidFill>
                    <a:schemeClr val="accent1"/>
                  </a:solidFill>
                </a:rPr>
                <a:t>（実践して初めて職業奉仕）</a:t>
              </a:r>
            </a:p>
          </p:txBody>
        </p:sp>
      </p:grpSp>
      <p:sp>
        <p:nvSpPr>
          <p:cNvPr id="15" name="テキスト ボックス 14">
            <a:extLst>
              <a:ext uri="{FF2B5EF4-FFF2-40B4-BE49-F238E27FC236}">
                <a16:creationId xmlns:a16="http://schemas.microsoft.com/office/drawing/2014/main" id="{DB4DD9C0-BE83-4C63-87B3-26467821E0EE}"/>
              </a:ext>
            </a:extLst>
          </p:cNvPr>
          <p:cNvSpPr txBox="1"/>
          <p:nvPr/>
        </p:nvSpPr>
        <p:spPr>
          <a:xfrm>
            <a:off x="1625600" y="5109528"/>
            <a:ext cx="10037283" cy="1477328"/>
          </a:xfrm>
          <a:prstGeom prst="rect">
            <a:avLst/>
          </a:prstGeom>
          <a:solidFill>
            <a:srgbClr val="BEE395"/>
          </a:solidFill>
        </p:spPr>
        <p:txBody>
          <a:bodyPr wrap="square">
            <a:spAutoFit/>
          </a:bodyPr>
          <a:lstStyle/>
          <a:p>
            <a:endParaRPr lang="en-US" altLang="ja-JP" sz="1800" dirty="0"/>
          </a:p>
          <a:p>
            <a:r>
              <a:rPr lang="ja-JP" altLang="en-US" sz="2400" dirty="0"/>
              <a:t>　</a:t>
            </a:r>
            <a:r>
              <a:rPr lang="ja-JP" altLang="ja-JP" sz="2400" dirty="0"/>
              <a:t>具体例、経験論こそが大切</a:t>
            </a:r>
          </a:p>
          <a:p>
            <a:r>
              <a:rPr lang="ja-JP" altLang="ja-JP" sz="2400" dirty="0"/>
              <a:t>　・新会員、若い会員に向けて、自分の経験談（失敗談も含め）を</a:t>
            </a:r>
            <a:endParaRPr lang="en-US" altLang="ja-JP" sz="2400" dirty="0"/>
          </a:p>
          <a:p>
            <a:r>
              <a:rPr lang="en-US" altLang="ja-JP" sz="2400" dirty="0"/>
              <a:t>      </a:t>
            </a:r>
            <a:r>
              <a:rPr lang="ja-JP" altLang="ja-JP" sz="2400" dirty="0"/>
              <a:t>積極的に語りましょう。</a:t>
            </a:r>
            <a:r>
              <a:rPr lang="ja-JP" altLang="en-US" sz="2400" dirty="0">
                <a:solidFill>
                  <a:prstClr val="black"/>
                </a:solidFill>
              </a:rPr>
              <a:t>　</a:t>
            </a:r>
            <a:endParaRPr lang="en-US" altLang="ja-JP" sz="2400" dirty="0">
              <a:solidFill>
                <a:prstClr val="black"/>
              </a:solidFill>
            </a:endParaRPr>
          </a:p>
        </p:txBody>
      </p:sp>
    </p:spTree>
    <p:extLst>
      <p:ext uri="{BB962C8B-B14F-4D97-AF65-F5344CB8AC3E}">
        <p14:creationId xmlns:p14="http://schemas.microsoft.com/office/powerpoint/2010/main" val="335630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24</a:t>
            </a:fld>
            <a:endParaRPr kumimoji="1" lang="ja-JP" altLang="en-US"/>
          </a:p>
        </p:txBody>
      </p:sp>
      <p:sp>
        <p:nvSpPr>
          <p:cNvPr id="3" name="正方形/長方形 2"/>
          <p:cNvSpPr/>
          <p:nvPr/>
        </p:nvSpPr>
        <p:spPr>
          <a:xfrm>
            <a:off x="1604138" y="2353320"/>
            <a:ext cx="10212063" cy="3200876"/>
          </a:xfrm>
          <a:prstGeom prst="rect">
            <a:avLst/>
          </a:prstGeom>
          <a:solidFill>
            <a:schemeClr val="accent2">
              <a:lumMod val="40000"/>
              <a:lumOff val="60000"/>
            </a:schemeClr>
          </a:solidFill>
        </p:spPr>
        <p:txBody>
          <a:bodyPr wrap="square">
            <a:spAutoFit/>
          </a:bodyPr>
          <a:lstStyle/>
          <a:p>
            <a:r>
              <a:rPr lang="ja-JP" altLang="ja-JP" dirty="0"/>
              <a:t>　</a:t>
            </a:r>
            <a:r>
              <a:rPr lang="ja-JP" altLang="en-US" dirty="0"/>
              <a:t>　</a:t>
            </a:r>
            <a:r>
              <a:rPr lang="ja-JP" altLang="ja-JP" sz="2400" dirty="0"/>
              <a:t>　クラブとして、あるいは一企業として</a:t>
            </a:r>
          </a:p>
          <a:p>
            <a:r>
              <a:rPr lang="ja-JP" altLang="en-US" sz="2400" dirty="0"/>
              <a:t>　　</a:t>
            </a:r>
            <a:endParaRPr lang="en-US" altLang="ja-JP" sz="2400" dirty="0"/>
          </a:p>
          <a:p>
            <a:r>
              <a:rPr lang="en-US" altLang="ja-JP" sz="2400" dirty="0"/>
              <a:t>       </a:t>
            </a:r>
            <a:r>
              <a:rPr lang="ja-JP" altLang="en-US" sz="2200" dirty="0"/>
              <a:t>例）　 </a:t>
            </a:r>
            <a:r>
              <a:rPr lang="ja-JP" altLang="ja-JP" sz="2200" dirty="0">
                <a:latin typeface="HGP創英角ｺﾞｼｯｸUB" panose="020B0900000000000000" pitchFamily="50" charset="-128"/>
                <a:ea typeface="HGP創英角ｺﾞｼｯｸUB" panose="020B0900000000000000" pitchFamily="50" charset="-128"/>
              </a:rPr>
              <a:t>療従事者の応援、援助をした。</a:t>
            </a:r>
          </a:p>
          <a:p>
            <a:r>
              <a:rPr lang="ja-JP" altLang="ja-JP" sz="2200" dirty="0">
                <a:latin typeface="HGP創英角ｺﾞｼｯｸUB" panose="020B0900000000000000" pitchFamily="50" charset="-128"/>
                <a:ea typeface="HGP創英角ｺﾞｼｯｸUB" panose="020B0900000000000000" pitchFamily="50" charset="-128"/>
              </a:rPr>
              <a:t>　　　　　</a:t>
            </a:r>
            <a:r>
              <a:rPr lang="ja-JP" altLang="en-US" sz="2200" dirty="0">
                <a:latin typeface="HGP創英角ｺﾞｼｯｸUB" panose="020B0900000000000000" pitchFamily="50" charset="-128"/>
                <a:ea typeface="HGP創英角ｺﾞｼｯｸUB" panose="020B0900000000000000" pitchFamily="50" charset="-128"/>
              </a:rPr>
              <a:t>　　　</a:t>
            </a:r>
            <a:r>
              <a:rPr lang="ja-JP" altLang="ja-JP" sz="2200" dirty="0">
                <a:latin typeface="HGP創英角ｺﾞｼｯｸUB" panose="020B0900000000000000" pitchFamily="50" charset="-128"/>
                <a:ea typeface="HGP創英角ｺﾞｼｯｸUB" panose="020B0900000000000000" pitchFamily="50" charset="-128"/>
              </a:rPr>
              <a:t>諸団体にマスクや防護服の寄付をした。</a:t>
            </a:r>
          </a:p>
          <a:p>
            <a:r>
              <a:rPr lang="ja-JP" altLang="ja-JP" sz="2200" dirty="0">
                <a:latin typeface="HGP創英角ｺﾞｼｯｸUB" panose="020B0900000000000000" pitchFamily="50" charset="-128"/>
                <a:ea typeface="HGP創英角ｺﾞｼｯｸUB" panose="020B0900000000000000" pitchFamily="50" charset="-128"/>
              </a:rPr>
              <a:t>　　　　　</a:t>
            </a:r>
            <a:r>
              <a:rPr lang="ja-JP" altLang="en-US" sz="2200" dirty="0">
                <a:latin typeface="HGP創英角ｺﾞｼｯｸUB" panose="020B0900000000000000" pitchFamily="50" charset="-128"/>
                <a:ea typeface="HGP創英角ｺﾞｼｯｸUB" panose="020B0900000000000000" pitchFamily="50" charset="-128"/>
              </a:rPr>
              <a:t>　　　</a:t>
            </a:r>
            <a:r>
              <a:rPr lang="ja-JP" altLang="ja-JP" sz="2200" dirty="0">
                <a:latin typeface="HGP創英角ｺﾞｼｯｸUB" panose="020B0900000000000000" pitchFamily="50" charset="-128"/>
                <a:ea typeface="HGP創英角ｺﾞｼｯｸUB" panose="020B0900000000000000" pitchFamily="50" charset="-128"/>
              </a:rPr>
              <a:t>公共団体に寄付金を拠出した。</a:t>
            </a:r>
            <a:endParaRPr lang="en-US" altLang="ja-JP" sz="2200" dirty="0">
              <a:latin typeface="HGP創英角ｺﾞｼｯｸUB" panose="020B0900000000000000" pitchFamily="50" charset="-128"/>
              <a:ea typeface="HGP創英角ｺﾞｼｯｸUB" panose="020B0900000000000000" pitchFamily="50" charset="-128"/>
            </a:endParaRPr>
          </a:p>
          <a:p>
            <a:r>
              <a:rPr lang="ja-JP" altLang="en-US" sz="2200" dirty="0">
                <a:latin typeface="HGP創英角ｺﾞｼｯｸUB" panose="020B0900000000000000" pitchFamily="50" charset="-128"/>
                <a:ea typeface="HGP創英角ｺﾞｼｯｸUB" panose="020B0900000000000000" pitchFamily="50" charset="-128"/>
              </a:rPr>
              <a:t>　　　　　　　　身を削って従業員を守った。</a:t>
            </a:r>
            <a:endParaRPr lang="en-US" altLang="ja-JP" sz="2200" dirty="0">
              <a:latin typeface="HGP創英角ｺﾞｼｯｸUB" panose="020B0900000000000000" pitchFamily="50" charset="-128"/>
              <a:ea typeface="HGP創英角ｺﾞｼｯｸUB" panose="020B0900000000000000" pitchFamily="50" charset="-128"/>
            </a:endParaRPr>
          </a:p>
          <a:p>
            <a:r>
              <a:rPr lang="ja-JP" altLang="en-US" sz="2200" dirty="0">
                <a:latin typeface="HGP創英角ｺﾞｼｯｸUB" panose="020B0900000000000000" pitchFamily="50" charset="-128"/>
                <a:ea typeface="HGP創英角ｺﾞｼｯｸUB" panose="020B0900000000000000" pitchFamily="50" charset="-128"/>
              </a:rPr>
              <a:t>　　　　　　　　従業員の転職先探しに奔走した。</a:t>
            </a:r>
            <a:endParaRPr lang="en-US" altLang="ja-JP" sz="2200" dirty="0">
              <a:latin typeface="HGP創英角ｺﾞｼｯｸUB" panose="020B0900000000000000" pitchFamily="50" charset="-128"/>
              <a:ea typeface="HGP創英角ｺﾞｼｯｸUB" panose="020B0900000000000000" pitchFamily="50" charset="-128"/>
            </a:endParaRPr>
          </a:p>
          <a:p>
            <a:endParaRPr lang="ja-JP" altLang="ja-JP" sz="2200" dirty="0">
              <a:latin typeface="HGP創英角ｺﾞｼｯｸUB" panose="020B0900000000000000" pitchFamily="50" charset="-128"/>
              <a:ea typeface="HGP創英角ｺﾞｼｯｸUB" panose="020B0900000000000000" pitchFamily="50" charset="-128"/>
            </a:endParaRPr>
          </a:p>
          <a:p>
            <a:r>
              <a:rPr lang="en-US" altLang="ja-JP" sz="2200" dirty="0"/>
              <a:t> ※  </a:t>
            </a:r>
            <a:r>
              <a:rPr lang="ja-JP" altLang="ja-JP" sz="2200" dirty="0"/>
              <a:t>世界中のクラブ、</a:t>
            </a:r>
            <a:r>
              <a:rPr lang="ja-JP" altLang="en-US" sz="2200" dirty="0"/>
              <a:t>ロータリアンに</a:t>
            </a:r>
            <a:r>
              <a:rPr lang="ja-JP" altLang="ja-JP" sz="2200" dirty="0"/>
              <a:t>数えきれないほどの実例があるはずです。</a:t>
            </a:r>
            <a:endParaRPr lang="en-US" altLang="ja-JP" sz="2200" dirty="0"/>
          </a:p>
        </p:txBody>
      </p:sp>
      <p:cxnSp>
        <p:nvCxnSpPr>
          <p:cNvPr id="4" name="直線コネクタ 3">
            <a:extLst>
              <a:ext uri="{FF2B5EF4-FFF2-40B4-BE49-F238E27FC236}">
                <a16:creationId xmlns:a16="http://schemas.microsoft.com/office/drawing/2014/main" id="{94A5B84C-97C1-43AB-9E39-E7EA8523DCC8}"/>
              </a:ext>
            </a:extLst>
          </p:cNvPr>
          <p:cNvCxnSpPr/>
          <p:nvPr/>
        </p:nvCxnSpPr>
        <p:spPr>
          <a:xfrm>
            <a:off x="1625600" y="115290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67F24903-2072-4E95-A3F6-E91EBC3E6183}"/>
              </a:ext>
            </a:extLst>
          </p:cNvPr>
          <p:cNvSpPr txBox="1"/>
          <p:nvPr/>
        </p:nvSpPr>
        <p:spPr>
          <a:xfrm>
            <a:off x="2054377" y="475699"/>
            <a:ext cx="881957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ロータリアンの行動原理　　　　　</a:t>
            </a:r>
            <a:r>
              <a:rPr kumimoji="1" lang="ja-JP" altLang="en-US" sz="2400" b="1" dirty="0"/>
              <a:t>　職業奉仕の実践　</a:t>
            </a:r>
          </a:p>
        </p:txBody>
      </p:sp>
      <p:sp>
        <p:nvSpPr>
          <p:cNvPr id="6" name="四角形: 角を丸くする 5">
            <a:extLst>
              <a:ext uri="{FF2B5EF4-FFF2-40B4-BE49-F238E27FC236}">
                <a16:creationId xmlns:a16="http://schemas.microsoft.com/office/drawing/2014/main" id="{8B55008F-1516-4AEF-A105-D9151E038F08}"/>
              </a:ext>
            </a:extLst>
          </p:cNvPr>
          <p:cNvSpPr/>
          <p:nvPr/>
        </p:nvSpPr>
        <p:spPr>
          <a:xfrm>
            <a:off x="1625600" y="1379352"/>
            <a:ext cx="9402141" cy="747524"/>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r>
              <a:rPr lang="ja-JP" altLang="en-US" sz="3200" b="1" dirty="0"/>
              <a:t>　　　コロナ禍への様々な対応</a:t>
            </a:r>
            <a:r>
              <a:rPr lang="ja-JP" altLang="en-US" sz="3200" dirty="0"/>
              <a:t>　</a:t>
            </a:r>
            <a:r>
              <a:rPr lang="ja-JP" altLang="ja-JP" sz="2400" b="1" dirty="0">
                <a:solidFill>
                  <a:srgbClr val="92D050"/>
                </a:solidFill>
              </a:rPr>
              <a:t>ロータリーの対応</a:t>
            </a:r>
          </a:p>
          <a:p>
            <a:endParaRPr lang="ja-JP" altLang="en-US" sz="3200" b="1" dirty="0"/>
          </a:p>
          <a:p>
            <a:endParaRPr lang="en-US" altLang="ja-JP" dirty="0"/>
          </a:p>
          <a:p>
            <a:endParaRPr lang="en-US" altLang="ja-JP" dirty="0"/>
          </a:p>
          <a:p>
            <a:endParaRPr lang="ja-JP" altLang="en-US" dirty="0"/>
          </a:p>
        </p:txBody>
      </p:sp>
      <p:sp>
        <p:nvSpPr>
          <p:cNvPr id="8" name="テキスト ボックス 7">
            <a:extLst>
              <a:ext uri="{FF2B5EF4-FFF2-40B4-BE49-F238E27FC236}">
                <a16:creationId xmlns:a16="http://schemas.microsoft.com/office/drawing/2014/main" id="{3598BD66-777A-4116-A052-0C740643FD9B}"/>
              </a:ext>
            </a:extLst>
          </p:cNvPr>
          <p:cNvSpPr txBox="1"/>
          <p:nvPr/>
        </p:nvSpPr>
        <p:spPr>
          <a:xfrm>
            <a:off x="2290569" y="5812046"/>
            <a:ext cx="8839200" cy="707886"/>
          </a:xfrm>
          <a:prstGeom prst="rect">
            <a:avLst/>
          </a:prstGeom>
          <a:noFill/>
        </p:spPr>
        <p:txBody>
          <a:bodyPr wrap="square">
            <a:spAutoFit/>
          </a:bodyPr>
          <a:lstStyle/>
          <a:p>
            <a:r>
              <a:rPr lang="ja-JP" altLang="ja-JP" sz="2000" b="1" dirty="0">
                <a:solidFill>
                  <a:srgbClr val="0070C0"/>
                </a:solidFill>
              </a:rPr>
              <a:t>私たちは、地域社会で自分たちは何をすべきか、何が求められ（ニーズ）、</a:t>
            </a:r>
            <a:endParaRPr lang="en-US" altLang="ja-JP" sz="2000" b="1" dirty="0">
              <a:solidFill>
                <a:srgbClr val="0070C0"/>
              </a:solidFill>
            </a:endParaRPr>
          </a:p>
          <a:p>
            <a:r>
              <a:rPr lang="ja-JP" altLang="en-US" sz="2000" b="1" dirty="0">
                <a:solidFill>
                  <a:srgbClr val="0070C0"/>
                </a:solidFill>
              </a:rPr>
              <a:t>　</a:t>
            </a:r>
            <a:r>
              <a:rPr lang="ja-JP" altLang="ja-JP" sz="2000" b="1" dirty="0">
                <a:solidFill>
                  <a:srgbClr val="0070C0"/>
                </a:solidFill>
              </a:rPr>
              <a:t>どんな援助が有効なのか、必死に考え</a:t>
            </a:r>
            <a:r>
              <a:rPr lang="ja-JP" altLang="en-US" sz="2000" b="1" dirty="0">
                <a:solidFill>
                  <a:srgbClr val="0070C0"/>
                </a:solidFill>
              </a:rPr>
              <a:t>、これらを実践しまし</a:t>
            </a:r>
            <a:r>
              <a:rPr lang="ja-JP" altLang="ja-JP" sz="2000" b="1" dirty="0">
                <a:solidFill>
                  <a:srgbClr val="0070C0"/>
                </a:solidFill>
              </a:rPr>
              <a:t>た。</a:t>
            </a:r>
            <a:endParaRPr lang="en-US" altLang="ja-JP" sz="2000" b="1" dirty="0">
              <a:solidFill>
                <a:srgbClr val="0070C0"/>
              </a:solidFill>
            </a:endParaRPr>
          </a:p>
        </p:txBody>
      </p:sp>
    </p:spTree>
    <p:extLst>
      <p:ext uri="{BB962C8B-B14F-4D97-AF65-F5344CB8AC3E}">
        <p14:creationId xmlns:p14="http://schemas.microsoft.com/office/powerpoint/2010/main" val="2281518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314AFCD-4EA1-4772-86F7-285A3F57F7B1}"/>
              </a:ext>
            </a:extLst>
          </p:cNvPr>
          <p:cNvSpPr txBox="1"/>
          <p:nvPr/>
        </p:nvSpPr>
        <p:spPr>
          <a:xfrm>
            <a:off x="2337998" y="5524794"/>
            <a:ext cx="8400685" cy="1215025"/>
          </a:xfrm>
          <a:prstGeom prst="rect">
            <a:avLst/>
          </a:prstGeom>
          <a:solidFill>
            <a:schemeClr val="bg1"/>
          </a:solidFill>
        </p:spPr>
        <p:txBody>
          <a:bodyPr vert="horz" lIns="91440" tIns="45720" rIns="91440" bIns="45720" rtlCol="0" anchor="ctr">
            <a:normAutofit fontScale="92500" lnSpcReduction="10000"/>
          </a:bodyPr>
          <a:lstStyle/>
          <a:p>
            <a:pPr algn="ctr" defTabSz="457200">
              <a:lnSpc>
                <a:spcPct val="90000"/>
              </a:lnSpc>
              <a:spcBef>
                <a:spcPts val="1000"/>
              </a:spcBef>
              <a:buClr>
                <a:schemeClr val="accent1"/>
              </a:buClr>
            </a:pPr>
            <a:endParaRPr kumimoji="1" lang="en-US" altLang="ja-JP" sz="2400" dirty="0"/>
          </a:p>
          <a:p>
            <a:pPr algn="ctr" defTabSz="457200">
              <a:lnSpc>
                <a:spcPct val="90000"/>
              </a:lnSpc>
              <a:spcBef>
                <a:spcPts val="1000"/>
              </a:spcBef>
              <a:buClr>
                <a:schemeClr val="accent1"/>
              </a:buClr>
            </a:pPr>
            <a:r>
              <a:rPr kumimoji="1" lang="en-US" altLang="ja-JP" sz="2400" dirty="0"/>
              <a:t>2021-2022</a:t>
            </a:r>
            <a:r>
              <a:rPr kumimoji="1" lang="ja-JP" altLang="en-US" sz="2400" dirty="0"/>
              <a:t>年度　</a:t>
            </a:r>
            <a:endParaRPr kumimoji="1" lang="en-US" altLang="ja-JP" sz="2400" dirty="0"/>
          </a:p>
          <a:p>
            <a:pPr algn="ctr" defTabSz="457200">
              <a:lnSpc>
                <a:spcPct val="90000"/>
              </a:lnSpc>
              <a:spcBef>
                <a:spcPts val="1000"/>
              </a:spcBef>
              <a:buClr>
                <a:schemeClr val="accent1"/>
              </a:buClr>
            </a:pPr>
            <a:r>
              <a:rPr lang="zh-TW" altLang="en-US" sz="2400" dirty="0"/>
              <a:t>２７８０地区職業奉仕委員会</a:t>
            </a:r>
          </a:p>
          <a:p>
            <a:pPr defTabSz="457200">
              <a:lnSpc>
                <a:spcPct val="90000"/>
              </a:lnSpc>
              <a:spcBef>
                <a:spcPts val="1000"/>
              </a:spcBef>
              <a:buClr>
                <a:schemeClr val="accent1"/>
              </a:buClr>
            </a:pPr>
            <a:endParaRPr lang="en-US" altLang="ja-JP" dirty="0">
              <a:solidFill>
                <a:schemeClr val="bg1"/>
              </a:solidFill>
            </a:endParaRPr>
          </a:p>
        </p:txBody>
      </p:sp>
      <p:sp>
        <p:nvSpPr>
          <p:cNvPr id="8" name="テキスト ボックス 7">
            <a:extLst>
              <a:ext uri="{FF2B5EF4-FFF2-40B4-BE49-F238E27FC236}">
                <a16:creationId xmlns:a16="http://schemas.microsoft.com/office/drawing/2014/main" id="{F2CD982C-0062-4255-B017-ABDC39FDA9A9}"/>
              </a:ext>
            </a:extLst>
          </p:cNvPr>
          <p:cNvSpPr txBox="1"/>
          <p:nvPr/>
        </p:nvSpPr>
        <p:spPr>
          <a:xfrm>
            <a:off x="2060154" y="725693"/>
            <a:ext cx="6416570" cy="584775"/>
          </a:xfrm>
          <a:prstGeom prst="rect">
            <a:avLst/>
          </a:prstGeom>
          <a:noFill/>
        </p:spPr>
        <p:txBody>
          <a:bodyPr wrap="square">
            <a:spAutoFit/>
          </a:bodyPr>
          <a:lstStyle/>
          <a:p>
            <a:r>
              <a:rPr kumimoji="1" lang="ja-JP" altLang="en-US" sz="3200" b="0" i="0" u="none" strike="noStrike" kern="1200" cap="none" spc="0" normalizeH="0" baseline="0" noProof="0" dirty="0">
                <a:ln>
                  <a:noFill/>
                </a:ln>
                <a:solidFill>
                  <a:prstClr val="black">
                    <a:lumMod val="85000"/>
                    <a:lumOff val="15000"/>
                  </a:prstClr>
                </a:solidFill>
                <a:effectLst/>
                <a:uLnTx/>
                <a:uFillTx/>
                <a:latin typeface="HGP創英角ｺﾞｼｯｸUB" panose="020B0900000000000000" pitchFamily="50" charset="-128"/>
                <a:ea typeface="HGP創英角ｺﾞｼｯｸUB" panose="020B0900000000000000" pitchFamily="50" charset="-128"/>
              </a:rPr>
              <a:t>職業奉仕という行動原理</a:t>
            </a:r>
            <a:endParaRPr lang="ja-JP" altLang="en-US" dirty="0">
              <a:latin typeface="HGP創英角ｺﾞｼｯｸUB" panose="020B0900000000000000" pitchFamily="50" charset="-128"/>
              <a:ea typeface="HGP創英角ｺﾞｼｯｸUB" panose="020B0900000000000000" pitchFamily="50" charset="-128"/>
            </a:endParaRPr>
          </a:p>
        </p:txBody>
      </p:sp>
      <p:sp>
        <p:nvSpPr>
          <p:cNvPr id="9" name="四角形: 角を丸くする 4">
            <a:extLst>
              <a:ext uri="{FF2B5EF4-FFF2-40B4-BE49-F238E27FC236}">
                <a16:creationId xmlns:a16="http://schemas.microsoft.com/office/drawing/2014/main" id="{719A3DE7-6D77-466F-8F62-97D4AA2E2D3D}"/>
              </a:ext>
            </a:extLst>
          </p:cNvPr>
          <p:cNvSpPr txBox="1"/>
          <p:nvPr/>
        </p:nvSpPr>
        <p:spPr>
          <a:xfrm>
            <a:off x="2661536" y="1798409"/>
            <a:ext cx="7753611" cy="1276010"/>
          </a:xfrm>
          <a:prstGeom prst="rect">
            <a:avLst/>
          </a:prstGeom>
          <a:solidFill>
            <a:srgbClr val="1485A4">
              <a:lumMod val="20000"/>
              <a:lumOff val="80000"/>
            </a:srgbClr>
          </a:solidFill>
          <a:ln>
            <a:noFill/>
          </a:ln>
          <a:effectLst/>
        </p:spPr>
        <p:txBody>
          <a:bodyPr spcFirstLastPara="0" vert="horz" wrap="square" lIns="83820" tIns="83820" rIns="83820" bIns="83820" numCol="1" spcCol="1270" anchor="ctr" anchorCtr="0">
            <a:noAutofit/>
          </a:bodyPr>
          <a:lstStyle/>
          <a:p>
            <a:pPr marL="0" marR="0" lvl="0" indent="0" algn="ctr" defTabSz="977900" eaLnBrk="1" fontAlgn="auto" latinLnBrk="0" hangingPunct="1">
              <a:lnSpc>
                <a:spcPct val="90000"/>
              </a:lnSpc>
              <a:spcBef>
                <a:spcPct val="0"/>
              </a:spcBef>
              <a:spcAft>
                <a:spcPct val="35000"/>
              </a:spcAft>
              <a:buClrTx/>
              <a:buSzTx/>
              <a:buFontTx/>
              <a:buNone/>
              <a:tabLst/>
              <a:defRPr/>
            </a:pPr>
            <a:r>
              <a:rPr kumimoji="0" lang="ja-JP" altLang="en-US" sz="32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あるべき世界、あるべき自分を希求する</a:t>
            </a:r>
            <a:endParaRPr kumimoji="0" lang="en-US" altLang="ja-JP" sz="32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77900" eaLnBrk="1" fontAlgn="auto" latinLnBrk="0" hangingPunct="1">
              <a:lnSpc>
                <a:spcPct val="90000"/>
              </a:lnSpc>
              <a:spcBef>
                <a:spcPct val="0"/>
              </a:spcBef>
              <a:spcAft>
                <a:spcPct val="35000"/>
              </a:spcAft>
              <a:buClrTx/>
              <a:buSzTx/>
              <a:buFontTx/>
              <a:buNone/>
              <a:tabLst/>
              <a:defRPr/>
            </a:pPr>
            <a:r>
              <a:rPr kumimoji="0" lang="ja-JP" altLang="en-US" sz="36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覚　　悟</a:t>
            </a:r>
            <a:r>
              <a:rPr kumimoji="0" lang="ja-JP" altLang="en-US" sz="32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　</a:t>
            </a:r>
            <a:endParaRPr kumimoji="0" lang="en-US" sz="3200" b="0" i="0" u="none" strike="noStrike" kern="0" cap="none" spc="0" normalizeH="0" baseline="0" noProof="0" dirty="0">
              <a:ln>
                <a:noFill/>
              </a:ln>
              <a:solidFill>
                <a:prstClr val="white"/>
              </a:solidFill>
              <a:effectLst/>
              <a:uLnTx/>
              <a:uFillTx/>
            </a:endParaRPr>
          </a:p>
        </p:txBody>
      </p:sp>
      <p:sp>
        <p:nvSpPr>
          <p:cNvPr id="10" name="四角形: 角を丸くする 4">
            <a:extLst>
              <a:ext uri="{FF2B5EF4-FFF2-40B4-BE49-F238E27FC236}">
                <a16:creationId xmlns:a16="http://schemas.microsoft.com/office/drawing/2014/main" id="{829926FE-46F7-475C-8A65-A820415E603D}"/>
              </a:ext>
            </a:extLst>
          </p:cNvPr>
          <p:cNvSpPr txBox="1"/>
          <p:nvPr/>
        </p:nvSpPr>
        <p:spPr>
          <a:xfrm>
            <a:off x="5490196" y="3238961"/>
            <a:ext cx="2559001" cy="1828800"/>
          </a:xfrm>
          <a:prstGeom prst="rect">
            <a:avLst/>
          </a:prstGeom>
          <a:solidFill>
            <a:schemeClr val="bg2"/>
          </a:solidFill>
          <a:ln>
            <a:noFill/>
          </a:ln>
          <a:effectLst/>
        </p:spPr>
        <p:txBody>
          <a:bodyPr spcFirstLastPara="0" vert="horz" wrap="square" lIns="83820" tIns="83820" rIns="83820" bIns="83820" numCol="1" spcCol="1270" anchor="ctr" anchorCtr="0">
            <a:noAutofit/>
          </a:bodyPr>
          <a:lstStyle/>
          <a:p>
            <a:pPr marL="0" marR="0" lvl="0" indent="0" algn="ctr" defTabSz="977900" eaLnBrk="1" fontAlgn="auto" latinLnBrk="0" hangingPunct="1">
              <a:lnSpc>
                <a:spcPct val="90000"/>
              </a:lnSpc>
              <a:spcBef>
                <a:spcPct val="0"/>
              </a:spcBef>
              <a:spcAft>
                <a:spcPct val="35000"/>
              </a:spcAft>
              <a:buClrTx/>
              <a:buSzTx/>
              <a:buFontTx/>
              <a:buNone/>
              <a:tabLst/>
              <a:defRPr/>
            </a:pPr>
            <a:r>
              <a:rPr kumimoji="1" lang="ja-JP" altLang="en-US" sz="4000" b="1" i="0" u="none" strike="noStrike" kern="0" cap="none" spc="0" normalizeH="0" baseline="0" noProof="0" dirty="0">
                <a:ln>
                  <a:noFill/>
                </a:ln>
                <a:solidFill>
                  <a:srgbClr val="FF7C80"/>
                </a:solidFill>
                <a:effectLst/>
                <a:uLnTx/>
                <a:uFillTx/>
                <a:latin typeface="BIZ UDPゴシック" panose="020B0400000000000000" pitchFamily="50" charset="-128"/>
                <a:ea typeface="BIZ UDPゴシック" panose="020B0400000000000000" pitchFamily="50" charset="-128"/>
                <a:cs typeface="+mn-cs"/>
              </a:rPr>
              <a:t>心の炎</a:t>
            </a:r>
            <a:r>
              <a:rPr kumimoji="1" lang="ja-JP" altLang="en-US" sz="4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endParaRPr kumimoji="1" lang="en-US" altLang="ja-JP" sz="4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77900" eaLnBrk="1" fontAlgn="auto" latinLnBrk="0" hangingPunct="1">
              <a:lnSpc>
                <a:spcPct val="90000"/>
              </a:lnSpc>
              <a:spcBef>
                <a:spcPct val="0"/>
              </a:spcBef>
              <a:spcAft>
                <a:spcPct val="35000"/>
              </a:spcAft>
              <a:buClrTx/>
              <a:buSzTx/>
              <a:buFontTx/>
              <a:buNone/>
              <a:tabLst/>
              <a:defRPr/>
            </a:pPr>
            <a:r>
              <a:rPr kumimoji="1" lang="ja-JP" altLang="en-US" sz="54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endParaRPr kumimoji="1" lang="en-US" sz="5400" b="0" i="0" u="none" strike="noStrike" kern="0" cap="none" spc="0" normalizeH="0" baseline="0" noProof="0" dirty="0">
              <a:ln>
                <a:noFill/>
              </a:ln>
              <a:solidFill>
                <a:prstClr val="white"/>
              </a:solidFill>
              <a:effectLst/>
              <a:uLnTx/>
              <a:uFillTx/>
              <a:latin typeface="Century Gothic" panose="020B0502020202020204"/>
              <a:ea typeface="+mn-ea"/>
              <a:cs typeface="+mn-cs"/>
            </a:endParaRPr>
          </a:p>
        </p:txBody>
      </p:sp>
      <p:sp>
        <p:nvSpPr>
          <p:cNvPr id="11" name="スライド番号プレースホルダー 1">
            <a:extLst>
              <a:ext uri="{FF2B5EF4-FFF2-40B4-BE49-F238E27FC236}">
                <a16:creationId xmlns:a16="http://schemas.microsoft.com/office/drawing/2014/main" id="{E6199251-C78B-4A20-83A2-06C79E5EF923}"/>
              </a:ext>
            </a:extLst>
          </p:cNvPr>
          <p:cNvSpPr>
            <a:spLocks noGrp="1"/>
          </p:cNvSpPr>
          <p:nvPr>
            <p:ph type="sldNum" sz="quarter" idx="12"/>
          </p:nvPr>
        </p:nvSpPr>
        <p:spPr>
          <a:xfrm>
            <a:off x="454694" y="725693"/>
            <a:ext cx="779767" cy="365125"/>
          </a:xfrm>
        </p:spPr>
        <p:txBody>
          <a:bodyPr/>
          <a:lstStyle/>
          <a:p>
            <a:fld id="{7C9F429E-84F6-4FC9-9CDE-F92EAF213416}" type="slidenum">
              <a:rPr kumimoji="1" lang="ja-JP" altLang="en-US" smtClean="0"/>
              <a:t>25</a:t>
            </a:fld>
            <a:endParaRPr kumimoji="1" lang="ja-JP" altLang="en-US" dirty="0"/>
          </a:p>
        </p:txBody>
      </p:sp>
    </p:spTree>
    <p:extLst>
      <p:ext uri="{BB962C8B-B14F-4D97-AF65-F5344CB8AC3E}">
        <p14:creationId xmlns:p14="http://schemas.microsoft.com/office/powerpoint/2010/main" val="798852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3BDA46-5CB3-4F40-ADD3-91636F94CA5B}"/>
              </a:ext>
            </a:extLst>
          </p:cNvPr>
          <p:cNvSpPr>
            <a:spLocks noGrp="1"/>
          </p:cNvSpPr>
          <p:nvPr>
            <p:ph type="title"/>
          </p:nvPr>
        </p:nvSpPr>
        <p:spPr>
          <a:xfrm>
            <a:off x="1435439" y="497854"/>
            <a:ext cx="9902281" cy="528514"/>
          </a:xfrm>
        </p:spPr>
        <p:txBody>
          <a:bodyPr>
            <a:normAutofit fontScale="90000"/>
          </a:bodyPr>
          <a:lstStyle/>
          <a:p>
            <a:pPr marL="0" marR="0" lvl="0" indent="0" defTabSz="914400" rtl="0" eaLnBrk="1" fontAlgn="auto" latinLnBrk="0" hangingPunct="1">
              <a:lnSpc>
                <a:spcPct val="90000"/>
              </a:lnSpc>
              <a:spcBef>
                <a:spcPts val="0"/>
              </a:spcBef>
              <a:spcAft>
                <a:spcPts val="0"/>
              </a:spcAft>
              <a:tabLst/>
              <a:defRPr/>
            </a:pPr>
            <a:r>
              <a:rPr kumimoji="1" lang="ja-JP" altLang="en-US" sz="20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31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　基礎編　　１　職業奉仕はロータリアンのアイデンティティ</a:t>
            </a:r>
            <a:br>
              <a:rPr kumimoji="1" lang="en-US" altLang="ja-JP" sz="20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br>
            <a:r>
              <a:rPr kumimoji="1" lang="ja-JP" altLang="en-US"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　　</a:t>
            </a:r>
            <a:br>
              <a:rPr kumimoji="1" lang="en-US" altLang="ja-JP"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br>
            <a:r>
              <a:rPr kumimoji="1" lang="ja-JP" altLang="en-US"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　</a:t>
            </a:r>
            <a:br>
              <a:rPr kumimoji="1" lang="en-US" altLang="ja-JP"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br>
            <a:endParaRPr kumimoji="1" lang="ja-JP" altLang="en-US" sz="2000" dirty="0"/>
          </a:p>
        </p:txBody>
      </p:sp>
      <p:sp>
        <p:nvSpPr>
          <p:cNvPr id="4" name="スライド番号プレースホルダー 3">
            <a:extLst>
              <a:ext uri="{FF2B5EF4-FFF2-40B4-BE49-F238E27FC236}">
                <a16:creationId xmlns:a16="http://schemas.microsoft.com/office/drawing/2014/main" id="{C81C455C-8492-486A-A8C3-B2CA42B10176}"/>
              </a:ext>
            </a:extLst>
          </p:cNvPr>
          <p:cNvSpPr>
            <a:spLocks noGrp="1"/>
          </p:cNvSpPr>
          <p:nvPr>
            <p:ph type="sldNum" sz="quarter" idx="12"/>
          </p:nvPr>
        </p:nvSpPr>
        <p:spPr/>
        <p:txBody>
          <a:bodyPr>
            <a:normAutofit/>
          </a:bodyPr>
          <a:lstStyle/>
          <a:p>
            <a:pPr>
              <a:lnSpc>
                <a:spcPct val="90000"/>
              </a:lnSpc>
              <a:spcAft>
                <a:spcPts val="600"/>
              </a:spcAft>
            </a:pPr>
            <a:fld id="{7C9F429E-84F6-4FC9-9CDE-F92EAF213416}" type="slidenum">
              <a:rPr kumimoji="1" lang="ja-JP" altLang="en-US" sz="1900" smtClean="0"/>
              <a:pPr>
                <a:lnSpc>
                  <a:spcPct val="90000"/>
                </a:lnSpc>
                <a:spcAft>
                  <a:spcPts val="600"/>
                </a:spcAft>
              </a:pPr>
              <a:t>3</a:t>
            </a:fld>
            <a:endParaRPr kumimoji="1" lang="ja-JP" altLang="en-US" sz="1900"/>
          </a:p>
        </p:txBody>
      </p:sp>
      <p:grpSp>
        <p:nvGrpSpPr>
          <p:cNvPr id="32" name="グループ化 31">
            <a:extLst>
              <a:ext uri="{FF2B5EF4-FFF2-40B4-BE49-F238E27FC236}">
                <a16:creationId xmlns:a16="http://schemas.microsoft.com/office/drawing/2014/main" id="{0426598B-CEE8-4621-876E-2BE610F206D4}"/>
              </a:ext>
            </a:extLst>
          </p:cNvPr>
          <p:cNvGrpSpPr/>
          <p:nvPr/>
        </p:nvGrpSpPr>
        <p:grpSpPr>
          <a:xfrm>
            <a:off x="1435439" y="2739534"/>
            <a:ext cx="10124387" cy="746460"/>
            <a:chOff x="0" y="680359"/>
            <a:chExt cx="3964219" cy="746460"/>
          </a:xfrm>
        </p:grpSpPr>
        <p:sp>
          <p:nvSpPr>
            <p:cNvPr id="34" name="四角形: 角を丸くする 33">
              <a:extLst>
                <a:ext uri="{FF2B5EF4-FFF2-40B4-BE49-F238E27FC236}">
                  <a16:creationId xmlns:a16="http://schemas.microsoft.com/office/drawing/2014/main" id="{6ADD0CAA-30DD-4FE7-ACB3-0ECE4AE4C2B2}"/>
                </a:ext>
              </a:extLst>
            </p:cNvPr>
            <p:cNvSpPr/>
            <p:nvPr/>
          </p:nvSpPr>
          <p:spPr>
            <a:xfrm>
              <a:off x="0" y="680359"/>
              <a:ext cx="3964219"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39" name="四角形: 角を丸くする 4">
              <a:extLst>
                <a:ext uri="{FF2B5EF4-FFF2-40B4-BE49-F238E27FC236}">
                  <a16:creationId xmlns:a16="http://schemas.microsoft.com/office/drawing/2014/main" id="{B8BBFFAF-BB55-41AD-9D98-1FAD126A91BB}"/>
                </a:ext>
              </a:extLst>
            </p:cNvPr>
            <p:cNvSpPr txBox="1"/>
            <p:nvPr/>
          </p:nvSpPr>
          <p:spPr>
            <a:xfrm>
              <a:off x="36439" y="680359"/>
              <a:ext cx="3430475"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sz="2800" kern="1200" dirty="0">
                  <a:latin typeface="HGP創英角ｺﾞｼｯｸUB" panose="020B0900000000000000" pitchFamily="50" charset="-128"/>
                  <a:ea typeface="HGP創英角ｺﾞｼｯｸUB" panose="020B0900000000000000" pitchFamily="50" charset="-128"/>
                </a:rPr>
                <a:t>五大奉仕部門</a:t>
              </a:r>
              <a:endParaRPr lang="en-US" sz="2800" kern="1200" dirty="0">
                <a:latin typeface="HGP創英角ｺﾞｼｯｸUB" panose="020B0900000000000000" pitchFamily="50" charset="-128"/>
                <a:ea typeface="HGP創英角ｺﾞｼｯｸUB" panose="020B0900000000000000" pitchFamily="50" charset="-128"/>
              </a:endParaRPr>
            </a:p>
          </p:txBody>
        </p:sp>
      </p:grpSp>
      <p:grpSp>
        <p:nvGrpSpPr>
          <p:cNvPr id="14" name="グループ化 13">
            <a:extLst>
              <a:ext uri="{FF2B5EF4-FFF2-40B4-BE49-F238E27FC236}">
                <a16:creationId xmlns:a16="http://schemas.microsoft.com/office/drawing/2014/main" id="{76D07226-E2B6-4343-9597-AF860AE0D5A5}"/>
              </a:ext>
            </a:extLst>
          </p:cNvPr>
          <p:cNvGrpSpPr/>
          <p:nvPr/>
        </p:nvGrpSpPr>
        <p:grpSpPr>
          <a:xfrm>
            <a:off x="1311579" y="3808594"/>
            <a:ext cx="2023218" cy="746460"/>
            <a:chOff x="0" y="445822"/>
            <a:chExt cx="8987404" cy="746460"/>
          </a:xfrm>
        </p:grpSpPr>
        <p:sp>
          <p:nvSpPr>
            <p:cNvPr id="15" name="四角形: 角を丸くする 14">
              <a:extLst>
                <a:ext uri="{FF2B5EF4-FFF2-40B4-BE49-F238E27FC236}">
                  <a16:creationId xmlns:a16="http://schemas.microsoft.com/office/drawing/2014/main" id="{071EAD01-CC87-46E8-8446-68987A1A381B}"/>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6" name="四角形: 角を丸くする 4">
              <a:extLst>
                <a:ext uri="{FF2B5EF4-FFF2-40B4-BE49-F238E27FC236}">
                  <a16:creationId xmlns:a16="http://schemas.microsoft.com/office/drawing/2014/main" id="{59B1179B-43D2-49CC-A000-A93A3239AFCD}"/>
                </a:ext>
              </a:extLst>
            </p:cNvPr>
            <p:cNvSpPr txBox="1"/>
            <p:nvPr/>
          </p:nvSpPr>
          <p:spPr>
            <a:xfrm>
              <a:off x="550198" y="482261"/>
              <a:ext cx="8400763"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sz="2200" kern="1200" dirty="0"/>
                <a:t>・クラブ奉仕</a:t>
              </a:r>
              <a:endParaRPr lang="en-US" sz="2200" kern="1200" dirty="0"/>
            </a:p>
          </p:txBody>
        </p:sp>
      </p:grpSp>
      <p:grpSp>
        <p:nvGrpSpPr>
          <p:cNvPr id="18" name="グループ化 17">
            <a:extLst>
              <a:ext uri="{FF2B5EF4-FFF2-40B4-BE49-F238E27FC236}">
                <a16:creationId xmlns:a16="http://schemas.microsoft.com/office/drawing/2014/main" id="{9AED058B-716B-40F4-928A-2C14A301AE18}"/>
              </a:ext>
            </a:extLst>
          </p:cNvPr>
          <p:cNvGrpSpPr/>
          <p:nvPr/>
        </p:nvGrpSpPr>
        <p:grpSpPr>
          <a:xfrm>
            <a:off x="3498006" y="3782471"/>
            <a:ext cx="2023218" cy="772583"/>
            <a:chOff x="0" y="445822"/>
            <a:chExt cx="8987404" cy="746460"/>
          </a:xfrm>
          <a:solidFill>
            <a:srgbClr val="C00000"/>
          </a:solidFill>
        </p:grpSpPr>
        <p:sp>
          <p:nvSpPr>
            <p:cNvPr id="19" name="四角形: 角を丸くする 18">
              <a:extLst>
                <a:ext uri="{FF2B5EF4-FFF2-40B4-BE49-F238E27FC236}">
                  <a16:creationId xmlns:a16="http://schemas.microsoft.com/office/drawing/2014/main" id="{D5B623CE-9502-4BB0-A7F6-A24D3A9C4F63}"/>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0" name="四角形: 角を丸くする 4">
              <a:extLst>
                <a:ext uri="{FF2B5EF4-FFF2-40B4-BE49-F238E27FC236}">
                  <a16:creationId xmlns:a16="http://schemas.microsoft.com/office/drawing/2014/main" id="{4012A95D-20BF-4A2E-B900-0CA999BB8B26}"/>
                </a:ext>
              </a:extLst>
            </p:cNvPr>
            <p:cNvSpPr txBox="1"/>
            <p:nvPr/>
          </p:nvSpPr>
          <p:spPr>
            <a:xfrm>
              <a:off x="36439" y="482261"/>
              <a:ext cx="8914526"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t>・職業奉仕　</a:t>
              </a:r>
            </a:p>
          </p:txBody>
        </p:sp>
      </p:grpSp>
      <p:grpSp>
        <p:nvGrpSpPr>
          <p:cNvPr id="21" name="グループ化 20">
            <a:extLst>
              <a:ext uri="{FF2B5EF4-FFF2-40B4-BE49-F238E27FC236}">
                <a16:creationId xmlns:a16="http://schemas.microsoft.com/office/drawing/2014/main" id="{330D22E8-45BD-4BAC-B87A-8C9B1585DDE6}"/>
              </a:ext>
            </a:extLst>
          </p:cNvPr>
          <p:cNvGrpSpPr/>
          <p:nvPr/>
        </p:nvGrpSpPr>
        <p:grpSpPr>
          <a:xfrm>
            <a:off x="5622382" y="3782471"/>
            <a:ext cx="2023218" cy="746460"/>
            <a:chOff x="0" y="445822"/>
            <a:chExt cx="8987404" cy="746460"/>
          </a:xfrm>
        </p:grpSpPr>
        <p:sp>
          <p:nvSpPr>
            <p:cNvPr id="22" name="四角形: 角を丸くする 21">
              <a:extLst>
                <a:ext uri="{FF2B5EF4-FFF2-40B4-BE49-F238E27FC236}">
                  <a16:creationId xmlns:a16="http://schemas.microsoft.com/office/drawing/2014/main" id="{D33A16BD-C21B-44C0-B5F1-28F45E1D594C}"/>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3" name="四角形: 角を丸くする 4">
              <a:extLst>
                <a:ext uri="{FF2B5EF4-FFF2-40B4-BE49-F238E27FC236}">
                  <a16:creationId xmlns:a16="http://schemas.microsoft.com/office/drawing/2014/main" id="{1A129492-2751-45DE-BFF6-88D5190C189F}"/>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t>・社会奉仕　</a:t>
              </a:r>
            </a:p>
          </p:txBody>
        </p:sp>
      </p:grpSp>
      <p:grpSp>
        <p:nvGrpSpPr>
          <p:cNvPr id="25" name="グループ化 24">
            <a:extLst>
              <a:ext uri="{FF2B5EF4-FFF2-40B4-BE49-F238E27FC236}">
                <a16:creationId xmlns:a16="http://schemas.microsoft.com/office/drawing/2014/main" id="{7B36B002-5EB6-4DB7-8027-5DF0537F91EE}"/>
              </a:ext>
            </a:extLst>
          </p:cNvPr>
          <p:cNvGrpSpPr/>
          <p:nvPr/>
        </p:nvGrpSpPr>
        <p:grpSpPr>
          <a:xfrm>
            <a:off x="7777904" y="3790368"/>
            <a:ext cx="2023218" cy="746460"/>
            <a:chOff x="0" y="445822"/>
            <a:chExt cx="8987404" cy="746460"/>
          </a:xfrm>
        </p:grpSpPr>
        <p:sp>
          <p:nvSpPr>
            <p:cNvPr id="26" name="四角形: 角を丸くする 25">
              <a:extLst>
                <a:ext uri="{FF2B5EF4-FFF2-40B4-BE49-F238E27FC236}">
                  <a16:creationId xmlns:a16="http://schemas.microsoft.com/office/drawing/2014/main" id="{0BE22998-D8AF-46BE-92F2-0C99E23191CD}"/>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7" name="四角形: 角を丸くする 4">
              <a:extLst>
                <a:ext uri="{FF2B5EF4-FFF2-40B4-BE49-F238E27FC236}">
                  <a16:creationId xmlns:a16="http://schemas.microsoft.com/office/drawing/2014/main" id="{2505D136-F287-4AB9-BCA8-F056EF6B13FC}"/>
                </a:ext>
              </a:extLst>
            </p:cNvPr>
            <p:cNvSpPr txBox="1"/>
            <p:nvPr/>
          </p:nvSpPr>
          <p:spPr>
            <a:xfrm>
              <a:off x="36439" y="544823"/>
              <a:ext cx="8914526" cy="6110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t>・国際奉仕　</a:t>
              </a:r>
            </a:p>
          </p:txBody>
        </p:sp>
      </p:grpSp>
      <p:grpSp>
        <p:nvGrpSpPr>
          <p:cNvPr id="28" name="グループ化 27">
            <a:extLst>
              <a:ext uri="{FF2B5EF4-FFF2-40B4-BE49-F238E27FC236}">
                <a16:creationId xmlns:a16="http://schemas.microsoft.com/office/drawing/2014/main" id="{D3459827-BE8E-4275-A8D3-B703182937CF}"/>
              </a:ext>
            </a:extLst>
          </p:cNvPr>
          <p:cNvGrpSpPr/>
          <p:nvPr/>
        </p:nvGrpSpPr>
        <p:grpSpPr>
          <a:xfrm>
            <a:off x="9902280" y="3782471"/>
            <a:ext cx="2023218" cy="746460"/>
            <a:chOff x="0" y="445822"/>
            <a:chExt cx="8987404" cy="746460"/>
          </a:xfrm>
        </p:grpSpPr>
        <p:sp>
          <p:nvSpPr>
            <p:cNvPr id="29" name="四角形: 角を丸くする 28">
              <a:extLst>
                <a:ext uri="{FF2B5EF4-FFF2-40B4-BE49-F238E27FC236}">
                  <a16:creationId xmlns:a16="http://schemas.microsoft.com/office/drawing/2014/main" id="{3F24851C-581C-41EC-8EE6-9EC53F8FA47F}"/>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30" name="四角形: 角を丸くする 4">
              <a:extLst>
                <a:ext uri="{FF2B5EF4-FFF2-40B4-BE49-F238E27FC236}">
                  <a16:creationId xmlns:a16="http://schemas.microsoft.com/office/drawing/2014/main" id="{DD4C001C-2481-4A69-A800-03A509C0C129}"/>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t>・青少年奉仕</a:t>
              </a:r>
            </a:p>
          </p:txBody>
        </p:sp>
      </p:grpSp>
      <p:sp>
        <p:nvSpPr>
          <p:cNvPr id="31" name="テキスト ボックス 30">
            <a:extLst>
              <a:ext uri="{FF2B5EF4-FFF2-40B4-BE49-F238E27FC236}">
                <a16:creationId xmlns:a16="http://schemas.microsoft.com/office/drawing/2014/main" id="{A718ED4D-0ADE-4590-AB22-96D4B03C1DCD}"/>
              </a:ext>
            </a:extLst>
          </p:cNvPr>
          <p:cNvSpPr txBox="1"/>
          <p:nvPr/>
        </p:nvSpPr>
        <p:spPr>
          <a:xfrm>
            <a:off x="2693851" y="5525809"/>
            <a:ext cx="7880279" cy="523220"/>
          </a:xfrm>
          <a:prstGeom prst="rect">
            <a:avLst/>
          </a:prstGeom>
          <a:noFill/>
        </p:spPr>
        <p:txBody>
          <a:bodyPr wrap="square">
            <a:spAutoFit/>
          </a:bodyPr>
          <a:lstStyle/>
          <a:p>
            <a:r>
              <a:rPr kumimoji="1" lang="ja-JP" altLang="en-US" sz="2800" b="1"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職業奉仕は、ロータリーを構成する重要な部分</a:t>
            </a:r>
          </a:p>
        </p:txBody>
      </p:sp>
      <p:sp>
        <p:nvSpPr>
          <p:cNvPr id="35" name="テキスト ボックス 34">
            <a:extLst>
              <a:ext uri="{FF2B5EF4-FFF2-40B4-BE49-F238E27FC236}">
                <a16:creationId xmlns:a16="http://schemas.microsoft.com/office/drawing/2014/main" id="{7F31B016-5430-44D4-8B72-728A7D4BA39C}"/>
              </a:ext>
            </a:extLst>
          </p:cNvPr>
          <p:cNvSpPr txBox="1"/>
          <p:nvPr/>
        </p:nvSpPr>
        <p:spPr>
          <a:xfrm>
            <a:off x="1001179" y="2000763"/>
            <a:ext cx="11265624" cy="523220"/>
          </a:xfrm>
          <a:prstGeom prst="rect">
            <a:avLst/>
          </a:prstGeom>
          <a:noFill/>
        </p:spPr>
        <p:txBody>
          <a:bodyPr wrap="square">
            <a:spAutoFit/>
          </a:bodyPr>
          <a:lstStyle/>
          <a:p>
            <a:r>
              <a:rPr kumimoji="1" lang="ja-JP" altLang="en-US" sz="18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　</a:t>
            </a:r>
            <a:r>
              <a:rPr kumimoji="1" lang="ja-JP" altLang="en-US" sz="2800" b="1"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職業奉仕は、ロータリーの基本、根幹、金看板、アイデンティティ</a:t>
            </a:r>
            <a:endParaRPr lang="ja-JP" altLang="en-US" sz="2800" dirty="0"/>
          </a:p>
        </p:txBody>
      </p:sp>
    </p:spTree>
    <p:extLst>
      <p:ext uri="{BB962C8B-B14F-4D97-AF65-F5344CB8AC3E}">
        <p14:creationId xmlns:p14="http://schemas.microsoft.com/office/powerpoint/2010/main" val="463791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F7107759-AD77-44CC-9F16-9F9FCF275EEA}"/>
              </a:ext>
            </a:extLst>
          </p:cNvPr>
          <p:cNvSpPr>
            <a:spLocks noGrp="1"/>
          </p:cNvSpPr>
          <p:nvPr>
            <p:ph type="title"/>
          </p:nvPr>
        </p:nvSpPr>
        <p:spPr>
          <a:xfrm>
            <a:off x="2022335" y="530756"/>
            <a:ext cx="9902281" cy="528514"/>
          </a:xfrm>
        </p:spPr>
        <p:txBody>
          <a:bodyPr>
            <a:normAutofit fontScale="90000"/>
          </a:bodyPr>
          <a:lstStyle/>
          <a:p>
            <a:pPr marL="0" marR="0" lvl="0" indent="0" defTabSz="914400" rtl="0" eaLnBrk="1" fontAlgn="auto" latinLnBrk="0" hangingPunct="1">
              <a:lnSpc>
                <a:spcPct val="90000"/>
              </a:lnSpc>
              <a:spcBef>
                <a:spcPts val="0"/>
              </a:spcBef>
              <a:spcAft>
                <a:spcPts val="0"/>
              </a:spcAft>
              <a:tabLst/>
              <a:defRPr/>
            </a:pPr>
            <a:r>
              <a:rPr kumimoji="1" lang="ja-JP" altLang="en-US" sz="20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　　</a:t>
            </a:r>
            <a:r>
              <a:rPr kumimoji="1" lang="ja-JP" altLang="en-US" sz="31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　基礎編　　１　職業奉仕はロータリアンのアイデンティティ</a:t>
            </a:r>
            <a:br>
              <a:rPr kumimoji="1" lang="en-US" altLang="ja-JP" sz="20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br>
            <a:r>
              <a:rPr kumimoji="1" lang="ja-JP" altLang="en-US"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　　</a:t>
            </a:r>
            <a:br>
              <a:rPr kumimoji="1" lang="en-US" altLang="ja-JP"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br>
            <a:r>
              <a:rPr kumimoji="1" lang="ja-JP" altLang="en-US"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t>　</a:t>
            </a:r>
            <a:br>
              <a:rPr kumimoji="1" lang="en-US" altLang="ja-JP" sz="2000" b="0" i="0" u="none" strike="noStrike" kern="1200" cap="none" spc="0" normalizeH="0" baseline="0" noProof="0" dirty="0">
                <a:ln>
                  <a:noFill/>
                </a:ln>
                <a:effectLst/>
                <a:uLnTx/>
                <a:uFillTx/>
                <a:latin typeface="Century Gothic" panose="020B0502020202020204"/>
                <a:ea typeface="メイリオ" panose="020B0604030504040204" pitchFamily="50" charset="-128"/>
                <a:cs typeface="+mn-cs"/>
              </a:rPr>
            </a:br>
            <a:endParaRPr kumimoji="1" lang="ja-JP" altLang="en-US" sz="2000" dirty="0"/>
          </a:p>
        </p:txBody>
      </p:sp>
      <p:sp>
        <p:nvSpPr>
          <p:cNvPr id="3" name="コンテンツ プレースホルダー 2"/>
          <p:cNvSpPr>
            <a:spLocks noGrp="1"/>
          </p:cNvSpPr>
          <p:nvPr>
            <p:ph idx="1"/>
          </p:nvPr>
        </p:nvSpPr>
        <p:spPr>
          <a:xfrm>
            <a:off x="1524685" y="2037347"/>
            <a:ext cx="9843899" cy="4376154"/>
          </a:xfrm>
        </p:spPr>
        <p:txBody>
          <a:bodyPr>
            <a:noAutofit/>
          </a:bodyPr>
          <a:lstStyle/>
          <a:p>
            <a:pPr marL="0" indent="0">
              <a:lnSpc>
                <a:spcPct val="140000"/>
              </a:lnSpc>
              <a:spcBef>
                <a:spcPts val="0"/>
              </a:spcBef>
              <a:buNone/>
            </a:pPr>
            <a:r>
              <a:rPr lang="ja-JP" altLang="en-US" dirty="0">
                <a:latin typeface="+mn-ea"/>
              </a:rPr>
              <a:t>　　　　　　　　　</a:t>
            </a:r>
            <a:r>
              <a:rPr lang="ja-JP" altLang="en-US" sz="3200" dirty="0">
                <a:latin typeface="+mn-ea"/>
              </a:rPr>
              <a:t>　</a:t>
            </a:r>
            <a:r>
              <a:rPr lang="ja-JP" altLang="en-US" sz="3200" dirty="0">
                <a:solidFill>
                  <a:srgbClr val="00B050"/>
                </a:solidFill>
                <a:latin typeface="HGP創英角ｺﾞｼｯｸUB" panose="020B0900000000000000" pitchFamily="50" charset="-128"/>
                <a:ea typeface="HGP創英角ｺﾞｼｯｸUB" panose="020B0900000000000000" pitchFamily="50" charset="-128"/>
              </a:rPr>
              <a:t>「五つの中核的価値観」</a:t>
            </a:r>
            <a:r>
              <a:rPr lang="ja-JP" altLang="en-US" sz="3200" dirty="0">
                <a:solidFill>
                  <a:srgbClr val="00B050"/>
                </a:solidFill>
                <a:latin typeface="+mn-ea"/>
              </a:rPr>
              <a:t>　</a:t>
            </a:r>
            <a:endParaRPr lang="en-US" altLang="ja-JP" sz="3200" dirty="0">
              <a:solidFill>
                <a:srgbClr val="00B050"/>
              </a:solidFill>
              <a:latin typeface="+mn-ea"/>
            </a:endParaRPr>
          </a:p>
          <a:p>
            <a:pPr marL="0" indent="0">
              <a:lnSpc>
                <a:spcPct val="140000"/>
              </a:lnSpc>
              <a:spcBef>
                <a:spcPts val="0"/>
              </a:spcBef>
              <a:buNone/>
            </a:pPr>
            <a:endParaRPr lang="en-US" altLang="ja-JP" dirty="0">
              <a:solidFill>
                <a:srgbClr val="00B050"/>
              </a:solidFill>
              <a:latin typeface="+mn-ea"/>
            </a:endParaRPr>
          </a:p>
          <a:p>
            <a:pPr marL="0" indent="0">
              <a:lnSpc>
                <a:spcPct val="140000"/>
              </a:lnSpc>
              <a:spcBef>
                <a:spcPts val="0"/>
              </a:spcBef>
              <a:buNone/>
            </a:pPr>
            <a:endParaRPr lang="en-US" altLang="ja-JP" dirty="0">
              <a:solidFill>
                <a:srgbClr val="00B050"/>
              </a:solidFill>
              <a:latin typeface="+mn-ea"/>
            </a:endParaRPr>
          </a:p>
          <a:p>
            <a:pPr marL="0" indent="0">
              <a:lnSpc>
                <a:spcPct val="140000"/>
              </a:lnSpc>
              <a:spcBef>
                <a:spcPts val="0"/>
              </a:spcBef>
              <a:buNone/>
            </a:pPr>
            <a:endParaRPr lang="en-US" altLang="ja-JP" dirty="0">
              <a:solidFill>
                <a:srgbClr val="00B050"/>
              </a:solidFill>
              <a:latin typeface="+mn-ea"/>
            </a:endParaRPr>
          </a:p>
          <a:p>
            <a:pPr marL="0" indent="0">
              <a:lnSpc>
                <a:spcPct val="150000"/>
              </a:lnSpc>
              <a:buNone/>
            </a:pPr>
            <a:r>
              <a:rPr lang="ja-JP" altLang="en-US" dirty="0">
                <a:latin typeface="+mn-ea"/>
              </a:rPr>
              <a:t>　　　　　　</a:t>
            </a:r>
            <a:r>
              <a:rPr lang="ja-JP" altLang="en-US" sz="2800" b="1" dirty="0">
                <a:latin typeface="+mn-ea"/>
              </a:rPr>
              <a:t>　～　職業奉仕は、①、④、⑤に関わる</a:t>
            </a:r>
            <a:endParaRPr lang="en-US" altLang="ja-JP" dirty="0">
              <a:latin typeface="+mn-ea"/>
            </a:endParaRPr>
          </a:p>
          <a:p>
            <a:pPr marL="0" indent="0">
              <a:lnSpc>
                <a:spcPct val="150000"/>
              </a:lnSpc>
              <a:buNone/>
            </a:pPr>
            <a:r>
              <a:rPr lang="ja-JP" altLang="en-US" dirty="0">
                <a:latin typeface="+mn-ea"/>
              </a:rPr>
              <a:t>　　　　　　　　　　　　　　　　</a:t>
            </a:r>
            <a:r>
              <a:rPr lang="ja-JP" altLang="en-US" sz="2000" b="1" dirty="0">
                <a:latin typeface="+mn-ea"/>
              </a:rPr>
              <a:t>ロータリアンとは</a:t>
            </a:r>
            <a:endParaRPr lang="en-US" altLang="ja-JP" sz="2000" b="1" dirty="0">
              <a:latin typeface="+mn-ea"/>
            </a:endParaRPr>
          </a:p>
          <a:p>
            <a:pPr marL="0" indent="0">
              <a:lnSpc>
                <a:spcPct val="150000"/>
              </a:lnSpc>
              <a:buNone/>
            </a:pPr>
            <a:r>
              <a:rPr lang="ja-JP" altLang="en-US" dirty="0">
                <a:latin typeface="+mn-ea"/>
              </a:rPr>
              <a:t>　　</a:t>
            </a:r>
            <a:r>
              <a:rPr lang="ja-JP" altLang="en-US" sz="2400" b="1" dirty="0">
                <a:latin typeface="+mn-ea"/>
              </a:rPr>
              <a:t>奉仕の理想を胸に、多様な仲間たちと親睦を深めながら生きる、</a:t>
            </a:r>
            <a:endParaRPr lang="en-US" altLang="ja-JP" sz="2400" b="1" dirty="0">
              <a:latin typeface="+mn-ea"/>
            </a:endParaRPr>
          </a:p>
          <a:p>
            <a:pPr marL="0" indent="0">
              <a:lnSpc>
                <a:spcPct val="150000"/>
              </a:lnSpc>
              <a:buNone/>
            </a:pPr>
            <a:r>
              <a:rPr lang="ja-JP" altLang="en-US" sz="2400" b="1" dirty="0">
                <a:latin typeface="+mn-ea"/>
              </a:rPr>
              <a:t>　　　　　　　　　　高潔なリーダーたち</a:t>
            </a:r>
            <a:endParaRPr lang="en-US" altLang="ja-JP" sz="2400" b="1" dirty="0">
              <a:latin typeface="+mn-ea"/>
            </a:endParaRPr>
          </a:p>
          <a:p>
            <a:pPr marL="0" indent="0">
              <a:lnSpc>
                <a:spcPct val="150000"/>
              </a:lnSpc>
              <a:buNone/>
            </a:pPr>
            <a:r>
              <a:rPr lang="ja-JP" altLang="en-US" dirty="0">
                <a:latin typeface="+mn-ea"/>
              </a:rPr>
              <a:t>　　　　　　　　　　　</a:t>
            </a:r>
            <a:endParaRPr lang="en-US" altLang="ja-JP" dirty="0">
              <a:latin typeface="+mn-ea"/>
            </a:endParaRPr>
          </a:p>
          <a:p>
            <a:pPr marL="0" indent="0">
              <a:lnSpc>
                <a:spcPct val="140000"/>
              </a:lnSpc>
              <a:spcBef>
                <a:spcPts val="0"/>
              </a:spcBef>
              <a:buNone/>
            </a:pPr>
            <a:endParaRPr lang="ja-JP" altLang="en-US" sz="1200" dirty="0"/>
          </a:p>
          <a:p>
            <a:pPr marL="0" indent="0">
              <a:lnSpc>
                <a:spcPct val="140000"/>
              </a:lnSpc>
              <a:spcBef>
                <a:spcPts val="0"/>
              </a:spcBef>
              <a:buNone/>
            </a:pPr>
            <a:endParaRPr lang="en-US" altLang="ja-JP" sz="2400" b="1" dirty="0">
              <a:solidFill>
                <a:srgbClr val="0070C0"/>
              </a:solidFill>
            </a:endParaRPr>
          </a:p>
          <a:p>
            <a:pPr marL="0" indent="0">
              <a:lnSpc>
                <a:spcPct val="140000"/>
              </a:lnSpc>
              <a:spcBef>
                <a:spcPts val="0"/>
              </a:spcBef>
              <a:buNone/>
            </a:pPr>
            <a:endParaRPr lang="en-US" altLang="ja-JP" sz="2400" dirty="0">
              <a:latin typeface="+mn-ea"/>
            </a:endParaRPr>
          </a:p>
        </p:txBody>
      </p:sp>
      <p:sp>
        <p:nvSpPr>
          <p:cNvPr id="4" name="スライド番号プレースホルダー 3"/>
          <p:cNvSpPr>
            <a:spLocks noGrp="1"/>
          </p:cNvSpPr>
          <p:nvPr>
            <p:ph type="sldNum" sz="quarter" idx="12"/>
          </p:nvPr>
        </p:nvSpPr>
        <p:spPr/>
        <p:txBody>
          <a:bodyPr/>
          <a:lstStyle/>
          <a:p>
            <a:fld id="{7C9F429E-84F6-4FC9-9CDE-F92EAF213416}" type="slidenum">
              <a:rPr kumimoji="1" lang="ja-JP" altLang="en-US" smtClean="0"/>
              <a:t>4</a:t>
            </a:fld>
            <a:endParaRPr kumimoji="1" lang="ja-JP" altLang="en-US"/>
          </a:p>
        </p:txBody>
      </p:sp>
      <p:sp>
        <p:nvSpPr>
          <p:cNvPr id="5" name="タイトル 1"/>
          <p:cNvSpPr txBox="1">
            <a:spLocks/>
          </p:cNvSpPr>
          <p:nvPr/>
        </p:nvSpPr>
        <p:spPr>
          <a:xfrm>
            <a:off x="1789982" y="776510"/>
            <a:ext cx="8911687" cy="528797"/>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endParaRPr lang="ja-JP" altLang="en-US" dirty="0">
              <a:latin typeface="HGP創英角ｺﾞｼｯｸUB" panose="020B0900000000000000" pitchFamily="50" charset="-128"/>
              <a:ea typeface="HGP創英角ｺﾞｼｯｸUB" panose="020B0900000000000000" pitchFamily="50" charset="-128"/>
            </a:endParaRPr>
          </a:p>
        </p:txBody>
      </p:sp>
      <p:grpSp>
        <p:nvGrpSpPr>
          <p:cNvPr id="7" name="グループ化 6">
            <a:extLst>
              <a:ext uri="{FF2B5EF4-FFF2-40B4-BE49-F238E27FC236}">
                <a16:creationId xmlns:a16="http://schemas.microsoft.com/office/drawing/2014/main" id="{E3F51D9F-A6E7-47DB-B5F3-8F61C9754A18}"/>
              </a:ext>
            </a:extLst>
          </p:cNvPr>
          <p:cNvGrpSpPr/>
          <p:nvPr/>
        </p:nvGrpSpPr>
        <p:grpSpPr>
          <a:xfrm>
            <a:off x="513076" y="2867275"/>
            <a:ext cx="2023218" cy="746460"/>
            <a:chOff x="0" y="445822"/>
            <a:chExt cx="8987404" cy="746460"/>
          </a:xfrm>
        </p:grpSpPr>
        <p:sp>
          <p:nvSpPr>
            <p:cNvPr id="8" name="四角形: 角を丸くする 7">
              <a:extLst>
                <a:ext uri="{FF2B5EF4-FFF2-40B4-BE49-F238E27FC236}">
                  <a16:creationId xmlns:a16="http://schemas.microsoft.com/office/drawing/2014/main" id="{D6B781A0-4D43-4482-816A-9E2FD9859330}"/>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D1447FA0-2DCE-4031-975E-11C6EF2362A0}"/>
                </a:ext>
              </a:extLst>
            </p:cNvPr>
            <p:cNvSpPr txBox="1"/>
            <p:nvPr/>
          </p:nvSpPr>
          <p:spPr>
            <a:xfrm>
              <a:off x="36439" y="482261"/>
              <a:ext cx="8914526" cy="673582"/>
            </a:xfrm>
            <a:prstGeom prst="rect">
              <a:avLst/>
            </a:prstGeom>
            <a:solidFill>
              <a:schemeClr val="accent1"/>
            </a:solid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kern="1200" dirty="0"/>
                <a:t>①奉仕　　</a:t>
              </a:r>
              <a:endParaRPr lang="en-US" sz="2200" kern="1200" dirty="0"/>
            </a:p>
          </p:txBody>
        </p:sp>
      </p:grpSp>
      <p:grpSp>
        <p:nvGrpSpPr>
          <p:cNvPr id="10" name="グループ化 9">
            <a:extLst>
              <a:ext uri="{FF2B5EF4-FFF2-40B4-BE49-F238E27FC236}">
                <a16:creationId xmlns:a16="http://schemas.microsoft.com/office/drawing/2014/main" id="{C357646D-C1C1-481C-BCEF-567A18292A47}"/>
              </a:ext>
            </a:extLst>
          </p:cNvPr>
          <p:cNvGrpSpPr/>
          <p:nvPr/>
        </p:nvGrpSpPr>
        <p:grpSpPr>
          <a:xfrm>
            <a:off x="2733786" y="2860737"/>
            <a:ext cx="2023218" cy="746460"/>
            <a:chOff x="0" y="445822"/>
            <a:chExt cx="8987404" cy="746460"/>
          </a:xfrm>
        </p:grpSpPr>
        <p:sp>
          <p:nvSpPr>
            <p:cNvPr id="11" name="四角形: 角を丸くする 10">
              <a:extLst>
                <a:ext uri="{FF2B5EF4-FFF2-40B4-BE49-F238E27FC236}">
                  <a16:creationId xmlns:a16="http://schemas.microsoft.com/office/drawing/2014/main" id="{B76E20E2-7ADA-43D1-9170-F086863FA081}"/>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2" name="四角形: 角を丸くする 4">
              <a:extLst>
                <a:ext uri="{FF2B5EF4-FFF2-40B4-BE49-F238E27FC236}">
                  <a16:creationId xmlns:a16="http://schemas.microsoft.com/office/drawing/2014/main" id="{21CBE33B-10F2-4BDE-8C98-773E76AD7D26}"/>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000" b="1" dirty="0">
                  <a:latin typeface="BIZ UDPゴシック" panose="020B0400000000000000" pitchFamily="50" charset="-128"/>
                  <a:ea typeface="BIZ UDPゴシック" panose="020B0400000000000000" pitchFamily="50" charset="-128"/>
                </a:rPr>
                <a:t>②親睦　　</a:t>
              </a:r>
              <a:endParaRPr lang="en-US" sz="2200" kern="1200" dirty="0"/>
            </a:p>
          </p:txBody>
        </p:sp>
      </p:grpSp>
      <p:grpSp>
        <p:nvGrpSpPr>
          <p:cNvPr id="13" name="グループ化 12">
            <a:extLst>
              <a:ext uri="{FF2B5EF4-FFF2-40B4-BE49-F238E27FC236}">
                <a16:creationId xmlns:a16="http://schemas.microsoft.com/office/drawing/2014/main" id="{F519E69E-55CC-473D-8C2C-F462A6D9E16C}"/>
              </a:ext>
            </a:extLst>
          </p:cNvPr>
          <p:cNvGrpSpPr/>
          <p:nvPr/>
        </p:nvGrpSpPr>
        <p:grpSpPr>
          <a:xfrm>
            <a:off x="4958461" y="2824298"/>
            <a:ext cx="2023218" cy="746460"/>
            <a:chOff x="0" y="445822"/>
            <a:chExt cx="8987404" cy="746460"/>
          </a:xfrm>
        </p:grpSpPr>
        <p:sp>
          <p:nvSpPr>
            <p:cNvPr id="14" name="四角形: 角を丸くする 13">
              <a:extLst>
                <a:ext uri="{FF2B5EF4-FFF2-40B4-BE49-F238E27FC236}">
                  <a16:creationId xmlns:a16="http://schemas.microsoft.com/office/drawing/2014/main" id="{7E3B06B2-937C-4684-98F0-76D429EB4C73}"/>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5" name="四角形: 角を丸くする 4">
              <a:extLst>
                <a:ext uri="{FF2B5EF4-FFF2-40B4-BE49-F238E27FC236}">
                  <a16:creationId xmlns:a16="http://schemas.microsoft.com/office/drawing/2014/main" id="{A194BB56-034B-495E-A8E3-99407CF052D3}"/>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400" dirty="0">
                  <a:latin typeface="+mn-ea"/>
                </a:rPr>
                <a:t>　</a:t>
              </a:r>
              <a:r>
                <a:rPr lang="ja-JP" altLang="en-US" sz="2000" b="1" dirty="0">
                  <a:latin typeface="BIZ UDPゴシック" panose="020B0400000000000000" pitchFamily="50" charset="-128"/>
                  <a:ea typeface="BIZ UDPゴシック" panose="020B0400000000000000" pitchFamily="50" charset="-128"/>
                </a:rPr>
                <a:t>③多様性　　</a:t>
              </a:r>
              <a:endParaRPr lang="en-US" sz="2200" kern="1200" dirty="0"/>
            </a:p>
          </p:txBody>
        </p:sp>
      </p:grpSp>
      <p:grpSp>
        <p:nvGrpSpPr>
          <p:cNvPr id="16" name="グループ化 15">
            <a:extLst>
              <a:ext uri="{FF2B5EF4-FFF2-40B4-BE49-F238E27FC236}">
                <a16:creationId xmlns:a16="http://schemas.microsoft.com/office/drawing/2014/main" id="{390AD64C-F4E5-4A32-9180-742E4D377F94}"/>
              </a:ext>
            </a:extLst>
          </p:cNvPr>
          <p:cNvGrpSpPr/>
          <p:nvPr/>
        </p:nvGrpSpPr>
        <p:grpSpPr>
          <a:xfrm>
            <a:off x="7183136" y="2824298"/>
            <a:ext cx="2023218" cy="746460"/>
            <a:chOff x="0" y="445822"/>
            <a:chExt cx="8987404" cy="746460"/>
          </a:xfrm>
          <a:solidFill>
            <a:schemeClr val="accent1"/>
          </a:solidFill>
        </p:grpSpPr>
        <p:sp>
          <p:nvSpPr>
            <p:cNvPr id="17" name="四角形: 角を丸くする 16">
              <a:extLst>
                <a:ext uri="{FF2B5EF4-FFF2-40B4-BE49-F238E27FC236}">
                  <a16:creationId xmlns:a16="http://schemas.microsoft.com/office/drawing/2014/main" id="{1D00190F-028A-40D7-9411-3AFAD99C353C}"/>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8" name="四角形: 角を丸くする 4">
              <a:extLst>
                <a:ext uri="{FF2B5EF4-FFF2-40B4-BE49-F238E27FC236}">
                  <a16:creationId xmlns:a16="http://schemas.microsoft.com/office/drawing/2014/main" id="{2707AAD3-AE7A-4105-B051-4D26B3E60986}"/>
                </a:ext>
              </a:extLst>
            </p:cNvPr>
            <p:cNvSpPr txBox="1"/>
            <p:nvPr/>
          </p:nvSpPr>
          <p:spPr>
            <a:xfrm>
              <a:off x="36439" y="482261"/>
              <a:ext cx="8914526" cy="67358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kern="1200" dirty="0"/>
                <a:t>④高潔性　　</a:t>
              </a:r>
              <a:endParaRPr lang="en-US" sz="2200" kern="1200" dirty="0"/>
            </a:p>
          </p:txBody>
        </p:sp>
      </p:grpSp>
      <p:grpSp>
        <p:nvGrpSpPr>
          <p:cNvPr id="19" name="グループ化 18">
            <a:extLst>
              <a:ext uri="{FF2B5EF4-FFF2-40B4-BE49-F238E27FC236}">
                <a16:creationId xmlns:a16="http://schemas.microsoft.com/office/drawing/2014/main" id="{62902DED-9361-4D40-A365-3004CB7318AA}"/>
              </a:ext>
            </a:extLst>
          </p:cNvPr>
          <p:cNvGrpSpPr/>
          <p:nvPr/>
        </p:nvGrpSpPr>
        <p:grpSpPr>
          <a:xfrm>
            <a:off x="9485425" y="2824298"/>
            <a:ext cx="2023218" cy="746460"/>
            <a:chOff x="0" y="445822"/>
            <a:chExt cx="8987404" cy="746460"/>
          </a:xfrm>
        </p:grpSpPr>
        <p:sp>
          <p:nvSpPr>
            <p:cNvPr id="20" name="四角形: 角を丸くする 19">
              <a:extLst>
                <a:ext uri="{FF2B5EF4-FFF2-40B4-BE49-F238E27FC236}">
                  <a16:creationId xmlns:a16="http://schemas.microsoft.com/office/drawing/2014/main" id="{2F6F5E8E-CBF0-47D9-BC7A-63227A8FD51B}"/>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1" name="四角形: 角を丸くする 4">
              <a:extLst>
                <a:ext uri="{FF2B5EF4-FFF2-40B4-BE49-F238E27FC236}">
                  <a16:creationId xmlns:a16="http://schemas.microsoft.com/office/drawing/2014/main" id="{72E1751D-B367-46AA-AFF6-ADD035CAD114}"/>
                </a:ext>
              </a:extLst>
            </p:cNvPr>
            <p:cNvSpPr txBox="1"/>
            <p:nvPr/>
          </p:nvSpPr>
          <p:spPr>
            <a:xfrm>
              <a:off x="36439" y="482261"/>
              <a:ext cx="8914526" cy="673582"/>
            </a:xfrm>
            <a:prstGeom prst="rect">
              <a:avLst/>
            </a:prstGeom>
            <a:solidFill>
              <a:schemeClr val="accent1"/>
            </a:solid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kern="1200" dirty="0"/>
                <a:t>⑤リーダーシップ</a:t>
              </a:r>
            </a:p>
          </p:txBody>
        </p:sp>
      </p:grpSp>
    </p:spTree>
    <p:extLst>
      <p:ext uri="{BB962C8B-B14F-4D97-AF65-F5344CB8AC3E}">
        <p14:creationId xmlns:p14="http://schemas.microsoft.com/office/powerpoint/2010/main" val="2751178993"/>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5</a:t>
            </a:fld>
            <a:endParaRPr kumimoji="1" lang="ja-JP" altLang="en-US"/>
          </a:p>
        </p:txBody>
      </p:sp>
      <p:sp>
        <p:nvSpPr>
          <p:cNvPr id="6" name="正方形/長方形 5"/>
          <p:cNvSpPr/>
          <p:nvPr/>
        </p:nvSpPr>
        <p:spPr>
          <a:xfrm>
            <a:off x="2009708" y="2587600"/>
            <a:ext cx="9608024" cy="888705"/>
          </a:xfrm>
          <a:prstGeom prst="rect">
            <a:avLst/>
          </a:prstGeom>
        </p:spPr>
        <p:txBody>
          <a:bodyPr wrap="square">
            <a:spAutoFit/>
          </a:bodyPr>
          <a:lstStyle/>
          <a:p>
            <a:pPr>
              <a:lnSpc>
                <a:spcPct val="150000"/>
              </a:lnSpc>
            </a:pPr>
            <a:r>
              <a:rPr lang="ja-JP" altLang="en-US" b="1" dirty="0"/>
              <a:t>ロータリーの目的は、意義ある事業の基礎として奉仕の理念を奨励し、これを育むことにある。具体的には、次の各項を奨励することにある　　　　　　</a:t>
            </a:r>
            <a:r>
              <a:rPr lang="en-US" altLang="ja-JP" b="1" dirty="0"/>
              <a:t>※</a:t>
            </a:r>
            <a:r>
              <a:rPr lang="ja-JP" altLang="en-US" b="1" dirty="0"/>
              <a:t>　ＲＩ定款　第４条</a:t>
            </a:r>
            <a:endParaRPr lang="ja-JP" altLang="en-US" dirty="0"/>
          </a:p>
        </p:txBody>
      </p:sp>
      <p:sp>
        <p:nvSpPr>
          <p:cNvPr id="4" name="タイトル 1">
            <a:extLst>
              <a:ext uri="{FF2B5EF4-FFF2-40B4-BE49-F238E27FC236}">
                <a16:creationId xmlns:a16="http://schemas.microsoft.com/office/drawing/2014/main" id="{057E7D68-7AB6-49E7-A533-7C9D020442DB}"/>
              </a:ext>
            </a:extLst>
          </p:cNvPr>
          <p:cNvSpPr txBox="1">
            <a:spLocks/>
          </p:cNvSpPr>
          <p:nvPr/>
        </p:nvSpPr>
        <p:spPr>
          <a:xfrm>
            <a:off x="2093166" y="624393"/>
            <a:ext cx="9441108" cy="528514"/>
          </a:xfrm>
          <a:prstGeom prst="rect">
            <a:avLst/>
          </a:prstGeom>
        </p:spPr>
        <p:txBody>
          <a:bodyPr>
            <a:normAutofit fontScale="25000" lnSpcReduction="20000"/>
          </a:bodyPr>
          <a:lst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lnSpc>
                <a:spcPct val="90000"/>
              </a:lnSpc>
              <a:spcBef>
                <a:spcPts val="0"/>
              </a:spcBef>
              <a:defRPr/>
            </a:pPr>
            <a:r>
              <a:rPr lang="ja-JP" altLang="en-US" sz="2000" dirty="0">
                <a:latin typeface="HGP創英角ｺﾞｼｯｸUB" panose="020B0900000000000000" pitchFamily="50" charset="-128"/>
                <a:ea typeface="HGP創英角ｺﾞｼｯｸUB" panose="020B0900000000000000" pitchFamily="50" charset="-128"/>
                <a:cs typeface="+mn-cs"/>
              </a:rPr>
              <a:t>　　</a:t>
            </a:r>
            <a:r>
              <a:rPr lang="ja-JP" altLang="en-US" sz="11200" dirty="0">
                <a:latin typeface="HGP創英角ｺﾞｼｯｸUB" panose="020B0900000000000000" pitchFamily="50" charset="-128"/>
                <a:ea typeface="HGP創英角ｺﾞｼｯｸUB" panose="020B0900000000000000" pitchFamily="50" charset="-128"/>
                <a:cs typeface="+mn-cs"/>
              </a:rPr>
              <a:t>　基礎編　　１　職業奉仕はロータリアンのアイデンティティ</a:t>
            </a:r>
            <a:br>
              <a:rPr lang="en-US" altLang="ja-JP" sz="2000" dirty="0">
                <a:latin typeface="HGP創英角ｺﾞｼｯｸUB" panose="020B0900000000000000" pitchFamily="50" charset="-128"/>
                <a:ea typeface="HGP創英角ｺﾞｼｯｸUB" panose="020B0900000000000000" pitchFamily="50" charset="-128"/>
                <a:cs typeface="+mn-cs"/>
              </a:rPr>
            </a:br>
            <a:r>
              <a:rPr lang="ja-JP" altLang="en-US" sz="2000" dirty="0">
                <a:latin typeface="Century Gothic" panose="020B0502020202020204"/>
                <a:ea typeface="メイリオ" panose="020B0604030504040204" pitchFamily="50" charset="-128"/>
                <a:cs typeface="+mn-cs"/>
              </a:rPr>
              <a:t>　　</a:t>
            </a:r>
            <a:br>
              <a:rPr lang="en-US" altLang="ja-JP" sz="2000" dirty="0">
                <a:latin typeface="Century Gothic" panose="020B0502020202020204"/>
                <a:ea typeface="メイリオ" panose="020B0604030504040204" pitchFamily="50" charset="-128"/>
                <a:cs typeface="+mn-cs"/>
              </a:rPr>
            </a:br>
            <a:r>
              <a:rPr lang="ja-JP" altLang="en-US" sz="2000" dirty="0">
                <a:latin typeface="Century Gothic" panose="020B0502020202020204"/>
                <a:ea typeface="メイリオ" panose="020B0604030504040204" pitchFamily="50" charset="-128"/>
                <a:cs typeface="+mn-cs"/>
              </a:rPr>
              <a:t>　</a:t>
            </a:r>
            <a:br>
              <a:rPr lang="en-US" altLang="ja-JP" sz="2000" dirty="0">
                <a:latin typeface="Century Gothic" panose="020B0502020202020204"/>
                <a:ea typeface="メイリオ" panose="020B0604030504040204" pitchFamily="50" charset="-128"/>
                <a:cs typeface="+mn-cs"/>
              </a:rPr>
            </a:br>
            <a:endParaRPr lang="ja-JP" altLang="en-US" sz="2000" dirty="0"/>
          </a:p>
        </p:txBody>
      </p:sp>
      <p:cxnSp>
        <p:nvCxnSpPr>
          <p:cNvPr id="5" name="直線コネクタ 4">
            <a:extLst>
              <a:ext uri="{FF2B5EF4-FFF2-40B4-BE49-F238E27FC236}">
                <a16:creationId xmlns:a16="http://schemas.microsoft.com/office/drawing/2014/main" id="{33EAAE2C-468B-45F3-8CCB-D94B07320F9A}"/>
              </a:ext>
            </a:extLst>
          </p:cNvPr>
          <p:cNvCxnSpPr/>
          <p:nvPr/>
        </p:nvCxnSpPr>
        <p:spPr>
          <a:xfrm>
            <a:off x="1926250" y="1411705"/>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グループ化 7">
            <a:extLst>
              <a:ext uri="{FF2B5EF4-FFF2-40B4-BE49-F238E27FC236}">
                <a16:creationId xmlns:a16="http://schemas.microsoft.com/office/drawing/2014/main" id="{7393F8CE-71BF-4DD7-B991-E806FACF7F68}"/>
              </a:ext>
            </a:extLst>
          </p:cNvPr>
          <p:cNvGrpSpPr/>
          <p:nvPr/>
        </p:nvGrpSpPr>
        <p:grpSpPr>
          <a:xfrm>
            <a:off x="2093166" y="1600392"/>
            <a:ext cx="9752570" cy="848250"/>
            <a:chOff x="0" y="24157"/>
            <a:chExt cx="9322375" cy="848250"/>
          </a:xfrm>
        </p:grpSpPr>
        <p:sp>
          <p:nvSpPr>
            <p:cNvPr id="9" name="四角形: 角を丸くする 8">
              <a:extLst>
                <a:ext uri="{FF2B5EF4-FFF2-40B4-BE49-F238E27FC236}">
                  <a16:creationId xmlns:a16="http://schemas.microsoft.com/office/drawing/2014/main" id="{08A95324-5075-433C-9846-3C6C965FD801}"/>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四角形: 角を丸くする 4">
              <a:extLst>
                <a:ext uri="{FF2B5EF4-FFF2-40B4-BE49-F238E27FC236}">
                  <a16:creationId xmlns:a16="http://schemas.microsoft.com/office/drawing/2014/main" id="{00954C03-D026-4982-9F6D-7C38F7FD0198}"/>
                </a:ext>
              </a:extLst>
            </p:cNvPr>
            <p:cNvSpPr txBox="1"/>
            <p:nvPr/>
          </p:nvSpPr>
          <p:spPr>
            <a:xfrm>
              <a:off x="417787" y="24157"/>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ロータリーの目的　</a:t>
              </a:r>
              <a:r>
                <a:rPr lang="ja-JP" altLang="en-US" sz="2800" b="1" dirty="0">
                  <a:solidFill>
                    <a:srgbClr val="92D050"/>
                  </a:solidFill>
                </a:rPr>
                <a:t>（ロータリーの存在理由）</a:t>
              </a:r>
              <a:endParaRPr lang="en-US" altLang="ja-JP" sz="2800" b="1" dirty="0">
                <a:solidFill>
                  <a:srgbClr val="92D050"/>
                </a:solidFill>
              </a:endParaRPr>
            </a:p>
          </p:txBody>
        </p:sp>
      </p:grpSp>
      <p:sp>
        <p:nvSpPr>
          <p:cNvPr id="12" name="テキスト ボックス 11">
            <a:extLst>
              <a:ext uri="{FF2B5EF4-FFF2-40B4-BE49-F238E27FC236}">
                <a16:creationId xmlns:a16="http://schemas.microsoft.com/office/drawing/2014/main" id="{5AFED544-E0E1-472C-BDC7-3AC81F30F5BA}"/>
              </a:ext>
            </a:extLst>
          </p:cNvPr>
          <p:cNvSpPr txBox="1"/>
          <p:nvPr/>
        </p:nvSpPr>
        <p:spPr>
          <a:xfrm>
            <a:off x="1926250" y="3601061"/>
            <a:ext cx="9769642" cy="2966197"/>
          </a:xfrm>
          <a:prstGeom prst="rect">
            <a:avLst/>
          </a:prstGeom>
          <a:solidFill>
            <a:srgbClr val="BEE395"/>
          </a:solidFill>
        </p:spPr>
        <p:txBody>
          <a:bodyPr wrap="square">
            <a:spAutoFit/>
          </a:bodyPr>
          <a:lstStyle/>
          <a:p>
            <a:pPr>
              <a:lnSpc>
                <a:spcPct val="150000"/>
              </a:lnSpc>
            </a:pPr>
            <a:r>
              <a:rPr lang="ja-JP" altLang="en-US" b="1" dirty="0"/>
              <a:t>第１　知り合いを広めることによって奉仕の機会とすること</a:t>
            </a:r>
            <a:br>
              <a:rPr lang="en-US" altLang="ja-JP" b="1" dirty="0"/>
            </a:br>
            <a:r>
              <a:rPr lang="ja-JP" altLang="en-US" b="1" dirty="0"/>
              <a:t>第２</a:t>
            </a:r>
            <a:r>
              <a:rPr lang="ja-JP" altLang="en-US" b="1" dirty="0">
                <a:solidFill>
                  <a:srgbClr val="FF0000"/>
                </a:solidFill>
              </a:rPr>
              <a:t>　</a:t>
            </a:r>
            <a:r>
              <a:rPr lang="ja-JP" altLang="en-US" b="1" dirty="0"/>
              <a:t>職業上の高い倫理基準を保ち、役立つ仕事はすべて価値あるものと認識し、社会に奉</a:t>
            </a:r>
            <a:endParaRPr lang="en-US" altLang="ja-JP" b="1" dirty="0"/>
          </a:p>
          <a:p>
            <a:pPr>
              <a:lnSpc>
                <a:spcPct val="150000"/>
              </a:lnSpc>
            </a:pPr>
            <a:r>
              <a:rPr lang="ja-JP" altLang="en-US" b="1" dirty="0"/>
              <a:t>　　　仕する機会としてロータリアン各自の職業を高潔なものにすること</a:t>
            </a:r>
            <a:br>
              <a:rPr lang="en-US" altLang="ja-JP" b="1" dirty="0"/>
            </a:br>
            <a:r>
              <a:rPr lang="ja-JP" altLang="en-US" b="1" dirty="0"/>
              <a:t>第３　ロータリアン一人一人が、個人として、また事業および社会生活において、日々、奉</a:t>
            </a:r>
            <a:endParaRPr lang="en-US" altLang="ja-JP" b="1" dirty="0"/>
          </a:p>
          <a:p>
            <a:pPr>
              <a:lnSpc>
                <a:spcPct val="150000"/>
              </a:lnSpc>
            </a:pPr>
            <a:r>
              <a:rPr lang="ja-JP" altLang="en-US" b="1" dirty="0"/>
              <a:t>　　　仕の理念を実践すること</a:t>
            </a:r>
            <a:br>
              <a:rPr lang="en-US" altLang="ja-JP" b="1" dirty="0"/>
            </a:br>
            <a:r>
              <a:rPr lang="ja-JP" altLang="en-US" b="1" dirty="0"/>
              <a:t>第４　奉仕の理念で結ばれた職業人が、世界的ネットワークを通じて、国際理解、親善、平</a:t>
            </a:r>
            <a:endParaRPr lang="en-US" altLang="ja-JP" b="1" dirty="0"/>
          </a:p>
          <a:p>
            <a:pPr>
              <a:lnSpc>
                <a:spcPct val="150000"/>
              </a:lnSpc>
            </a:pPr>
            <a:r>
              <a:rPr lang="ja-JP" altLang="en-US" b="1" dirty="0"/>
              <a:t>　　　和を推進すること</a:t>
            </a:r>
            <a:endParaRPr lang="en-US" altLang="ja-JP" b="1" dirty="0"/>
          </a:p>
        </p:txBody>
      </p:sp>
    </p:spTree>
    <p:extLst>
      <p:ext uri="{BB962C8B-B14F-4D97-AF65-F5344CB8AC3E}">
        <p14:creationId xmlns:p14="http://schemas.microsoft.com/office/powerpoint/2010/main" val="1384177521"/>
      </p:ext>
    </p:extLst>
  </p:cSld>
  <p:clrMapOvr>
    <a:masterClrMapping/>
  </p:clrMapOvr>
  <mc:AlternateContent xmlns:mc="http://schemas.openxmlformats.org/markup-compatibility/2006" xmlns:p14="http://schemas.microsoft.com/office/powerpoint/2010/main">
    <mc:Choice Requires="p14">
      <p:transition p14:dur="100" advClick="0" advTm="10000">
        <p:cut/>
      </p:transition>
    </mc:Choice>
    <mc:Fallback xmlns="">
      <p:transition advClick="0" advTm="1000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25E464E-B5A7-4063-BC7C-C94572DA4825}"/>
              </a:ext>
            </a:extLst>
          </p:cNvPr>
          <p:cNvSpPr>
            <a:spLocks noGrp="1"/>
          </p:cNvSpPr>
          <p:nvPr>
            <p:ph type="sldNum" sz="quarter" idx="12"/>
          </p:nvPr>
        </p:nvSpPr>
        <p:spPr/>
        <p:txBody>
          <a:bodyPr/>
          <a:lstStyle/>
          <a:p>
            <a:fld id="{7C9F429E-84F6-4FC9-9CDE-F92EAF213416}" type="slidenum">
              <a:rPr kumimoji="1" lang="ja-JP" altLang="en-US" smtClean="0"/>
              <a:t>6</a:t>
            </a:fld>
            <a:endParaRPr kumimoji="1" lang="ja-JP" altLang="en-US"/>
          </a:p>
        </p:txBody>
      </p:sp>
      <p:sp>
        <p:nvSpPr>
          <p:cNvPr id="4" name="テキスト ボックス 3">
            <a:extLst>
              <a:ext uri="{FF2B5EF4-FFF2-40B4-BE49-F238E27FC236}">
                <a16:creationId xmlns:a16="http://schemas.microsoft.com/office/drawing/2014/main" id="{3D3BF7BE-37D5-4248-9B37-C3C61D281F43}"/>
              </a:ext>
            </a:extLst>
          </p:cNvPr>
          <p:cNvSpPr txBox="1"/>
          <p:nvPr/>
        </p:nvSpPr>
        <p:spPr>
          <a:xfrm>
            <a:off x="1543421" y="1523927"/>
            <a:ext cx="10197296" cy="3060005"/>
          </a:xfrm>
          <a:prstGeom prst="rect">
            <a:avLst/>
          </a:prstGeom>
          <a:solidFill>
            <a:srgbClr val="F29176"/>
          </a:solidFill>
        </p:spPr>
        <p:txBody>
          <a:bodyPr wrap="square">
            <a:spAutoFit/>
          </a:bodyPr>
          <a:lstStyle/>
          <a:p>
            <a:pPr>
              <a:lnSpc>
                <a:spcPct val="150000"/>
              </a:lnSpc>
            </a:pPr>
            <a:r>
              <a:rPr lang="ja-JP" altLang="en-US" dirty="0">
                <a:latin typeface="+mn-ea"/>
              </a:rPr>
              <a:t>　 </a:t>
            </a:r>
            <a:r>
              <a:rPr lang="ja-JP" altLang="en-US" sz="2200" dirty="0">
                <a:latin typeface="HGP創英角ｺﾞｼｯｸUB" panose="020B0900000000000000" pitchFamily="50" charset="-128"/>
                <a:ea typeface="HGP創英角ｺﾞｼｯｸUB" panose="020B0900000000000000" pitchFamily="50" charset="-128"/>
              </a:rPr>
              <a:t>奉仕の第２部門である職業奉仕は、事業および専門職務の</a:t>
            </a:r>
            <a:r>
              <a:rPr lang="ja-JP" altLang="en-US" sz="2200" dirty="0">
                <a:solidFill>
                  <a:schemeClr val="tx1"/>
                </a:solidFill>
                <a:latin typeface="HGP創英角ｺﾞｼｯｸUB" panose="020B0900000000000000" pitchFamily="50" charset="-128"/>
                <a:ea typeface="HGP創英角ｺﾞｼｯｸUB" panose="020B0900000000000000" pitchFamily="50" charset="-128"/>
              </a:rPr>
              <a:t>道徳的水準を高め、品   </a:t>
            </a:r>
            <a:endParaRPr lang="en-US" altLang="ja-JP" sz="2200"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en-US" altLang="ja-JP" sz="2200" dirty="0">
                <a:latin typeface="HGP創英角ｺﾞｼｯｸUB" panose="020B0900000000000000" pitchFamily="50" charset="-128"/>
                <a:ea typeface="HGP創英角ｺﾞｼｯｸUB" panose="020B0900000000000000" pitchFamily="50" charset="-128"/>
              </a:rPr>
              <a:t>  </a:t>
            </a:r>
            <a:r>
              <a:rPr lang="ja-JP" altLang="en-US" sz="2200" dirty="0">
                <a:solidFill>
                  <a:schemeClr val="tx1"/>
                </a:solidFill>
                <a:latin typeface="HGP創英角ｺﾞｼｯｸUB" panose="020B0900000000000000" pitchFamily="50" charset="-128"/>
                <a:ea typeface="HGP創英角ｺﾞｼｯｸUB" panose="020B0900000000000000" pitchFamily="50" charset="-128"/>
              </a:rPr>
              <a:t>位ある業務はすべて尊重されるべきであるという認識を深め、あらゆる職業に携わる </a:t>
            </a:r>
            <a:endParaRPr lang="en-US" altLang="ja-JP" sz="2200"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en-US" altLang="ja-JP" sz="2200" dirty="0">
                <a:latin typeface="HGP創英角ｺﾞｼｯｸUB" panose="020B0900000000000000" pitchFamily="50" charset="-128"/>
                <a:ea typeface="HGP創英角ｺﾞｼｯｸUB" panose="020B0900000000000000" pitchFamily="50" charset="-128"/>
              </a:rPr>
              <a:t>  </a:t>
            </a:r>
            <a:r>
              <a:rPr lang="ja-JP" altLang="en-US" sz="2200" dirty="0">
                <a:solidFill>
                  <a:schemeClr val="tx1"/>
                </a:solidFill>
                <a:latin typeface="HGP創英角ｺﾞｼｯｸUB" panose="020B0900000000000000" pitchFamily="50" charset="-128"/>
                <a:ea typeface="HGP創英角ｺﾞｼｯｸUB" panose="020B0900000000000000" pitchFamily="50" charset="-128"/>
              </a:rPr>
              <a:t>中で奉仕の理念を実践していくという目的をもつものである。</a:t>
            </a:r>
            <a:endParaRPr lang="en-US" altLang="ja-JP" sz="2200"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sz="2200" dirty="0">
                <a:solidFill>
                  <a:schemeClr val="tx1"/>
                </a:solidFill>
                <a:latin typeface="HGP創英角ｺﾞｼｯｸUB" panose="020B0900000000000000" pitchFamily="50" charset="-128"/>
                <a:ea typeface="HGP創英角ｺﾞｼｯｸUB" panose="020B0900000000000000" pitchFamily="50" charset="-128"/>
              </a:rPr>
              <a:t>　　会員の役割には、ロータリーの理念に従って自分自身を律し、事業を行うこと、そし</a:t>
            </a:r>
            <a:endParaRPr lang="en-US" altLang="ja-JP" sz="2200"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en-US" altLang="ja-JP" sz="2200" dirty="0">
                <a:latin typeface="HGP創英角ｺﾞｼｯｸUB" panose="020B0900000000000000" pitchFamily="50" charset="-128"/>
                <a:ea typeface="HGP創英角ｺﾞｼｯｸUB" panose="020B0900000000000000" pitchFamily="50" charset="-128"/>
              </a:rPr>
              <a:t>  </a:t>
            </a:r>
            <a:r>
              <a:rPr lang="ja-JP" altLang="en-US" sz="2200" dirty="0">
                <a:solidFill>
                  <a:schemeClr val="tx1"/>
                </a:solidFill>
                <a:latin typeface="HGP創英角ｺﾞｼｯｸUB" panose="020B0900000000000000" pitchFamily="50" charset="-128"/>
                <a:ea typeface="HGP創英角ｺﾞｼｯｸUB" panose="020B0900000000000000" pitchFamily="50" charset="-128"/>
              </a:rPr>
              <a:t>て自己の職業上の手腕を社会の問題やニーズに役立てる</a:t>
            </a:r>
            <a:r>
              <a:rPr lang="ja-JP" altLang="en-US" sz="2200" dirty="0">
                <a:latin typeface="HGP創英角ｺﾞｼｯｸUB" panose="020B0900000000000000" pitchFamily="50" charset="-128"/>
                <a:ea typeface="HGP創英角ｺﾞｼｯｸUB" panose="020B0900000000000000" pitchFamily="50" charset="-128"/>
              </a:rPr>
              <a:t>ために、クラブが開発した　</a:t>
            </a:r>
            <a:endParaRPr lang="en-US" altLang="ja-JP" sz="2200" dirty="0">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sz="2200" dirty="0">
                <a:latin typeface="HGP創英角ｺﾞｼｯｸUB" panose="020B0900000000000000" pitchFamily="50" charset="-128"/>
                <a:ea typeface="HGP創英角ｺﾞｼｯｸUB" panose="020B0900000000000000" pitchFamily="50" charset="-128"/>
              </a:rPr>
              <a:t>　プロジェクトに応えることが含まれる。</a:t>
            </a:r>
            <a:endParaRPr lang="en-US" altLang="ja-JP" sz="2200" dirty="0">
              <a:latin typeface="HGP創英角ｺﾞｼｯｸUB" panose="020B0900000000000000" pitchFamily="50" charset="-128"/>
              <a:ea typeface="HGP創英角ｺﾞｼｯｸUB" panose="020B0900000000000000" pitchFamily="50" charset="-128"/>
            </a:endParaRPr>
          </a:p>
        </p:txBody>
      </p:sp>
      <p:cxnSp>
        <p:nvCxnSpPr>
          <p:cNvPr id="5" name="直線コネクタ 4">
            <a:extLst>
              <a:ext uri="{FF2B5EF4-FFF2-40B4-BE49-F238E27FC236}">
                <a16:creationId xmlns:a16="http://schemas.microsoft.com/office/drawing/2014/main" id="{3CB24756-C2F0-43AB-BC8F-C3812CC8DD7F}"/>
              </a:ext>
            </a:extLst>
          </p:cNvPr>
          <p:cNvCxnSpPr/>
          <p:nvPr/>
        </p:nvCxnSpPr>
        <p:spPr>
          <a:xfrm>
            <a:off x="2022335" y="125697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188F443-FEE9-4AF5-A084-5FEB7A5770E8}"/>
              </a:ext>
            </a:extLst>
          </p:cNvPr>
          <p:cNvSpPr txBox="1"/>
          <p:nvPr/>
        </p:nvSpPr>
        <p:spPr>
          <a:xfrm>
            <a:off x="2514600" y="553896"/>
            <a:ext cx="8823960" cy="954107"/>
          </a:xfrm>
          <a:prstGeom prst="rect">
            <a:avLst/>
          </a:prstGeom>
          <a:noFill/>
        </p:spPr>
        <p:txBody>
          <a:bodyPr wrap="square">
            <a:spAutoFit/>
          </a:bodyPr>
          <a:lstStyle/>
          <a:p>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基礎編　</a:t>
            </a:r>
            <a:r>
              <a:rPr kumimoji="1" lang="ja-JP" altLang="en-US" sz="2800" b="1" dirty="0"/>
              <a:t>２　職業奉仕の定義　</a:t>
            </a:r>
            <a:r>
              <a:rPr lang="ja-JP" altLang="en-US" sz="2800" dirty="0">
                <a:latin typeface="+mn-ea"/>
                <a:ea typeface="+mn-ea"/>
              </a:rPr>
              <a:t>（定款第５条第２号）</a:t>
            </a:r>
            <a:endParaRPr lang="en-US" altLang="ja-JP" sz="2800" dirty="0">
              <a:latin typeface="+mn-ea"/>
              <a:ea typeface="+mn-ea"/>
            </a:endParaRPr>
          </a:p>
          <a:p>
            <a:pPr lvl="0"/>
            <a:r>
              <a:rPr kumimoji="1" lang="ja-JP" altLang="en-US" sz="2800" b="1" dirty="0"/>
              <a:t>　</a:t>
            </a:r>
            <a:endParaRPr kumimoji="1" lang="en-US" altLang="ja-JP" sz="2800" b="1" dirty="0"/>
          </a:p>
        </p:txBody>
      </p:sp>
      <p:grpSp>
        <p:nvGrpSpPr>
          <p:cNvPr id="7" name="グループ化 6">
            <a:extLst>
              <a:ext uri="{FF2B5EF4-FFF2-40B4-BE49-F238E27FC236}">
                <a16:creationId xmlns:a16="http://schemas.microsoft.com/office/drawing/2014/main" id="{70D01EC5-6AED-4449-B672-BF172E312CD3}"/>
              </a:ext>
            </a:extLst>
          </p:cNvPr>
          <p:cNvGrpSpPr/>
          <p:nvPr/>
        </p:nvGrpSpPr>
        <p:grpSpPr>
          <a:xfrm>
            <a:off x="5236539" y="5249665"/>
            <a:ext cx="1964362" cy="746460"/>
            <a:chOff x="0" y="445822"/>
            <a:chExt cx="8987404" cy="746460"/>
          </a:xfrm>
          <a:solidFill>
            <a:schemeClr val="accent1"/>
          </a:solidFill>
        </p:grpSpPr>
        <p:sp>
          <p:nvSpPr>
            <p:cNvPr id="8" name="四角形: 角を丸くする 7">
              <a:extLst>
                <a:ext uri="{FF2B5EF4-FFF2-40B4-BE49-F238E27FC236}">
                  <a16:creationId xmlns:a16="http://schemas.microsoft.com/office/drawing/2014/main" id="{92A71288-8D52-4C92-9077-969CAC3B62A5}"/>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AC527C5F-E444-4760-9728-BFB53E551BA8}"/>
                </a:ext>
              </a:extLst>
            </p:cNvPr>
            <p:cNvSpPr txBox="1"/>
            <p:nvPr/>
          </p:nvSpPr>
          <p:spPr>
            <a:xfrm>
              <a:off x="36439" y="482261"/>
              <a:ext cx="8914526" cy="67358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b="1" kern="1200" dirty="0"/>
                <a:t>職業理解　　</a:t>
              </a:r>
              <a:endParaRPr lang="en-US" sz="2200" b="1" kern="1200" dirty="0"/>
            </a:p>
          </p:txBody>
        </p:sp>
      </p:grpSp>
      <p:grpSp>
        <p:nvGrpSpPr>
          <p:cNvPr id="10" name="グループ化 9">
            <a:extLst>
              <a:ext uri="{FF2B5EF4-FFF2-40B4-BE49-F238E27FC236}">
                <a16:creationId xmlns:a16="http://schemas.microsoft.com/office/drawing/2014/main" id="{6BED076F-74B5-436D-8B5B-143C36EBB1E9}"/>
              </a:ext>
            </a:extLst>
          </p:cNvPr>
          <p:cNvGrpSpPr/>
          <p:nvPr/>
        </p:nvGrpSpPr>
        <p:grpSpPr>
          <a:xfrm>
            <a:off x="7357403" y="5249665"/>
            <a:ext cx="4478265" cy="746460"/>
            <a:chOff x="0" y="445822"/>
            <a:chExt cx="9083380" cy="746460"/>
          </a:xfrm>
          <a:solidFill>
            <a:schemeClr val="accent1"/>
          </a:solidFill>
        </p:grpSpPr>
        <p:sp>
          <p:nvSpPr>
            <p:cNvPr id="11" name="四角形: 角を丸くする 10">
              <a:extLst>
                <a:ext uri="{FF2B5EF4-FFF2-40B4-BE49-F238E27FC236}">
                  <a16:creationId xmlns:a16="http://schemas.microsoft.com/office/drawing/2014/main" id="{9A0BF696-B978-468A-B310-001AAC124815}"/>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2" name="四角形: 角を丸くする 4">
              <a:extLst>
                <a:ext uri="{FF2B5EF4-FFF2-40B4-BE49-F238E27FC236}">
                  <a16:creationId xmlns:a16="http://schemas.microsoft.com/office/drawing/2014/main" id="{C857EA2F-028C-4117-A22B-25DAEAAC183C}"/>
                </a:ext>
              </a:extLst>
            </p:cNvPr>
            <p:cNvSpPr txBox="1"/>
            <p:nvPr/>
          </p:nvSpPr>
          <p:spPr>
            <a:xfrm>
              <a:off x="168854" y="470258"/>
              <a:ext cx="8914526" cy="67358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000" b="1" kern="1200" dirty="0"/>
                <a:t>プロジェクトへの職業スキルの提供</a:t>
              </a:r>
            </a:p>
          </p:txBody>
        </p:sp>
      </p:grpSp>
      <p:grpSp>
        <p:nvGrpSpPr>
          <p:cNvPr id="13" name="グループ化 12">
            <a:extLst>
              <a:ext uri="{FF2B5EF4-FFF2-40B4-BE49-F238E27FC236}">
                <a16:creationId xmlns:a16="http://schemas.microsoft.com/office/drawing/2014/main" id="{0E4D0BC1-F61C-4B2C-A0D9-9F004E8239BA}"/>
              </a:ext>
            </a:extLst>
          </p:cNvPr>
          <p:cNvGrpSpPr/>
          <p:nvPr/>
        </p:nvGrpSpPr>
        <p:grpSpPr>
          <a:xfrm>
            <a:off x="1543421" y="5249665"/>
            <a:ext cx="1762798" cy="746460"/>
            <a:chOff x="0" y="445822"/>
            <a:chExt cx="8987404" cy="746460"/>
          </a:xfrm>
          <a:solidFill>
            <a:schemeClr val="accent1"/>
          </a:solidFill>
        </p:grpSpPr>
        <p:sp>
          <p:nvSpPr>
            <p:cNvPr id="14" name="四角形: 角を丸くする 13">
              <a:extLst>
                <a:ext uri="{FF2B5EF4-FFF2-40B4-BE49-F238E27FC236}">
                  <a16:creationId xmlns:a16="http://schemas.microsoft.com/office/drawing/2014/main" id="{80046512-218C-4797-8DC7-7072A10F5B6F}"/>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5" name="四角形: 角を丸くする 4">
              <a:extLst>
                <a:ext uri="{FF2B5EF4-FFF2-40B4-BE49-F238E27FC236}">
                  <a16:creationId xmlns:a16="http://schemas.microsoft.com/office/drawing/2014/main" id="{DD8434D0-9382-49BF-AB9D-1747FEEEA58D}"/>
                </a:ext>
              </a:extLst>
            </p:cNvPr>
            <p:cNvSpPr txBox="1"/>
            <p:nvPr/>
          </p:nvSpPr>
          <p:spPr>
            <a:xfrm>
              <a:off x="36439" y="482261"/>
              <a:ext cx="8914526" cy="67358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b="1" kern="1200" dirty="0"/>
                <a:t>倫理性</a:t>
              </a:r>
              <a:endParaRPr lang="en-US" sz="2200" b="1" kern="1200" dirty="0"/>
            </a:p>
          </p:txBody>
        </p:sp>
      </p:grpSp>
      <p:grpSp>
        <p:nvGrpSpPr>
          <p:cNvPr id="16" name="グループ化 15">
            <a:extLst>
              <a:ext uri="{FF2B5EF4-FFF2-40B4-BE49-F238E27FC236}">
                <a16:creationId xmlns:a16="http://schemas.microsoft.com/office/drawing/2014/main" id="{F03E3B87-9925-462C-B141-9334C8A95B19}"/>
              </a:ext>
            </a:extLst>
          </p:cNvPr>
          <p:cNvGrpSpPr/>
          <p:nvPr/>
        </p:nvGrpSpPr>
        <p:grpSpPr>
          <a:xfrm>
            <a:off x="3299072" y="5249665"/>
            <a:ext cx="1823760" cy="746460"/>
            <a:chOff x="-457084" y="445822"/>
            <a:chExt cx="9444488" cy="746460"/>
          </a:xfrm>
          <a:solidFill>
            <a:schemeClr val="accent1"/>
          </a:solidFill>
        </p:grpSpPr>
        <p:sp>
          <p:nvSpPr>
            <p:cNvPr id="17" name="四角形: 角を丸くする 16">
              <a:extLst>
                <a:ext uri="{FF2B5EF4-FFF2-40B4-BE49-F238E27FC236}">
                  <a16:creationId xmlns:a16="http://schemas.microsoft.com/office/drawing/2014/main" id="{5B2A02A8-7677-4DDA-B3CA-F8088EC6B201}"/>
                </a:ext>
              </a:extLst>
            </p:cNvPr>
            <p:cNvSpPr/>
            <p:nvPr/>
          </p:nvSpPr>
          <p:spPr>
            <a:xfrm>
              <a:off x="0" y="445822"/>
              <a:ext cx="8987404" cy="746460"/>
            </a:xfrm>
            <a:prstGeom prst="roundRect">
              <a:avLst/>
            </a:prstGeom>
            <a:grpFill/>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8" name="四角形: 角を丸くする 4">
              <a:extLst>
                <a:ext uri="{FF2B5EF4-FFF2-40B4-BE49-F238E27FC236}">
                  <a16:creationId xmlns:a16="http://schemas.microsoft.com/office/drawing/2014/main" id="{6A5752BF-46DD-4615-B854-4E9B0252EB43}"/>
                </a:ext>
              </a:extLst>
            </p:cNvPr>
            <p:cNvSpPr txBox="1"/>
            <p:nvPr/>
          </p:nvSpPr>
          <p:spPr>
            <a:xfrm>
              <a:off x="-457084" y="470258"/>
              <a:ext cx="8914525" cy="67358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altLang="en-US" sz="2200" b="1" kern="1200" dirty="0"/>
                <a:t>高潔性</a:t>
              </a:r>
            </a:p>
          </p:txBody>
        </p:sp>
      </p:grpSp>
    </p:spTree>
    <p:extLst>
      <p:ext uri="{BB962C8B-B14F-4D97-AF65-F5344CB8AC3E}">
        <p14:creationId xmlns:p14="http://schemas.microsoft.com/office/powerpoint/2010/main" val="3103532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7</a:t>
            </a:fld>
            <a:endParaRPr kumimoji="1" lang="ja-JP" altLang="en-US"/>
          </a:p>
        </p:txBody>
      </p:sp>
      <p:sp>
        <p:nvSpPr>
          <p:cNvPr id="4" name="コンテンツ プレースホルダー 2"/>
          <p:cNvSpPr txBox="1">
            <a:spLocks/>
          </p:cNvSpPr>
          <p:nvPr/>
        </p:nvSpPr>
        <p:spPr>
          <a:xfrm>
            <a:off x="1732258" y="3305327"/>
            <a:ext cx="9707419" cy="3335171"/>
          </a:xfrm>
          <a:prstGeom prst="rect">
            <a:avLst/>
          </a:prstGeom>
          <a:solidFill>
            <a:srgbClr val="BEE395"/>
          </a:solidFill>
        </p:spPr>
        <p:txBody>
          <a:bodyPr/>
          <a:lst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a:lstStyle>
          <a:p>
            <a:pPr marL="0" indent="0">
              <a:lnSpc>
                <a:spcPct val="150000"/>
              </a:lnSpc>
              <a:buNone/>
            </a:pPr>
            <a:r>
              <a:rPr lang="ja-JP" altLang="en-US" sz="2000" b="1" dirty="0">
                <a:solidFill>
                  <a:schemeClr val="tx1"/>
                </a:solidFill>
              </a:rPr>
              <a:t>１．個人として、または事業において</a:t>
            </a:r>
            <a:r>
              <a:rPr lang="ja-JP" altLang="en-US" sz="2000" b="1" dirty="0">
                <a:solidFill>
                  <a:srgbClr val="FF0000"/>
                </a:solidFill>
              </a:rPr>
              <a:t>高潔さと高い倫理基準</a:t>
            </a:r>
            <a:r>
              <a:rPr lang="ja-JP" altLang="en-US" sz="2000" b="1" dirty="0">
                <a:solidFill>
                  <a:schemeClr val="tx1"/>
                </a:solidFill>
              </a:rPr>
              <a:t>をもって行動する。</a:t>
            </a:r>
            <a:endParaRPr lang="en-US" altLang="ja-JP" sz="2000" b="1" dirty="0">
              <a:solidFill>
                <a:schemeClr val="tx1"/>
              </a:solidFill>
            </a:endParaRPr>
          </a:p>
          <a:p>
            <a:pPr marL="0" indent="0">
              <a:lnSpc>
                <a:spcPct val="150000"/>
              </a:lnSpc>
              <a:buNone/>
            </a:pPr>
            <a:r>
              <a:rPr lang="ja-JP" altLang="en-US" sz="2000" b="1" dirty="0">
                <a:solidFill>
                  <a:schemeClr val="tx1"/>
                </a:solidFill>
              </a:rPr>
              <a:t>２．</a:t>
            </a:r>
            <a:r>
              <a:rPr lang="ja-JP" altLang="en-US" sz="2000" b="1" dirty="0">
                <a:solidFill>
                  <a:srgbClr val="FF0000"/>
                </a:solidFill>
              </a:rPr>
              <a:t>取引のすべてにおいて公正に努め</a:t>
            </a:r>
            <a:r>
              <a:rPr lang="ja-JP" altLang="en-US" sz="2000" b="1" dirty="0">
                <a:solidFill>
                  <a:schemeClr val="tx1"/>
                </a:solidFill>
              </a:rPr>
              <a:t>、相手とその職業に対して</a:t>
            </a:r>
            <a:r>
              <a:rPr lang="ja-JP" altLang="en-US" sz="2000" b="1" dirty="0">
                <a:solidFill>
                  <a:srgbClr val="FF0000"/>
                </a:solidFill>
              </a:rPr>
              <a:t>尊重の念</a:t>
            </a:r>
            <a:r>
              <a:rPr lang="ja-JP" altLang="en-US" sz="2000" b="1" dirty="0">
                <a:solidFill>
                  <a:schemeClr val="tx1"/>
                </a:solidFill>
              </a:rPr>
              <a:t>をもって　</a:t>
            </a:r>
            <a:endParaRPr lang="en-US" altLang="ja-JP" sz="2000" b="1" dirty="0">
              <a:solidFill>
                <a:schemeClr val="tx1"/>
              </a:solidFill>
            </a:endParaRPr>
          </a:p>
          <a:p>
            <a:pPr marL="0" indent="0">
              <a:lnSpc>
                <a:spcPct val="150000"/>
              </a:lnSpc>
              <a:buFont typeface="Wingdings 3" charset="2"/>
              <a:buNone/>
            </a:pPr>
            <a:r>
              <a:rPr lang="ja-JP" altLang="en-US" sz="2000" b="1" dirty="0">
                <a:solidFill>
                  <a:schemeClr val="tx1"/>
                </a:solidFill>
              </a:rPr>
              <a:t>　　接する。</a:t>
            </a:r>
          </a:p>
          <a:p>
            <a:pPr marL="0" indent="0">
              <a:lnSpc>
                <a:spcPct val="150000"/>
              </a:lnSpc>
              <a:buFont typeface="Wingdings 3" charset="2"/>
              <a:buNone/>
            </a:pPr>
            <a:r>
              <a:rPr lang="ja-JP" altLang="en-US" sz="2000" b="1" dirty="0">
                <a:solidFill>
                  <a:schemeClr val="tx1"/>
                </a:solidFill>
              </a:rPr>
              <a:t>３．自分の</a:t>
            </a:r>
            <a:r>
              <a:rPr lang="ja-JP" altLang="en-US" sz="2000" b="1" dirty="0">
                <a:solidFill>
                  <a:srgbClr val="FF0000"/>
                </a:solidFill>
              </a:rPr>
              <a:t>職業スキルを生かして</a:t>
            </a:r>
            <a:r>
              <a:rPr lang="ja-JP" altLang="en-US" sz="2000" b="1" dirty="0">
                <a:solidFill>
                  <a:schemeClr val="tx1"/>
                </a:solidFill>
              </a:rPr>
              <a:t>、若い人々を導き、特別なニーズを抱える人々を</a:t>
            </a:r>
            <a:endParaRPr lang="en-US" altLang="ja-JP" sz="2000" b="1" dirty="0">
              <a:solidFill>
                <a:schemeClr val="tx1"/>
              </a:solidFill>
            </a:endParaRPr>
          </a:p>
          <a:p>
            <a:pPr marL="0" indent="0">
              <a:lnSpc>
                <a:spcPct val="150000"/>
              </a:lnSpc>
              <a:buFont typeface="Wingdings 3" charset="2"/>
              <a:buNone/>
            </a:pPr>
            <a:r>
              <a:rPr lang="ja-JP" altLang="en-US" sz="2000" b="1" dirty="0">
                <a:solidFill>
                  <a:schemeClr val="tx1"/>
                </a:solidFill>
              </a:rPr>
              <a:t>　　助け、地域社会や世界中の人々の生活の質を高める。</a:t>
            </a:r>
            <a:endParaRPr lang="en-US" altLang="ja-JP" sz="2000" b="1" dirty="0">
              <a:solidFill>
                <a:schemeClr val="tx1"/>
              </a:solidFill>
            </a:endParaRPr>
          </a:p>
          <a:p>
            <a:pPr marL="0" indent="0">
              <a:lnSpc>
                <a:spcPct val="150000"/>
              </a:lnSpc>
              <a:buFont typeface="Wingdings 3" charset="2"/>
              <a:buNone/>
            </a:pPr>
            <a:r>
              <a:rPr lang="ja-JP" altLang="en-US" sz="2000" b="1" dirty="0">
                <a:solidFill>
                  <a:schemeClr val="tx1"/>
                </a:solidFill>
              </a:rPr>
              <a:t>４．ロータリーやほかのロータリアンの評判を落とすような言動は</a:t>
            </a:r>
            <a:r>
              <a:rPr lang="ja-JP" altLang="en-US" b="1" dirty="0">
                <a:solidFill>
                  <a:schemeClr val="tx1"/>
                </a:solidFill>
              </a:rPr>
              <a:t>避ける</a:t>
            </a:r>
            <a:r>
              <a:rPr lang="ja-JP" altLang="en-US" sz="2000" b="1" dirty="0">
                <a:solidFill>
                  <a:schemeClr val="tx1"/>
                </a:solidFill>
              </a:rPr>
              <a:t>。</a:t>
            </a:r>
            <a:endParaRPr lang="ja-JP" altLang="en-US" sz="3600" b="1" dirty="0">
              <a:solidFill>
                <a:srgbClr val="0070C0"/>
              </a:solidFill>
              <a:latin typeface="AR悠々ｺﾞｼｯｸ体E04" panose="040B0909000000000000" pitchFamily="49" charset="-128"/>
              <a:ea typeface="AR悠々ｺﾞｼｯｸ体E04" panose="040B0909000000000000" pitchFamily="49" charset="-128"/>
            </a:endParaRPr>
          </a:p>
        </p:txBody>
      </p:sp>
      <p:sp>
        <p:nvSpPr>
          <p:cNvPr id="6" name="テキスト ボックス 5">
            <a:extLst>
              <a:ext uri="{FF2B5EF4-FFF2-40B4-BE49-F238E27FC236}">
                <a16:creationId xmlns:a16="http://schemas.microsoft.com/office/drawing/2014/main" id="{57515723-5B22-4561-B2F8-C6E433DF99E5}"/>
              </a:ext>
            </a:extLst>
          </p:cNvPr>
          <p:cNvSpPr txBox="1"/>
          <p:nvPr/>
        </p:nvSpPr>
        <p:spPr>
          <a:xfrm>
            <a:off x="3048000" y="590501"/>
            <a:ext cx="609600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基礎編　</a:t>
            </a:r>
            <a:r>
              <a:rPr kumimoji="1" lang="ja-JP" altLang="en-US" sz="2800" b="1" dirty="0"/>
              <a:t>２　職業奉仕の定義</a:t>
            </a:r>
            <a:endParaRPr kumimoji="1" lang="en-US" altLang="ja-JP" sz="2800" b="1" dirty="0"/>
          </a:p>
        </p:txBody>
      </p:sp>
      <p:cxnSp>
        <p:nvCxnSpPr>
          <p:cNvPr id="7" name="直線コネクタ 6">
            <a:extLst>
              <a:ext uri="{FF2B5EF4-FFF2-40B4-BE49-F238E27FC236}">
                <a16:creationId xmlns:a16="http://schemas.microsoft.com/office/drawing/2014/main" id="{0D28506D-F785-4201-8BA0-A9163DB4FD22}"/>
              </a:ext>
            </a:extLst>
          </p:cNvPr>
          <p:cNvCxnSpPr/>
          <p:nvPr/>
        </p:nvCxnSpPr>
        <p:spPr>
          <a:xfrm>
            <a:off x="1877956" y="1443789"/>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グループ化 7">
            <a:extLst>
              <a:ext uri="{FF2B5EF4-FFF2-40B4-BE49-F238E27FC236}">
                <a16:creationId xmlns:a16="http://schemas.microsoft.com/office/drawing/2014/main" id="{4D92C1C0-B2E1-4B74-B9AD-A64D2E392EBB}"/>
              </a:ext>
            </a:extLst>
          </p:cNvPr>
          <p:cNvGrpSpPr/>
          <p:nvPr/>
        </p:nvGrpSpPr>
        <p:grpSpPr>
          <a:xfrm>
            <a:off x="2037536" y="1547430"/>
            <a:ext cx="9592990" cy="1548695"/>
            <a:chOff x="0" y="24157"/>
            <a:chExt cx="9169834" cy="848250"/>
          </a:xfrm>
        </p:grpSpPr>
        <p:sp>
          <p:nvSpPr>
            <p:cNvPr id="9" name="四角形: 角を丸くする 8">
              <a:extLst>
                <a:ext uri="{FF2B5EF4-FFF2-40B4-BE49-F238E27FC236}">
                  <a16:creationId xmlns:a16="http://schemas.microsoft.com/office/drawing/2014/main" id="{0504706D-A63B-49F2-ABB3-B32050934A78}"/>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四角形: 角を丸くする 4">
              <a:extLst>
                <a:ext uri="{FF2B5EF4-FFF2-40B4-BE49-F238E27FC236}">
                  <a16:creationId xmlns:a16="http://schemas.microsoft.com/office/drawing/2014/main" id="{910DC394-352B-4885-8B39-EFE0CA15ED7E}"/>
                </a:ext>
              </a:extLst>
            </p:cNvPr>
            <p:cNvSpPr txBox="1"/>
            <p:nvPr/>
          </p:nvSpPr>
          <p:spPr>
            <a:xfrm>
              <a:off x="265246" y="138741"/>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ロータリアンの行動規範</a:t>
              </a:r>
            </a:p>
            <a:p>
              <a:pPr>
                <a:lnSpc>
                  <a:spcPct val="150000"/>
                </a:lnSpc>
              </a:pPr>
              <a:r>
                <a:rPr lang="ja-JP" altLang="en-US" sz="2400" b="1" dirty="0">
                  <a:solidFill>
                    <a:srgbClr val="92D050"/>
                  </a:solidFill>
                </a:rPr>
                <a:t>（ロータリアンが行動するときに守るべきルール）</a:t>
              </a:r>
              <a:endParaRPr lang="en-US" altLang="ja-JP" sz="2400" b="1" dirty="0">
                <a:solidFill>
                  <a:srgbClr val="92D050"/>
                </a:solidFill>
              </a:endParaRPr>
            </a:p>
          </p:txBody>
        </p:sp>
      </p:grpSp>
    </p:spTree>
    <p:extLst>
      <p:ext uri="{BB962C8B-B14F-4D97-AF65-F5344CB8AC3E}">
        <p14:creationId xmlns:p14="http://schemas.microsoft.com/office/powerpoint/2010/main" val="3437748383"/>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8</a:t>
            </a:fld>
            <a:endParaRPr kumimoji="1" lang="ja-JP" altLang="en-US"/>
          </a:p>
        </p:txBody>
      </p:sp>
      <p:sp>
        <p:nvSpPr>
          <p:cNvPr id="4" name="コンテンツ プレースホルダー 2"/>
          <p:cNvSpPr txBox="1">
            <a:spLocks/>
          </p:cNvSpPr>
          <p:nvPr/>
        </p:nvSpPr>
        <p:spPr>
          <a:xfrm>
            <a:off x="2322166" y="3087177"/>
            <a:ext cx="6130498" cy="1670906"/>
          </a:xfrm>
          <a:prstGeom prst="rect">
            <a:avLst/>
          </a:prstGeom>
          <a:solidFill>
            <a:srgbClr val="BEE395"/>
          </a:solidFill>
        </p:spPr>
        <p:txBody>
          <a:bodyPr>
            <a:noAutofit/>
          </a:bodyPr>
          <a:lst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a:lstStyle>
          <a:p>
            <a:pPr marL="0" indent="0">
              <a:lnSpc>
                <a:spcPts val="2400"/>
              </a:lnSpc>
              <a:buNone/>
            </a:pPr>
            <a:r>
              <a:rPr lang="ja-JP" altLang="en-US" sz="2400" b="1" dirty="0">
                <a:solidFill>
                  <a:schemeClr val="tx1"/>
                </a:solidFill>
              </a:rPr>
              <a:t>　　　１．真実かどうか　　</a:t>
            </a:r>
            <a:endParaRPr lang="en-US" altLang="ja-JP" sz="2400" b="1" dirty="0">
              <a:solidFill>
                <a:schemeClr val="tx1"/>
              </a:solidFill>
            </a:endParaRPr>
          </a:p>
          <a:p>
            <a:pPr marL="0" indent="0">
              <a:lnSpc>
                <a:spcPts val="2400"/>
              </a:lnSpc>
              <a:buNone/>
            </a:pPr>
            <a:r>
              <a:rPr lang="ja-JP" altLang="en-US" sz="2400" b="1" dirty="0">
                <a:solidFill>
                  <a:schemeClr val="tx1"/>
                </a:solidFill>
              </a:rPr>
              <a:t>　　　２．みんなに公平か</a:t>
            </a:r>
            <a:endParaRPr lang="en-US" altLang="ja-JP" sz="2400" b="1" dirty="0">
              <a:solidFill>
                <a:schemeClr val="tx1"/>
              </a:solidFill>
            </a:endParaRPr>
          </a:p>
          <a:p>
            <a:pPr marL="0" indent="0">
              <a:lnSpc>
                <a:spcPts val="2400"/>
              </a:lnSpc>
              <a:buNone/>
            </a:pPr>
            <a:r>
              <a:rPr lang="ja-JP" altLang="en-US" sz="2400" b="1" dirty="0">
                <a:solidFill>
                  <a:schemeClr val="tx1"/>
                </a:solidFill>
              </a:rPr>
              <a:t>　　　３．好意と友情を深めるか　</a:t>
            </a:r>
            <a:endParaRPr lang="en-US" altLang="ja-JP" sz="2400" b="1" dirty="0">
              <a:solidFill>
                <a:schemeClr val="tx1"/>
              </a:solidFill>
            </a:endParaRPr>
          </a:p>
          <a:p>
            <a:pPr marL="0" indent="0">
              <a:lnSpc>
                <a:spcPts val="2400"/>
              </a:lnSpc>
              <a:buNone/>
            </a:pPr>
            <a:r>
              <a:rPr lang="ja-JP" altLang="en-US" sz="2400" b="1" dirty="0">
                <a:solidFill>
                  <a:schemeClr val="tx1"/>
                </a:solidFill>
              </a:rPr>
              <a:t>　　　４．みんなのためになるかどうか</a:t>
            </a:r>
            <a:endParaRPr lang="en-US" altLang="ja-JP" sz="2400" b="1" dirty="0">
              <a:solidFill>
                <a:schemeClr val="tx1"/>
              </a:solidFill>
            </a:endParaRPr>
          </a:p>
          <a:p>
            <a:pPr marL="0" indent="0">
              <a:lnSpc>
                <a:spcPts val="1100"/>
              </a:lnSpc>
              <a:buNone/>
            </a:pPr>
            <a:r>
              <a:rPr lang="ja-JP" altLang="en-US" sz="2800" b="1" dirty="0">
                <a:solidFill>
                  <a:schemeClr val="tx1"/>
                </a:solidFill>
              </a:rPr>
              <a:t>　</a:t>
            </a:r>
            <a:endParaRPr lang="en-US" altLang="ja-JP" sz="2800" b="1" dirty="0">
              <a:solidFill>
                <a:schemeClr val="tx1"/>
              </a:solidFill>
            </a:endParaRPr>
          </a:p>
          <a:p>
            <a:pPr marL="0" indent="0">
              <a:lnSpc>
                <a:spcPts val="1100"/>
              </a:lnSpc>
              <a:buNone/>
            </a:pPr>
            <a:r>
              <a:rPr lang="ja-JP" altLang="en-US" sz="2800" b="1" dirty="0">
                <a:solidFill>
                  <a:schemeClr val="tx1"/>
                </a:solidFill>
              </a:rPr>
              <a:t>　</a:t>
            </a:r>
            <a:endParaRPr lang="en-US" altLang="ja-JP" sz="2400" b="1" dirty="0">
              <a:solidFill>
                <a:srgbClr val="0070C0"/>
              </a:solidFill>
            </a:endParaRPr>
          </a:p>
          <a:p>
            <a:pPr marL="0" lvl="0" indent="0" defTabSz="914400">
              <a:spcBef>
                <a:spcPts val="0"/>
              </a:spcBef>
              <a:buClrTx/>
              <a:buNone/>
            </a:pPr>
            <a:r>
              <a:rPr lang="ja-JP" altLang="en-US" sz="2400" b="1" dirty="0">
                <a:solidFill>
                  <a:srgbClr val="0070C0"/>
                </a:solidFill>
              </a:rPr>
              <a:t>　</a:t>
            </a:r>
            <a:r>
              <a:rPr lang="ja-JP" altLang="en-US" sz="2400" b="1" dirty="0">
                <a:solidFill>
                  <a:prstClr val="black"/>
                </a:solidFill>
              </a:rPr>
              <a:t>　</a:t>
            </a:r>
            <a:endParaRPr lang="en-US" altLang="ja-JP" sz="1200" b="1" dirty="0">
              <a:solidFill>
                <a:schemeClr val="tx1"/>
              </a:solidFill>
            </a:endParaRPr>
          </a:p>
          <a:p>
            <a:pPr marL="0" indent="0">
              <a:buNone/>
            </a:pPr>
            <a:endParaRPr lang="en-US" altLang="ja-JP" b="1" dirty="0">
              <a:solidFill>
                <a:schemeClr val="tx1"/>
              </a:solidFill>
            </a:endParaRPr>
          </a:p>
          <a:p>
            <a:pPr marL="0" indent="0">
              <a:lnSpc>
                <a:spcPts val="1100"/>
              </a:lnSpc>
              <a:buNone/>
            </a:pPr>
            <a:r>
              <a:rPr lang="ja-JP" altLang="en-US" sz="2800" b="1" dirty="0">
                <a:solidFill>
                  <a:schemeClr val="tx1"/>
                </a:solidFill>
              </a:rPr>
              <a:t>　</a:t>
            </a:r>
            <a:r>
              <a:rPr lang="ja-JP" altLang="en-US" sz="1600" b="1" dirty="0">
                <a:solidFill>
                  <a:schemeClr val="tx1"/>
                </a:solidFill>
              </a:rPr>
              <a:t>　</a:t>
            </a:r>
            <a:endParaRPr lang="en-US" altLang="ja-JP" sz="2800" b="1" dirty="0">
              <a:solidFill>
                <a:schemeClr val="tx1"/>
              </a:solidFill>
            </a:endParaRPr>
          </a:p>
          <a:p>
            <a:pPr marL="0" indent="0">
              <a:buNone/>
            </a:pPr>
            <a:r>
              <a:rPr lang="ja-JP" altLang="en-US" sz="1600" b="1" dirty="0">
                <a:solidFill>
                  <a:schemeClr val="tx1"/>
                </a:solidFill>
              </a:rPr>
              <a:t>　</a:t>
            </a:r>
            <a:endParaRPr lang="en-US" altLang="ja-JP" sz="1600" b="1" dirty="0">
              <a:solidFill>
                <a:schemeClr val="tx1"/>
              </a:solidFill>
            </a:endParaRPr>
          </a:p>
          <a:p>
            <a:pPr marL="0" indent="0">
              <a:buNone/>
            </a:pPr>
            <a:endParaRPr lang="en-US" altLang="ja-JP" sz="2800" b="1" dirty="0">
              <a:solidFill>
                <a:schemeClr val="tx1"/>
              </a:solidFill>
            </a:endParaRPr>
          </a:p>
          <a:p>
            <a:pPr marL="0" indent="0">
              <a:buNone/>
            </a:pPr>
            <a:r>
              <a:rPr lang="ja-JP" altLang="en-US" sz="2800" b="1" dirty="0">
                <a:solidFill>
                  <a:schemeClr val="tx1"/>
                </a:solidFill>
              </a:rPr>
              <a:t>　　　</a:t>
            </a: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7483" y="1302715"/>
            <a:ext cx="3117422" cy="2048723"/>
          </a:xfrm>
          <a:prstGeom prst="rect">
            <a:avLst/>
          </a:prstGeom>
          <a:effectLst>
            <a:softEdge rad="50800"/>
          </a:effectLst>
        </p:spPr>
      </p:pic>
      <p:cxnSp>
        <p:nvCxnSpPr>
          <p:cNvPr id="7" name="直線コネクタ 6">
            <a:extLst>
              <a:ext uri="{FF2B5EF4-FFF2-40B4-BE49-F238E27FC236}">
                <a16:creationId xmlns:a16="http://schemas.microsoft.com/office/drawing/2014/main" id="{C531F444-1B6E-4C7B-94A3-F7B5ED3E2C55}"/>
              </a:ext>
            </a:extLst>
          </p:cNvPr>
          <p:cNvCxnSpPr/>
          <p:nvPr/>
        </p:nvCxnSpPr>
        <p:spPr>
          <a:xfrm>
            <a:off x="2022335" y="1256977"/>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5E530848-84FB-48A3-BED9-531986C141C1}"/>
              </a:ext>
            </a:extLst>
          </p:cNvPr>
          <p:cNvSpPr txBox="1"/>
          <p:nvPr/>
        </p:nvSpPr>
        <p:spPr>
          <a:xfrm>
            <a:off x="3208421" y="448759"/>
            <a:ext cx="6096000" cy="523220"/>
          </a:xfrm>
          <a:prstGeom prst="rect">
            <a:avLst/>
          </a:prstGeom>
          <a:noFill/>
        </p:spPr>
        <p:txBody>
          <a:bodyPr wrap="square">
            <a:spAutoFit/>
          </a:bodyPr>
          <a:lstStyle/>
          <a:p>
            <a:pPr lvl="0"/>
            <a:r>
              <a:rPr kumimoji="1" lang="ja-JP" altLang="en-US" sz="2800" b="0" i="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mn-cs"/>
              </a:rPr>
              <a:t>基礎編　</a:t>
            </a:r>
            <a:r>
              <a:rPr kumimoji="1" lang="ja-JP" altLang="en-US" sz="2800" b="1" dirty="0"/>
              <a:t>２　職業奉仕の定義</a:t>
            </a:r>
            <a:endParaRPr kumimoji="1" lang="en-US" altLang="ja-JP" sz="2800" b="1" dirty="0"/>
          </a:p>
        </p:txBody>
      </p:sp>
      <p:sp>
        <p:nvSpPr>
          <p:cNvPr id="9" name="テキスト ボックス 8">
            <a:extLst>
              <a:ext uri="{FF2B5EF4-FFF2-40B4-BE49-F238E27FC236}">
                <a16:creationId xmlns:a16="http://schemas.microsoft.com/office/drawing/2014/main" id="{2B4ADD41-146C-4D6C-8E6A-664B3E99BC5E}"/>
              </a:ext>
            </a:extLst>
          </p:cNvPr>
          <p:cNvSpPr txBox="1"/>
          <p:nvPr/>
        </p:nvSpPr>
        <p:spPr>
          <a:xfrm>
            <a:off x="1852301" y="5477722"/>
            <a:ext cx="9384632" cy="1358064"/>
          </a:xfrm>
          <a:prstGeom prst="rect">
            <a:avLst/>
          </a:prstGeom>
          <a:noFill/>
        </p:spPr>
        <p:txBody>
          <a:bodyPr wrap="square">
            <a:spAutoFit/>
          </a:bodyPr>
          <a:lstStyle/>
          <a:p>
            <a:pPr marL="0" indent="0">
              <a:lnSpc>
                <a:spcPct val="150000"/>
              </a:lnSpc>
              <a:buNone/>
            </a:pPr>
            <a:r>
              <a:rPr lang="ja-JP" altLang="en-US" sz="1400" b="1" dirty="0">
                <a:solidFill>
                  <a:schemeClr val="tx1"/>
                </a:solidFill>
              </a:rPr>
              <a:t>歴史、由来</a:t>
            </a:r>
            <a:r>
              <a:rPr lang="en-US" altLang="ja-JP" sz="1400" b="1" dirty="0">
                <a:solidFill>
                  <a:schemeClr val="tx1"/>
                </a:solidFill>
              </a:rPr>
              <a:t>…1954</a:t>
            </a:r>
            <a:r>
              <a:rPr lang="ja-JP" altLang="en-US" sz="1400" b="1" dirty="0">
                <a:solidFill>
                  <a:schemeClr val="tx1"/>
                </a:solidFill>
              </a:rPr>
              <a:t>－</a:t>
            </a:r>
            <a:r>
              <a:rPr lang="en-US" altLang="ja-JP" sz="1400" b="1" dirty="0">
                <a:solidFill>
                  <a:schemeClr val="tx1"/>
                </a:solidFill>
              </a:rPr>
              <a:t>55</a:t>
            </a:r>
            <a:r>
              <a:rPr lang="ja-JP" altLang="en-US" sz="1400" b="1" dirty="0">
                <a:solidFill>
                  <a:schemeClr val="tx1"/>
                </a:solidFill>
              </a:rPr>
              <a:t>年度ＲＩ会長ハーバートＪ</a:t>
            </a:r>
            <a:r>
              <a:rPr lang="en-US" altLang="ja-JP" sz="1400" b="1" dirty="0">
                <a:solidFill>
                  <a:schemeClr val="tx1"/>
                </a:solidFill>
              </a:rPr>
              <a:t>.</a:t>
            </a:r>
            <a:r>
              <a:rPr lang="ja-JP" altLang="en-US" sz="1400" b="1" dirty="0">
                <a:solidFill>
                  <a:schemeClr val="tx1"/>
                </a:solidFill>
              </a:rPr>
              <a:t>テイラーによる発案。</a:t>
            </a:r>
            <a:endParaRPr lang="en-US" altLang="ja-JP" sz="1400" b="1" dirty="0">
              <a:solidFill>
                <a:schemeClr val="tx1"/>
              </a:solidFill>
            </a:endParaRPr>
          </a:p>
          <a:p>
            <a:pPr marL="0" indent="0">
              <a:lnSpc>
                <a:spcPct val="150000"/>
              </a:lnSpc>
              <a:buNone/>
            </a:pPr>
            <a:r>
              <a:rPr lang="ja-JP" altLang="en-US" sz="1400" b="1" dirty="0">
                <a:solidFill>
                  <a:schemeClr val="tx1"/>
                </a:solidFill>
              </a:rPr>
              <a:t>　　　　　　　　倒産寸前の会社を建て直す役目を担ったテイラーは、仕事における全側面において従うべき</a:t>
            </a:r>
            <a:endParaRPr lang="en-US" altLang="ja-JP" sz="1400" b="1" dirty="0">
              <a:solidFill>
                <a:schemeClr val="tx1"/>
              </a:solidFill>
            </a:endParaRPr>
          </a:p>
          <a:p>
            <a:pPr marL="0" indent="0">
              <a:lnSpc>
                <a:spcPct val="150000"/>
              </a:lnSpc>
              <a:buNone/>
            </a:pPr>
            <a:r>
              <a:rPr lang="ja-JP" altLang="en-US" sz="1400" b="1" dirty="0">
                <a:solidFill>
                  <a:schemeClr val="tx1"/>
                </a:solidFill>
              </a:rPr>
              <a:t>　　　　　　　　倫理的指針として「四つのテスト」を創り、このシンプルな哲学のおかげでこの会社は倒産を</a:t>
            </a:r>
            <a:endParaRPr lang="en-US" altLang="ja-JP" sz="1400" b="1" dirty="0">
              <a:solidFill>
                <a:schemeClr val="tx1"/>
              </a:solidFill>
            </a:endParaRPr>
          </a:p>
          <a:p>
            <a:pPr marL="0" indent="0">
              <a:lnSpc>
                <a:spcPct val="150000"/>
              </a:lnSpc>
              <a:buNone/>
            </a:pPr>
            <a:r>
              <a:rPr lang="ja-JP" altLang="en-US" sz="1400" b="1" dirty="0">
                <a:solidFill>
                  <a:schemeClr val="tx1"/>
                </a:solidFill>
              </a:rPr>
              <a:t>　　　　　　　　免れました。</a:t>
            </a:r>
            <a:endParaRPr lang="en-US" altLang="ja-JP" sz="1400" b="1" dirty="0">
              <a:solidFill>
                <a:schemeClr val="tx1"/>
              </a:solidFill>
            </a:endParaRPr>
          </a:p>
        </p:txBody>
      </p:sp>
      <p:sp>
        <p:nvSpPr>
          <p:cNvPr id="11" name="テキスト ボックス 10">
            <a:extLst>
              <a:ext uri="{FF2B5EF4-FFF2-40B4-BE49-F238E27FC236}">
                <a16:creationId xmlns:a16="http://schemas.microsoft.com/office/drawing/2014/main" id="{09E4C027-C892-4E67-803E-DBD7F70F2E0E}"/>
              </a:ext>
            </a:extLst>
          </p:cNvPr>
          <p:cNvSpPr txBox="1"/>
          <p:nvPr/>
        </p:nvSpPr>
        <p:spPr>
          <a:xfrm>
            <a:off x="2137329" y="5017765"/>
            <a:ext cx="8814575" cy="461665"/>
          </a:xfrm>
          <a:prstGeom prst="rect">
            <a:avLst/>
          </a:prstGeom>
          <a:noFill/>
        </p:spPr>
        <p:txBody>
          <a:bodyPr wrap="square">
            <a:spAutoFit/>
          </a:bodyPr>
          <a:lstStyle/>
          <a:p>
            <a:pPr marL="0" lvl="0" indent="0" defTabSz="914400">
              <a:spcBef>
                <a:spcPts val="0"/>
              </a:spcBef>
              <a:buClrTx/>
              <a:buNone/>
            </a:pPr>
            <a:r>
              <a:rPr lang="ja-JP" altLang="en-US" sz="2400" b="1" dirty="0">
                <a:solidFill>
                  <a:srgbClr val="0070C0"/>
                </a:solidFill>
              </a:rPr>
              <a:t>自分の行動が倫理的であるかどうかを判断するための尺度</a:t>
            </a:r>
            <a:endParaRPr lang="en-US" altLang="ja-JP" sz="2400" b="1" dirty="0">
              <a:solidFill>
                <a:srgbClr val="0070C0"/>
              </a:solidFill>
            </a:endParaRPr>
          </a:p>
        </p:txBody>
      </p:sp>
      <p:grpSp>
        <p:nvGrpSpPr>
          <p:cNvPr id="14" name="グループ化 13">
            <a:extLst>
              <a:ext uri="{FF2B5EF4-FFF2-40B4-BE49-F238E27FC236}">
                <a16:creationId xmlns:a16="http://schemas.microsoft.com/office/drawing/2014/main" id="{3531F8CE-F70A-4D66-8F02-8BB67AB7E69D}"/>
              </a:ext>
            </a:extLst>
          </p:cNvPr>
          <p:cNvGrpSpPr/>
          <p:nvPr/>
        </p:nvGrpSpPr>
        <p:grpSpPr>
          <a:xfrm>
            <a:off x="2867663" y="1303677"/>
            <a:ext cx="4559832" cy="1548695"/>
            <a:chOff x="0" y="24157"/>
            <a:chExt cx="9169834" cy="848250"/>
          </a:xfrm>
        </p:grpSpPr>
        <p:sp>
          <p:nvSpPr>
            <p:cNvPr id="15" name="四角形: 角を丸くする 14">
              <a:extLst>
                <a:ext uri="{FF2B5EF4-FFF2-40B4-BE49-F238E27FC236}">
                  <a16:creationId xmlns:a16="http://schemas.microsoft.com/office/drawing/2014/main" id="{43FB67DB-9D14-4C1C-910A-7C4B9B8CD3EF}"/>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6" name="四角形: 角を丸くする 4">
              <a:extLst>
                <a:ext uri="{FF2B5EF4-FFF2-40B4-BE49-F238E27FC236}">
                  <a16:creationId xmlns:a16="http://schemas.microsoft.com/office/drawing/2014/main" id="{1DA85E9D-0D3B-4C26-B140-BD14AA1AA4CF}"/>
                </a:ext>
              </a:extLst>
            </p:cNvPr>
            <p:cNvSpPr txBox="1"/>
            <p:nvPr/>
          </p:nvSpPr>
          <p:spPr>
            <a:xfrm>
              <a:off x="265246" y="138741"/>
              <a:ext cx="8904588" cy="59143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四つのテスト　　</a:t>
              </a:r>
              <a:r>
                <a:rPr lang="ja-JP" altLang="en-US" sz="2400" b="1" dirty="0">
                  <a:solidFill>
                    <a:srgbClr val="92D050"/>
                  </a:solidFill>
                </a:rPr>
                <a:t>言行はこれに照らしてから</a:t>
              </a:r>
            </a:p>
          </p:txBody>
        </p:sp>
      </p:grpSp>
    </p:spTree>
    <p:extLst>
      <p:ext uri="{BB962C8B-B14F-4D97-AF65-F5344CB8AC3E}">
        <p14:creationId xmlns:p14="http://schemas.microsoft.com/office/powerpoint/2010/main" val="4195692846"/>
      </p:ext>
    </p:extLst>
  </p:cSld>
  <p:clrMapOvr>
    <a:masterClrMapping/>
  </p:clrMapOvr>
  <mc:AlternateContent xmlns:mc="http://schemas.openxmlformats.org/markup-compatibility/2006" xmlns:p14="http://schemas.microsoft.com/office/powerpoint/2010/main">
    <mc:Choice Requires="p14">
      <p:transition p14:dur="10" advClick="0" advTm="10000"/>
    </mc:Choice>
    <mc:Fallback xmlns="">
      <p:transition advClick="0" advTm="1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7C9F429E-84F6-4FC9-9CDE-F92EAF213416}" type="slidenum">
              <a:rPr kumimoji="1" lang="ja-JP" altLang="en-US" smtClean="0"/>
              <a:t>9</a:t>
            </a:fld>
            <a:endParaRPr kumimoji="1" lang="ja-JP" altLang="en-US"/>
          </a:p>
        </p:txBody>
      </p:sp>
      <p:sp>
        <p:nvSpPr>
          <p:cNvPr id="3" name="正方形/長方形 2"/>
          <p:cNvSpPr/>
          <p:nvPr/>
        </p:nvSpPr>
        <p:spPr>
          <a:xfrm>
            <a:off x="2059627" y="5163282"/>
            <a:ext cx="9959927" cy="1569660"/>
          </a:xfrm>
          <a:prstGeom prst="rect">
            <a:avLst/>
          </a:prstGeom>
        </p:spPr>
        <p:txBody>
          <a:bodyPr wrap="square">
            <a:spAutoFit/>
          </a:bodyPr>
          <a:lstStyle/>
          <a:p>
            <a:pPr lvl="0"/>
            <a:r>
              <a:rPr lang="ja-JP" altLang="en-US" sz="2800" b="1" dirty="0">
                <a:solidFill>
                  <a:prstClr val="black"/>
                </a:solidFill>
              </a:rPr>
              <a:t>　　</a:t>
            </a:r>
            <a:r>
              <a:rPr lang="ja-JP" altLang="en-US" sz="1600" b="1" dirty="0">
                <a:solidFill>
                  <a:prstClr val="black"/>
                </a:solidFill>
              </a:rPr>
              <a:t>　</a:t>
            </a:r>
            <a:endParaRPr lang="en-US" altLang="ja-JP" sz="1600" b="1" dirty="0">
              <a:solidFill>
                <a:prstClr val="black"/>
              </a:solidFill>
            </a:endParaRPr>
          </a:p>
          <a:p>
            <a:pPr lvl="0"/>
            <a:r>
              <a:rPr lang="ja-JP" altLang="en-US" sz="1600" b="1" dirty="0">
                <a:solidFill>
                  <a:prstClr val="black"/>
                </a:solidFill>
              </a:rPr>
              <a:t>　　　　　　　　　　　　　　</a:t>
            </a:r>
            <a:r>
              <a:rPr lang="ja-JP" altLang="en-US" sz="2400" b="1" dirty="0">
                <a:solidFill>
                  <a:prstClr val="black"/>
                </a:solidFill>
              </a:rPr>
              <a:t>職業奉仕の概括的定義</a:t>
            </a:r>
            <a:endParaRPr lang="en-US" altLang="ja-JP" sz="2400" b="1" dirty="0">
              <a:solidFill>
                <a:prstClr val="black"/>
              </a:solidFill>
            </a:endParaRPr>
          </a:p>
          <a:p>
            <a:pPr lvl="0"/>
            <a:r>
              <a:rPr lang="ja-JP" altLang="en-US" sz="2400" b="1" dirty="0">
                <a:solidFill>
                  <a:prstClr val="black"/>
                </a:solidFill>
              </a:rPr>
              <a:t>　</a:t>
            </a:r>
            <a:r>
              <a:rPr lang="ja-JP" altLang="en-US" sz="2400" b="1" dirty="0">
                <a:solidFill>
                  <a:srgbClr val="0070C0"/>
                </a:solidFill>
              </a:rPr>
              <a:t>善き職業人として、職業を通じて奉仕の理念を実践していくこと</a:t>
            </a:r>
            <a:endParaRPr lang="en-US" altLang="ja-JP" sz="2400" b="1" dirty="0">
              <a:solidFill>
                <a:srgbClr val="0070C0"/>
              </a:solidFill>
            </a:endParaRPr>
          </a:p>
          <a:p>
            <a:pPr lvl="0"/>
            <a:r>
              <a:rPr lang="ja-JP" altLang="en-US" sz="2000" b="1" dirty="0">
                <a:solidFill>
                  <a:srgbClr val="0070C0"/>
                </a:solidFill>
              </a:rPr>
              <a:t>　　　　　　　　　</a:t>
            </a:r>
            <a:r>
              <a:rPr lang="ja-JP" altLang="en-US" b="1" dirty="0"/>
              <a:t>（詳細な定義は、定款第５条第２号）</a:t>
            </a:r>
            <a:endParaRPr lang="en-US" altLang="ja-JP" b="1" dirty="0"/>
          </a:p>
        </p:txBody>
      </p:sp>
      <p:cxnSp>
        <p:nvCxnSpPr>
          <p:cNvPr id="4" name="直線コネクタ 3">
            <a:extLst>
              <a:ext uri="{FF2B5EF4-FFF2-40B4-BE49-F238E27FC236}">
                <a16:creationId xmlns:a16="http://schemas.microsoft.com/office/drawing/2014/main" id="{C4D187B1-342E-4E38-9CD4-8C7E21ED9A98}"/>
              </a:ext>
            </a:extLst>
          </p:cNvPr>
          <p:cNvCxnSpPr/>
          <p:nvPr/>
        </p:nvCxnSpPr>
        <p:spPr>
          <a:xfrm>
            <a:off x="2059627" y="1222768"/>
            <a:ext cx="975257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70C6750D-450D-42A9-9252-430D03E03792}"/>
              </a:ext>
            </a:extLst>
          </p:cNvPr>
          <p:cNvSpPr txBox="1"/>
          <p:nvPr/>
        </p:nvSpPr>
        <p:spPr>
          <a:xfrm>
            <a:off x="2924871" y="447124"/>
            <a:ext cx="8887326" cy="523220"/>
          </a:xfrm>
          <a:prstGeom prst="rect">
            <a:avLst/>
          </a:prstGeom>
          <a:noFill/>
        </p:spPr>
        <p:txBody>
          <a:bodyPr wrap="square">
            <a:spAutoFit/>
          </a:bodyPr>
          <a:lstStyle/>
          <a:p>
            <a:pPr lvl="0"/>
            <a:r>
              <a:rPr lang="ja-JP" altLang="en-US" sz="2800" b="1" dirty="0">
                <a:solidFill>
                  <a:prstClr val="black"/>
                </a:solidFill>
              </a:rPr>
              <a:t>基礎編　３　　職業奉仕理解のスタートライン</a:t>
            </a:r>
          </a:p>
        </p:txBody>
      </p:sp>
      <p:grpSp>
        <p:nvGrpSpPr>
          <p:cNvPr id="7" name="グループ化 6">
            <a:extLst>
              <a:ext uri="{FF2B5EF4-FFF2-40B4-BE49-F238E27FC236}">
                <a16:creationId xmlns:a16="http://schemas.microsoft.com/office/drawing/2014/main" id="{8F800366-2C97-4EE3-9A74-AC8F1579D579}"/>
              </a:ext>
            </a:extLst>
          </p:cNvPr>
          <p:cNvGrpSpPr/>
          <p:nvPr/>
        </p:nvGrpSpPr>
        <p:grpSpPr>
          <a:xfrm>
            <a:off x="2180604" y="1366368"/>
            <a:ext cx="9631593" cy="1103759"/>
            <a:chOff x="0" y="24157"/>
            <a:chExt cx="10033812" cy="1174089"/>
          </a:xfrm>
        </p:grpSpPr>
        <p:sp>
          <p:nvSpPr>
            <p:cNvPr id="8" name="四角形: 角を丸くする 7">
              <a:extLst>
                <a:ext uri="{FF2B5EF4-FFF2-40B4-BE49-F238E27FC236}">
                  <a16:creationId xmlns:a16="http://schemas.microsoft.com/office/drawing/2014/main" id="{A949D7B4-DC17-411F-B35D-DE552E45B185}"/>
                </a:ext>
              </a:extLst>
            </p:cNvPr>
            <p:cNvSpPr/>
            <p:nvPr/>
          </p:nvSpPr>
          <p:spPr>
            <a:xfrm>
              <a:off x="0" y="24157"/>
              <a:ext cx="8987404" cy="848250"/>
            </a:xfrm>
            <a:prstGeom prst="round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9" name="四角形: 角を丸くする 4">
              <a:extLst>
                <a:ext uri="{FF2B5EF4-FFF2-40B4-BE49-F238E27FC236}">
                  <a16:creationId xmlns:a16="http://schemas.microsoft.com/office/drawing/2014/main" id="{C59D531D-F78F-49D6-9677-D9410E93B23C}"/>
                </a:ext>
              </a:extLst>
            </p:cNvPr>
            <p:cNvSpPr txBox="1"/>
            <p:nvPr/>
          </p:nvSpPr>
          <p:spPr>
            <a:xfrm>
              <a:off x="711437" y="498938"/>
              <a:ext cx="9322375" cy="6993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5250" tIns="95250" rIns="95250" bIns="95250" numCol="1" spcCol="1270" anchor="ctr" anchorCtr="0">
              <a:noAutofit/>
            </a:bodyPr>
            <a:lstStyle/>
            <a:p>
              <a:pPr>
                <a:lnSpc>
                  <a:spcPct val="150000"/>
                </a:lnSpc>
              </a:pPr>
              <a:r>
                <a:rPr lang="ja-JP" altLang="en-US" sz="3600" b="1" dirty="0"/>
                <a:t>　</a:t>
              </a:r>
              <a:r>
                <a:rPr lang="ja-JP" altLang="en-US" sz="3200" b="1" dirty="0"/>
                <a:t>職業奉仕理解のスタートライン</a:t>
              </a:r>
              <a:endParaRPr lang="en-US" altLang="ja-JP" sz="3200" b="1" dirty="0"/>
            </a:p>
            <a:p>
              <a:pPr>
                <a:lnSpc>
                  <a:spcPct val="150000"/>
                </a:lnSpc>
              </a:pPr>
              <a:r>
                <a:rPr lang="ja-JP" altLang="en-US" sz="3200" b="1" dirty="0">
                  <a:solidFill>
                    <a:srgbClr val="92D050"/>
                  </a:solidFill>
                </a:rPr>
                <a:t>　　　　　</a:t>
              </a:r>
              <a:r>
                <a:rPr lang="ja-JP" altLang="en-US" sz="2400" b="1" dirty="0">
                  <a:solidFill>
                    <a:schemeClr val="accent6">
                      <a:lumMod val="50000"/>
                    </a:schemeClr>
                  </a:solidFill>
                </a:rPr>
                <a:t>４つのキーワード　</a:t>
              </a:r>
              <a:endParaRPr lang="en-US" altLang="ja-JP" sz="2400" b="1" dirty="0">
                <a:solidFill>
                  <a:schemeClr val="accent6">
                    <a:lumMod val="50000"/>
                  </a:schemeClr>
                </a:solidFill>
              </a:endParaRPr>
            </a:p>
          </p:txBody>
        </p:sp>
      </p:grpSp>
      <p:grpSp>
        <p:nvGrpSpPr>
          <p:cNvPr id="10" name="グループ化 9">
            <a:extLst>
              <a:ext uri="{FF2B5EF4-FFF2-40B4-BE49-F238E27FC236}">
                <a16:creationId xmlns:a16="http://schemas.microsoft.com/office/drawing/2014/main" id="{BDCFB982-9737-41A5-8978-9F30673E8E47}"/>
              </a:ext>
            </a:extLst>
          </p:cNvPr>
          <p:cNvGrpSpPr/>
          <p:nvPr/>
        </p:nvGrpSpPr>
        <p:grpSpPr>
          <a:xfrm>
            <a:off x="3777540" y="3059501"/>
            <a:ext cx="2023218" cy="746460"/>
            <a:chOff x="0" y="445822"/>
            <a:chExt cx="8987404" cy="746460"/>
          </a:xfrm>
        </p:grpSpPr>
        <p:sp>
          <p:nvSpPr>
            <p:cNvPr id="11" name="四角形: 角を丸くする 10">
              <a:extLst>
                <a:ext uri="{FF2B5EF4-FFF2-40B4-BE49-F238E27FC236}">
                  <a16:creationId xmlns:a16="http://schemas.microsoft.com/office/drawing/2014/main" id="{FD0C461D-40CA-4376-959D-5D910C8CEF41}"/>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2" name="四角形: 角を丸くする 4">
              <a:extLst>
                <a:ext uri="{FF2B5EF4-FFF2-40B4-BE49-F238E27FC236}">
                  <a16:creationId xmlns:a16="http://schemas.microsoft.com/office/drawing/2014/main" id="{8FEBC381-4F48-4283-9FBA-FF07117F0A2B}"/>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400" kern="1200" dirty="0">
                  <a:latin typeface="HGP創英角ｺﾞｼｯｸUB" panose="020B0900000000000000" pitchFamily="50" charset="-128"/>
                  <a:ea typeface="HGP創英角ｺﾞｼｯｸUB" panose="020B0900000000000000" pitchFamily="50" charset="-128"/>
                </a:rPr>
                <a:t>②高潔性　</a:t>
              </a:r>
            </a:p>
          </p:txBody>
        </p:sp>
      </p:grpSp>
      <p:grpSp>
        <p:nvGrpSpPr>
          <p:cNvPr id="13" name="グループ化 12">
            <a:extLst>
              <a:ext uri="{FF2B5EF4-FFF2-40B4-BE49-F238E27FC236}">
                <a16:creationId xmlns:a16="http://schemas.microsoft.com/office/drawing/2014/main" id="{8EC5155A-15D5-41A2-BBB4-B34D6659ED87}"/>
              </a:ext>
            </a:extLst>
          </p:cNvPr>
          <p:cNvGrpSpPr/>
          <p:nvPr/>
        </p:nvGrpSpPr>
        <p:grpSpPr>
          <a:xfrm>
            <a:off x="5972170" y="3055770"/>
            <a:ext cx="2023218" cy="746460"/>
            <a:chOff x="0" y="445822"/>
            <a:chExt cx="8987404" cy="746460"/>
          </a:xfrm>
        </p:grpSpPr>
        <p:sp>
          <p:nvSpPr>
            <p:cNvPr id="14" name="四角形: 角を丸くする 13">
              <a:extLst>
                <a:ext uri="{FF2B5EF4-FFF2-40B4-BE49-F238E27FC236}">
                  <a16:creationId xmlns:a16="http://schemas.microsoft.com/office/drawing/2014/main" id="{A37FCAF4-10A8-496E-80F3-537004F1AB81}"/>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5" name="四角形: 角を丸くする 4">
              <a:extLst>
                <a:ext uri="{FF2B5EF4-FFF2-40B4-BE49-F238E27FC236}">
                  <a16:creationId xmlns:a16="http://schemas.microsoft.com/office/drawing/2014/main" id="{B731501E-D961-4914-9390-301A8CF7296D}"/>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400" kern="1200" dirty="0">
                  <a:latin typeface="HGP創英角ｺﾞｼｯｸUB" panose="020B0900000000000000" pitchFamily="50" charset="-128"/>
                  <a:ea typeface="HGP創英角ｺﾞｼｯｸUB" panose="020B0900000000000000" pitchFamily="50" charset="-128"/>
                </a:rPr>
                <a:t>③職業理解　</a:t>
              </a:r>
            </a:p>
          </p:txBody>
        </p:sp>
      </p:grpSp>
      <p:grpSp>
        <p:nvGrpSpPr>
          <p:cNvPr id="16" name="グループ化 15">
            <a:extLst>
              <a:ext uri="{FF2B5EF4-FFF2-40B4-BE49-F238E27FC236}">
                <a16:creationId xmlns:a16="http://schemas.microsoft.com/office/drawing/2014/main" id="{5FE003EF-E6BA-45CD-B46A-8C1F36F40786}"/>
              </a:ext>
            </a:extLst>
          </p:cNvPr>
          <p:cNvGrpSpPr/>
          <p:nvPr/>
        </p:nvGrpSpPr>
        <p:grpSpPr>
          <a:xfrm>
            <a:off x="8166800" y="3078463"/>
            <a:ext cx="3094758" cy="746460"/>
            <a:chOff x="0" y="445822"/>
            <a:chExt cx="8987404" cy="746460"/>
          </a:xfrm>
        </p:grpSpPr>
        <p:sp>
          <p:nvSpPr>
            <p:cNvPr id="17" name="四角形: 角を丸くする 16">
              <a:extLst>
                <a:ext uri="{FF2B5EF4-FFF2-40B4-BE49-F238E27FC236}">
                  <a16:creationId xmlns:a16="http://schemas.microsoft.com/office/drawing/2014/main" id="{A42F2543-AC8D-4397-8813-64D54F836C25}"/>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18" name="四角形: 角を丸くする 4">
              <a:extLst>
                <a:ext uri="{FF2B5EF4-FFF2-40B4-BE49-F238E27FC236}">
                  <a16:creationId xmlns:a16="http://schemas.microsoft.com/office/drawing/2014/main" id="{FDBA28B5-4B24-4086-8369-BE11F6EEBFE4}"/>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400" kern="1200" dirty="0">
                  <a:latin typeface="HGP創英角ｺﾞｼｯｸUB" panose="020B0900000000000000" pitchFamily="50" charset="-128"/>
                  <a:ea typeface="HGP創英角ｺﾞｼｯｸUB" panose="020B0900000000000000" pitchFamily="50" charset="-128"/>
                </a:rPr>
                <a:t>④職業スキルの提供</a:t>
              </a:r>
            </a:p>
          </p:txBody>
        </p:sp>
      </p:grpSp>
      <p:grpSp>
        <p:nvGrpSpPr>
          <p:cNvPr id="19" name="グループ化 18">
            <a:extLst>
              <a:ext uri="{FF2B5EF4-FFF2-40B4-BE49-F238E27FC236}">
                <a16:creationId xmlns:a16="http://schemas.microsoft.com/office/drawing/2014/main" id="{4B75DD31-6276-46E8-B8FE-82C68E57DDB0}"/>
              </a:ext>
            </a:extLst>
          </p:cNvPr>
          <p:cNvGrpSpPr/>
          <p:nvPr/>
        </p:nvGrpSpPr>
        <p:grpSpPr>
          <a:xfrm>
            <a:off x="1552005" y="3058559"/>
            <a:ext cx="2023218" cy="746460"/>
            <a:chOff x="0" y="445822"/>
            <a:chExt cx="8987404" cy="746460"/>
          </a:xfrm>
        </p:grpSpPr>
        <p:sp>
          <p:nvSpPr>
            <p:cNvPr id="20" name="四角形: 角を丸くする 19">
              <a:extLst>
                <a:ext uri="{FF2B5EF4-FFF2-40B4-BE49-F238E27FC236}">
                  <a16:creationId xmlns:a16="http://schemas.microsoft.com/office/drawing/2014/main" id="{A43455D8-D415-4771-9C81-6595272BBBAF}"/>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1" name="四角形: 角を丸くする 4">
              <a:extLst>
                <a:ext uri="{FF2B5EF4-FFF2-40B4-BE49-F238E27FC236}">
                  <a16:creationId xmlns:a16="http://schemas.microsoft.com/office/drawing/2014/main" id="{2D83C631-95FD-444B-A456-DE3248EAD93E}"/>
                </a:ext>
              </a:extLst>
            </p:cNvPr>
            <p:cNvSpPr txBox="1"/>
            <p:nvPr/>
          </p:nvSpPr>
          <p:spPr>
            <a:xfrm>
              <a:off x="36439" y="482261"/>
              <a:ext cx="891452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400" kern="1200" dirty="0">
                  <a:latin typeface="HGP創英角ｺﾞｼｯｸUB" panose="020B0900000000000000" pitchFamily="50" charset="-128"/>
                  <a:ea typeface="HGP創英角ｺﾞｼｯｸUB" panose="020B0900000000000000" pitchFamily="50" charset="-128"/>
                </a:rPr>
                <a:t>①倫理性　</a:t>
              </a:r>
            </a:p>
          </p:txBody>
        </p:sp>
      </p:grpSp>
      <p:sp>
        <p:nvSpPr>
          <p:cNvPr id="22" name="テキスト ボックス 21">
            <a:extLst>
              <a:ext uri="{FF2B5EF4-FFF2-40B4-BE49-F238E27FC236}">
                <a16:creationId xmlns:a16="http://schemas.microsoft.com/office/drawing/2014/main" id="{A199056B-E77D-488C-B5DB-1BEA3F011260}"/>
              </a:ext>
            </a:extLst>
          </p:cNvPr>
          <p:cNvSpPr txBox="1"/>
          <p:nvPr/>
        </p:nvSpPr>
        <p:spPr>
          <a:xfrm>
            <a:off x="4886586" y="4035996"/>
            <a:ext cx="3361816" cy="461665"/>
          </a:xfrm>
          <a:prstGeom prst="rect">
            <a:avLst/>
          </a:prstGeom>
          <a:noFill/>
        </p:spPr>
        <p:txBody>
          <a:bodyPr wrap="square">
            <a:spAutoFit/>
          </a:bodyPr>
          <a:lstStyle/>
          <a:p>
            <a:r>
              <a:rPr lang="ja-JP" altLang="en-US" sz="2400" b="1" dirty="0">
                <a:solidFill>
                  <a:prstClr val="black"/>
                </a:solidFill>
                <a:latin typeface="HGS創英角ｺﾞｼｯｸUB" panose="020B0900000000000000" pitchFamily="50" charset="-128"/>
                <a:ea typeface="HGS創英角ｺﾞｼｯｸUB" panose="020B0900000000000000" pitchFamily="50" charset="-128"/>
              </a:rPr>
              <a:t>次の３つを胸に刻む</a:t>
            </a:r>
            <a:endParaRPr lang="ja-JP" altLang="en-US" sz="2400" dirty="0">
              <a:latin typeface="HGS創英角ｺﾞｼｯｸUB" panose="020B0900000000000000" pitchFamily="50" charset="-128"/>
              <a:ea typeface="HGS創英角ｺﾞｼｯｸUB" panose="020B0900000000000000" pitchFamily="50" charset="-128"/>
            </a:endParaRPr>
          </a:p>
        </p:txBody>
      </p:sp>
      <p:grpSp>
        <p:nvGrpSpPr>
          <p:cNvPr id="23" name="グループ化 22">
            <a:extLst>
              <a:ext uri="{FF2B5EF4-FFF2-40B4-BE49-F238E27FC236}">
                <a16:creationId xmlns:a16="http://schemas.microsoft.com/office/drawing/2014/main" id="{B034EAFB-24BA-4461-B328-786B4B857EE3}"/>
              </a:ext>
            </a:extLst>
          </p:cNvPr>
          <p:cNvGrpSpPr/>
          <p:nvPr/>
        </p:nvGrpSpPr>
        <p:grpSpPr>
          <a:xfrm>
            <a:off x="4958597" y="4613034"/>
            <a:ext cx="3597304" cy="779437"/>
            <a:chOff x="0" y="445822"/>
            <a:chExt cx="9799821" cy="746460"/>
          </a:xfrm>
        </p:grpSpPr>
        <p:sp>
          <p:nvSpPr>
            <p:cNvPr id="24" name="四角形: 角を丸くする 23">
              <a:extLst>
                <a:ext uri="{FF2B5EF4-FFF2-40B4-BE49-F238E27FC236}">
                  <a16:creationId xmlns:a16="http://schemas.microsoft.com/office/drawing/2014/main" id="{FC0BA40D-5959-4AAA-BBF1-6A15A7C1A3EC}"/>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5" name="四角形: 角を丸くする 4">
              <a:extLst>
                <a:ext uri="{FF2B5EF4-FFF2-40B4-BE49-F238E27FC236}">
                  <a16:creationId xmlns:a16="http://schemas.microsoft.com/office/drawing/2014/main" id="{821B5174-EC24-4D7E-AB5C-97B47D1FAFED}"/>
                </a:ext>
              </a:extLst>
            </p:cNvPr>
            <p:cNvSpPr txBox="1"/>
            <p:nvPr/>
          </p:nvSpPr>
          <p:spPr>
            <a:xfrm>
              <a:off x="187377" y="458987"/>
              <a:ext cx="9612444" cy="6934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solidFill>
                    <a:schemeClr val="tx1"/>
                  </a:solidFill>
                  <a:latin typeface="HGP創英角ｺﾞｼｯｸUB" panose="020B0900000000000000" pitchFamily="50" charset="-128"/>
                  <a:ea typeface="HGP創英角ｺﾞｼｯｸUB" panose="020B0900000000000000" pitchFamily="50" charset="-128"/>
                </a:rPr>
                <a:t>②ロータリアンの行動規範　　　　</a:t>
              </a:r>
            </a:p>
          </p:txBody>
        </p:sp>
      </p:grpSp>
      <p:grpSp>
        <p:nvGrpSpPr>
          <p:cNvPr id="26" name="グループ化 25">
            <a:extLst>
              <a:ext uri="{FF2B5EF4-FFF2-40B4-BE49-F238E27FC236}">
                <a16:creationId xmlns:a16="http://schemas.microsoft.com/office/drawing/2014/main" id="{89EC8461-4A3C-4A37-89D0-6EB48C3EE776}"/>
              </a:ext>
            </a:extLst>
          </p:cNvPr>
          <p:cNvGrpSpPr/>
          <p:nvPr/>
        </p:nvGrpSpPr>
        <p:grpSpPr>
          <a:xfrm>
            <a:off x="8495309" y="4613035"/>
            <a:ext cx="2502657" cy="746460"/>
            <a:chOff x="0" y="445822"/>
            <a:chExt cx="9674090" cy="746460"/>
          </a:xfrm>
        </p:grpSpPr>
        <p:sp>
          <p:nvSpPr>
            <p:cNvPr id="27" name="四角形: 角を丸くする 26">
              <a:extLst>
                <a:ext uri="{FF2B5EF4-FFF2-40B4-BE49-F238E27FC236}">
                  <a16:creationId xmlns:a16="http://schemas.microsoft.com/office/drawing/2014/main" id="{E9D58514-3EF9-4523-8A50-CD4C1EF9D952}"/>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28" name="四角形: 角を丸くする 4">
              <a:extLst>
                <a:ext uri="{FF2B5EF4-FFF2-40B4-BE49-F238E27FC236}">
                  <a16:creationId xmlns:a16="http://schemas.microsoft.com/office/drawing/2014/main" id="{220C4747-FE91-4617-BB5F-9184DF6D0AF2}"/>
                </a:ext>
              </a:extLst>
            </p:cNvPr>
            <p:cNvSpPr txBox="1"/>
            <p:nvPr/>
          </p:nvSpPr>
          <p:spPr>
            <a:xfrm>
              <a:off x="36434" y="482261"/>
              <a:ext cx="9637656" cy="6735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solidFill>
                    <a:schemeClr val="tx1"/>
                  </a:solidFill>
                  <a:latin typeface="HGP創英角ｺﾞｼｯｸUB" panose="020B0900000000000000" pitchFamily="50" charset="-128"/>
                  <a:ea typeface="HGP創英角ｺﾞｼｯｸUB" panose="020B0900000000000000" pitchFamily="50" charset="-128"/>
                </a:rPr>
                <a:t>　③四つのテスト</a:t>
              </a:r>
            </a:p>
          </p:txBody>
        </p:sp>
      </p:grpSp>
      <p:grpSp>
        <p:nvGrpSpPr>
          <p:cNvPr id="32" name="グループ化 31">
            <a:extLst>
              <a:ext uri="{FF2B5EF4-FFF2-40B4-BE49-F238E27FC236}">
                <a16:creationId xmlns:a16="http://schemas.microsoft.com/office/drawing/2014/main" id="{7F94141D-21C1-4FD6-9485-8BB73498ACBC}"/>
              </a:ext>
            </a:extLst>
          </p:cNvPr>
          <p:cNvGrpSpPr/>
          <p:nvPr/>
        </p:nvGrpSpPr>
        <p:grpSpPr>
          <a:xfrm>
            <a:off x="1958513" y="4593316"/>
            <a:ext cx="2750429" cy="782058"/>
            <a:chOff x="0" y="445822"/>
            <a:chExt cx="8992419" cy="746460"/>
          </a:xfrm>
        </p:grpSpPr>
        <p:sp>
          <p:nvSpPr>
            <p:cNvPr id="33" name="四角形: 角を丸くする 32">
              <a:extLst>
                <a:ext uri="{FF2B5EF4-FFF2-40B4-BE49-F238E27FC236}">
                  <a16:creationId xmlns:a16="http://schemas.microsoft.com/office/drawing/2014/main" id="{C2DCF036-2E2B-4C5C-AFD9-6EC9DE124EFA}"/>
                </a:ext>
              </a:extLst>
            </p:cNvPr>
            <p:cNvSpPr/>
            <p:nvPr/>
          </p:nvSpPr>
          <p:spPr>
            <a:xfrm>
              <a:off x="0" y="445822"/>
              <a:ext cx="8987404" cy="746460"/>
            </a:xfrm>
            <a:prstGeom prst="roundRect">
              <a:avLst/>
            </a:prstGeom>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sp>
        <p:sp>
          <p:nvSpPr>
            <p:cNvPr id="34" name="四角形: 角を丸くする 4">
              <a:extLst>
                <a:ext uri="{FF2B5EF4-FFF2-40B4-BE49-F238E27FC236}">
                  <a16:creationId xmlns:a16="http://schemas.microsoft.com/office/drawing/2014/main" id="{92DEBC31-C768-4791-B4AB-24B77C3AB31F}"/>
                </a:ext>
              </a:extLst>
            </p:cNvPr>
            <p:cNvSpPr txBox="1"/>
            <p:nvPr/>
          </p:nvSpPr>
          <p:spPr>
            <a:xfrm>
              <a:off x="77895" y="466585"/>
              <a:ext cx="8914524" cy="6892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ja-JP" altLang="en-US" sz="2200" kern="1200" dirty="0">
                  <a:solidFill>
                    <a:schemeClr val="tx1"/>
                  </a:solidFill>
                  <a:latin typeface="HGS創英角ｺﾞｼｯｸUB" panose="020B0900000000000000" pitchFamily="50" charset="-128"/>
                  <a:ea typeface="HGS創英角ｺﾞｼｯｸUB" panose="020B0900000000000000" pitchFamily="50" charset="-128"/>
                </a:rPr>
                <a:t>①ロータリーの目的</a:t>
              </a:r>
            </a:p>
          </p:txBody>
        </p:sp>
      </p:grpSp>
    </p:spTree>
    <p:extLst>
      <p:ext uri="{BB962C8B-B14F-4D97-AF65-F5344CB8AC3E}">
        <p14:creationId xmlns:p14="http://schemas.microsoft.com/office/powerpoint/2010/main" val="2106298068"/>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42</TotalTime>
  <Words>7152</Words>
  <Application>Microsoft Office PowerPoint</Application>
  <PresentationFormat>ワイド画面</PresentationFormat>
  <Paragraphs>528</Paragraphs>
  <Slides>25</Slides>
  <Notes>25</Notes>
  <HiddenSlides>0</HiddenSlides>
  <MMClips>0</MMClips>
  <ScaleCrop>false</ScaleCrop>
  <HeadingPairs>
    <vt:vector size="6" baseType="variant">
      <vt:variant>
        <vt:lpstr>使用されているフォント</vt:lpstr>
      </vt:variant>
      <vt:variant>
        <vt:i4>16</vt:i4>
      </vt:variant>
      <vt:variant>
        <vt:lpstr>テーマ</vt:lpstr>
      </vt:variant>
      <vt:variant>
        <vt:i4>3</vt:i4>
      </vt:variant>
      <vt:variant>
        <vt:lpstr>スライド タイトル</vt:lpstr>
      </vt:variant>
      <vt:variant>
        <vt:i4>25</vt:i4>
      </vt:variant>
    </vt:vector>
  </HeadingPairs>
  <TitlesOfParts>
    <vt:vector size="44" baseType="lpstr">
      <vt:lpstr>AR悠々ｺﾞｼｯｸ体E04</vt:lpstr>
      <vt:lpstr>BIZ UDPゴシック</vt:lpstr>
      <vt:lpstr>ＤＦＧ太丸ゴシック体N</vt:lpstr>
      <vt:lpstr>GothicBBBPr6N-Medium</vt:lpstr>
      <vt:lpstr>HGP創英角ｺﾞｼｯｸUB</vt:lpstr>
      <vt:lpstr>HGS創英角ｺﾞｼｯｸUB</vt:lpstr>
      <vt:lpstr>MidashiGoPr6N-MB31</vt:lpstr>
      <vt:lpstr>UD デジタル 教科書体 NK-B</vt:lpstr>
      <vt:lpstr>游ゴシック</vt:lpstr>
      <vt:lpstr>游ゴシック Light</vt:lpstr>
      <vt:lpstr>Arial</vt:lpstr>
      <vt:lpstr>Calibri</vt:lpstr>
      <vt:lpstr>Century</vt:lpstr>
      <vt:lpstr>Century Gothic</vt:lpstr>
      <vt:lpstr>Garamond</vt:lpstr>
      <vt:lpstr>Wingdings 3</vt:lpstr>
      <vt:lpstr>デザインの設定</vt:lpstr>
      <vt:lpstr>1_デザインの設定</vt:lpstr>
      <vt:lpstr>ウィスプ</vt:lpstr>
      <vt:lpstr> ロータリアンの行動原理 </vt:lpstr>
      <vt:lpstr> 　全体構成</vt:lpstr>
      <vt:lpstr>　　　基礎編　　１　職業奉仕はロータリアンのアイデンティティ 　　 　 </vt:lpstr>
      <vt:lpstr>　　　基礎編　　１　職業奉仕はロータリアンのアイデンティティ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職業奉仕とは何か</dc:title>
  <dc:creator>石﨑孝</dc:creator>
  <cp:lastModifiedBy>弘之 前沢</cp:lastModifiedBy>
  <cp:revision>644</cp:revision>
  <cp:lastPrinted>2021-11-27T11:09:19Z</cp:lastPrinted>
  <dcterms:created xsi:type="dcterms:W3CDTF">2016-08-09T00:04:45Z</dcterms:created>
  <dcterms:modified xsi:type="dcterms:W3CDTF">2024-11-06T07:40:13Z</dcterms:modified>
</cp:coreProperties>
</file>